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sldIdLst>
    <p:sldId id="270" r:id="rId2"/>
    <p:sldId id="265" r:id="rId3"/>
    <p:sldId id="261" r:id="rId4"/>
    <p:sldId id="271" r:id="rId5"/>
    <p:sldId id="272" r:id="rId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09"/>
    <p:restoredTop sz="96327"/>
  </p:normalViewPr>
  <p:slideViewPr>
    <p:cSldViewPr snapToGrid="0" snapToObjects="1">
      <p:cViewPr varScale="1">
        <p:scale>
          <a:sx n="64" d="100"/>
          <a:sy n="64" d="100"/>
        </p:scale>
        <p:origin x="93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r>
              <a:rPr lang="en-US"/>
              <a:t>Distribution of Histologies</a:t>
            </a:r>
          </a:p>
        </c:rich>
      </c:tx>
      <c:overlay val="0"/>
      <c:spPr>
        <a:noFill/>
        <a:ln>
          <a:noFill/>
        </a:ln>
        <a:effectLst/>
      </c:spPr>
      <c:txPr>
        <a:bodyPr rot="0" spcFirstLastPara="1" vertOverflow="ellipsis" vert="horz" wrap="square" anchor="ctr" anchorCtr="1"/>
        <a:lstStyle/>
        <a:p>
          <a:pPr>
            <a:defRPr sz="1800" b="1" i="0" u="none" strike="noStrike" kern="1200" baseline="0">
              <a:solidFill>
                <a:schemeClr val="dk1">
                  <a:lumMod val="75000"/>
                  <a:lumOff val="2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1-CC8C-47CF-971D-6948A335158E}"/>
              </c:ext>
            </c:extLst>
          </c:dPt>
          <c:dPt>
            <c:idx val="1"/>
            <c:bubble3D val="0"/>
            <c:spPr>
              <a:solidFill>
                <a:schemeClr val="accent2"/>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3-CC8C-47CF-971D-6948A335158E}"/>
              </c:ext>
            </c:extLst>
          </c:dPt>
          <c:dPt>
            <c:idx val="2"/>
            <c:bubble3D val="0"/>
            <c:spPr>
              <a:solidFill>
                <a:schemeClr val="accent3"/>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5-CC8C-47CF-971D-6948A335158E}"/>
              </c:ext>
            </c:extLst>
          </c:dPt>
          <c:dPt>
            <c:idx val="3"/>
            <c:bubble3D val="0"/>
            <c:spPr>
              <a:solidFill>
                <a:schemeClr val="accent4"/>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7-CC8C-47CF-971D-6948A335158E}"/>
              </c:ext>
            </c:extLst>
          </c:dPt>
          <c:dPt>
            <c:idx val="4"/>
            <c:bubble3D val="0"/>
            <c:spPr>
              <a:solidFill>
                <a:schemeClr val="accent5"/>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9-CC8C-47CF-971D-6948A335158E}"/>
              </c:ext>
            </c:extLst>
          </c:dPt>
          <c:dPt>
            <c:idx val="5"/>
            <c:bubble3D val="0"/>
            <c:spPr>
              <a:solidFill>
                <a:schemeClr val="accent6"/>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B-CC8C-47CF-971D-6948A335158E}"/>
              </c:ext>
            </c:extLst>
          </c:dPt>
          <c:dPt>
            <c:idx val="6"/>
            <c:bubble3D val="0"/>
            <c:spPr>
              <a:solidFill>
                <a:schemeClr val="accent1">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D-CC8C-47CF-971D-6948A335158E}"/>
              </c:ext>
            </c:extLst>
          </c:dPt>
          <c:dPt>
            <c:idx val="7"/>
            <c:bubble3D val="0"/>
            <c:spPr>
              <a:solidFill>
                <a:schemeClr val="accent2">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0F-CC8C-47CF-971D-6948A335158E}"/>
              </c:ext>
            </c:extLst>
          </c:dPt>
          <c:dPt>
            <c:idx val="8"/>
            <c:bubble3D val="0"/>
            <c:spPr>
              <a:solidFill>
                <a:schemeClr val="accent3">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1-CC8C-47CF-971D-6948A335158E}"/>
              </c:ext>
            </c:extLst>
          </c:dPt>
          <c:dPt>
            <c:idx val="9"/>
            <c:bubble3D val="0"/>
            <c:spPr>
              <a:solidFill>
                <a:schemeClr val="accent4">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3-CC8C-47CF-971D-6948A335158E}"/>
              </c:ext>
            </c:extLst>
          </c:dPt>
          <c:dPt>
            <c:idx val="10"/>
            <c:bubble3D val="0"/>
            <c:spPr>
              <a:solidFill>
                <a:schemeClr val="accent5">
                  <a:lumMod val="60000"/>
                </a:schemeClr>
              </a:solidFill>
              <a:ln>
                <a:noFill/>
              </a:ln>
              <a:effectLst>
                <a:outerShdw blurRad="254000" sx="102000" sy="102000" algn="ctr" rotWithShape="0">
                  <a:prstClr val="black">
                    <a:alpha val="20000"/>
                  </a:prstClr>
                </a:outerShdw>
              </a:effectLst>
            </c:spPr>
            <c:extLst>
              <c:ext xmlns:c16="http://schemas.microsoft.com/office/drawing/2014/chart" uri="{C3380CC4-5D6E-409C-BE32-E72D297353CC}">
                <c16:uniqueId val="{00000015-CC8C-47CF-971D-6948A335158E}"/>
              </c:ext>
            </c:extLst>
          </c:dPt>
          <c:dLbls>
            <c:spPr>
              <a:pattFill prst="pct75">
                <a:fgClr>
                  <a:schemeClr val="dk1">
                    <a:lumMod val="75000"/>
                    <a:lumOff val="25000"/>
                  </a:schemeClr>
                </a:fgClr>
                <a:bgClr>
                  <a:schemeClr val="dk1">
                    <a:lumMod val="65000"/>
                    <a:lumOff val="35000"/>
                  </a:schemeClr>
                </a:bgClr>
              </a:pattFill>
              <a:ln>
                <a:noFill/>
              </a:ln>
              <a:effectLst>
                <a:outerShdw blurRad="50800" dist="381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lt1"/>
                    </a:solidFill>
                    <a:latin typeface="+mn-lt"/>
                    <a:ea typeface="+mn-ea"/>
                    <a:cs typeface="+mn-cs"/>
                  </a:defRPr>
                </a:pPr>
                <a:endParaRPr lang="en-US"/>
              </a:p>
            </c:txPr>
            <c:dLblPos val="ctr"/>
            <c:showLegendKey val="0"/>
            <c:showVal val="0"/>
            <c:showCatName val="0"/>
            <c:showSerName val="0"/>
            <c:showPercent val="1"/>
            <c:showBubbleSize val="0"/>
            <c:showLeaderLines val="1"/>
            <c:leaderLines>
              <c:spPr>
                <a:ln w="9525">
                  <a:solidFill>
                    <a:schemeClr val="dk1">
                      <a:lumMod val="50000"/>
                      <a:lumOff val="50000"/>
                    </a:schemeClr>
                  </a:solidFill>
                </a:ln>
                <a:effectLst/>
              </c:spPr>
            </c:leaderLines>
            <c:extLst>
              <c:ext xmlns:c15="http://schemas.microsoft.com/office/drawing/2012/chart" uri="{CE6537A1-D6FC-4f65-9D91-7224C49458BB}"/>
            </c:extLst>
          </c:dLbls>
          <c:cat>
            <c:strRef>
              <c:f>Sheet1!$A$1:$A$11</c:f>
              <c:strCache>
                <c:ptCount val="11"/>
                <c:pt idx="0">
                  <c:v>MIXED</c:v>
                </c:pt>
                <c:pt idx="1">
                  <c:v>IDC + lobular features</c:v>
                </c:pt>
                <c:pt idx="2">
                  <c:v>ILC + ductal features </c:v>
                </c:pt>
                <c:pt idx="3">
                  <c:v>IDC + in situ</c:v>
                </c:pt>
                <c:pt idx="4">
                  <c:v>ILC + in situ</c:v>
                </c:pt>
                <c:pt idx="5">
                  <c:v>IDC</c:v>
                </c:pt>
                <c:pt idx="6">
                  <c:v>ILC</c:v>
                </c:pt>
                <c:pt idx="7">
                  <c:v>Multifocal/Multicentric disease</c:v>
                </c:pt>
                <c:pt idx="8">
                  <c:v>Conflicting pathology on bx vs mastectomy</c:v>
                </c:pt>
                <c:pt idx="9">
                  <c:v>Not original diagnosis (recurrent disease)</c:v>
                </c:pt>
                <c:pt idx="10">
                  <c:v>Unconfirmed/Unclear report</c:v>
                </c:pt>
              </c:strCache>
            </c:strRef>
          </c:cat>
          <c:val>
            <c:numRef>
              <c:f>Sheet1!$B$1:$B$11</c:f>
              <c:numCache>
                <c:formatCode>General</c:formatCode>
                <c:ptCount val="11"/>
                <c:pt idx="0">
                  <c:v>248</c:v>
                </c:pt>
                <c:pt idx="1">
                  <c:v>138</c:v>
                </c:pt>
                <c:pt idx="2">
                  <c:v>24</c:v>
                </c:pt>
                <c:pt idx="3">
                  <c:v>52</c:v>
                </c:pt>
                <c:pt idx="4">
                  <c:v>85</c:v>
                </c:pt>
                <c:pt idx="5">
                  <c:v>15</c:v>
                </c:pt>
                <c:pt idx="6">
                  <c:v>29</c:v>
                </c:pt>
                <c:pt idx="7">
                  <c:v>54</c:v>
                </c:pt>
                <c:pt idx="8">
                  <c:v>23</c:v>
                </c:pt>
                <c:pt idx="9">
                  <c:v>10</c:v>
                </c:pt>
                <c:pt idx="10">
                  <c:v>125</c:v>
                </c:pt>
              </c:numCache>
            </c:numRef>
          </c:val>
          <c:extLst>
            <c:ext xmlns:c16="http://schemas.microsoft.com/office/drawing/2014/chart" uri="{C3380CC4-5D6E-409C-BE32-E72D297353CC}">
              <c16:uniqueId val="{00000016-CC8C-47CF-971D-6948A335158E}"/>
            </c:ext>
          </c:extLst>
        </c:ser>
        <c:dLbls>
          <c:dLblPos val="ctr"/>
          <c:showLegendKey val="0"/>
          <c:showVal val="0"/>
          <c:showCatName val="0"/>
          <c:showSerName val="0"/>
          <c:showPercent val="1"/>
          <c:showBubbleSize val="0"/>
          <c:showLeaderLines val="1"/>
        </c:dLbls>
        <c:firstSliceAng val="0"/>
      </c:pieChart>
      <c:spPr>
        <a:noFill/>
        <a:ln>
          <a:noFill/>
        </a:ln>
        <a:effectLst/>
      </c:spPr>
    </c:plotArea>
    <c:legend>
      <c:legendPos val="r"/>
      <c:overlay val="0"/>
      <c:spPr>
        <a:solidFill>
          <a:schemeClr val="lt1">
            <a:lumMod val="95000"/>
            <a:alpha val="39000"/>
          </a:schemeClr>
        </a:solidFill>
        <a:ln>
          <a:noFill/>
        </a:ln>
        <a:effectLst/>
      </c:spPr>
      <c:txPr>
        <a:bodyPr rot="0" spcFirstLastPara="1" vertOverflow="ellipsis" vert="horz" wrap="square" anchor="ctr" anchorCtr="1"/>
        <a:lstStyle/>
        <a:p>
          <a:pPr>
            <a:defRPr sz="900" b="0" i="0" u="none" strike="noStrike" kern="1200" baseline="0">
              <a:solidFill>
                <a:schemeClr val="dk1">
                  <a:lumMod val="75000"/>
                  <a:lumOff val="2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3">
  <cs:axisTitle>
    <cs:lnRef idx="0"/>
    <cs:fillRef idx="0"/>
    <cs:effectRef idx="0"/>
    <cs:fontRef idx="minor">
      <a:schemeClr val="dk1">
        <a:lumMod val="75000"/>
        <a:lumOff val="25000"/>
      </a:schemeClr>
    </cs:fontRef>
    <cs:defRPr sz="900" b="1" kern="1200"/>
  </cs:axisTitle>
  <cs:categoryAxis>
    <cs:lnRef idx="0"/>
    <cs:fillRef idx="0"/>
    <cs:effectRef idx="0"/>
    <cs:fontRef idx="minor">
      <a:schemeClr val="dk1">
        <a:lumMod val="75000"/>
        <a:lumOff val="25000"/>
      </a:schemeClr>
    </cs:fontRef>
    <cs:spPr>
      <a:ln w="19050" cap="flat" cmpd="sng" algn="ctr">
        <a:solidFill>
          <a:schemeClr val="dk1">
            <a:lumMod val="75000"/>
            <a:lumOff val="25000"/>
          </a:schemeClr>
        </a:solidFill>
        <a:round/>
      </a:ln>
    </cs:spPr>
    <cs:defRPr sz="900" kern="1200" cap="all" baseline="0"/>
  </cs:categoryAxis>
  <cs:chartArea>
    <cs:lnRef idx="0"/>
    <cs:fillRef idx="0"/>
    <cs:effectRef idx="0"/>
    <cs:fontRef idx="minor">
      <a:schemeClr val="dk1"/>
    </cs:fontRef>
    <cs:spPr>
      <a:gradFill flip="none" rotWithShape="1">
        <a:gsLst>
          <a:gs pos="0">
            <a:schemeClr val="lt1"/>
          </a:gs>
          <a:gs pos="39000">
            <a:schemeClr val="lt1"/>
          </a:gs>
          <a:gs pos="100000">
            <a:schemeClr val="lt1">
              <a:lumMod val="75000"/>
            </a:schemeClr>
          </a:gs>
        </a:gsLst>
        <a:path path="circle">
          <a:fillToRect l="50000" t="-80000" r="50000" b="180000"/>
        </a:path>
        <a:tileRect/>
      </a:gradFill>
      <a:ln w="9525" cap="flat" cmpd="sng" algn="ctr">
        <a:solidFill>
          <a:schemeClr val="dk1">
            <a:lumMod val="25000"/>
            <a:lumOff val="75000"/>
          </a:schemeClr>
        </a:solidFill>
        <a:round/>
      </a:ln>
    </cs:spPr>
    <cs:defRPr sz="900" kern="1200"/>
  </cs:chartArea>
  <cs:dataLabel>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dataLabel>
  <cs:dataLabelCallout>
    <cs:lnRef idx="0"/>
    <cs:fillRef idx="0"/>
    <cs:effectRef idx="0"/>
    <cs:fontRef idx="minor">
      <a:schemeClr val="lt1"/>
    </cs:fontRef>
    <cs:spPr>
      <a:pattFill prst="pct75">
        <a:fgClr>
          <a:schemeClr val="dk1">
            <a:lumMod val="75000"/>
            <a:lumOff val="25000"/>
          </a:schemeClr>
        </a:fgClr>
        <a:bgClr>
          <a:schemeClr val="dk1">
            <a:lumMod val="65000"/>
            <a:lumOff val="35000"/>
          </a:schemeClr>
        </a:bgClr>
      </a:pattFill>
      <a:effectLst>
        <a:outerShdw blurRad="50800" dist="38100" dir="2700000" algn="tl" rotWithShape="0">
          <a:prstClr val="black">
            <a:alpha val="40000"/>
          </a:prstClr>
        </a:outerShdw>
      </a:effectLst>
    </cs:spPr>
    <cs:defRPr sz="1000" b="1" i="0" u="none" strike="noStrike" kern="1200" baseline="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254000" sx="102000" sy="102000" algn="ctr" rotWithShape="0">
          <a:prstClr val="black">
            <a:alpha val="20000"/>
          </a:prstClr>
        </a:outerShdw>
      </a:effectLst>
    </cs:spPr>
  </cs:dataPoint3D>
  <cs:dataPointLine>
    <cs:lnRef idx="0">
      <cs:styleClr val="auto"/>
    </cs:lnRef>
    <cs:fillRef idx="0"/>
    <cs:effectRef idx="0"/>
    <cs:fontRef idx="minor">
      <a:schemeClr val="dk1"/>
    </cs:fontRef>
    <cs:spPr>
      <a:ln w="31750" cap="rnd">
        <a:solidFill>
          <a:schemeClr val="phClr">
            <a:alpha val="85000"/>
          </a:schemeClr>
        </a:solidFill>
        <a:round/>
      </a:ln>
    </cs:spPr>
  </cs:dataPointLine>
  <cs:dataPointMarker>
    <cs:lnRef idx="0"/>
    <cs:fillRef idx="0">
      <cs:styleClr val="auto"/>
    </cs:fillRef>
    <cs:effectRef idx="0"/>
    <cs:fontRef idx="minor">
      <a:schemeClr val="dk1"/>
    </cs:fontRef>
    <cs:spPr>
      <a:solidFill>
        <a:schemeClr val="phClr">
          <a:alpha val="85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75000"/>
        <a:lumOff val="25000"/>
      </a:schemeClr>
    </cs:fontRef>
    <cs:spPr>
      <a:ln w="9525">
        <a:solidFill>
          <a:schemeClr val="dk1">
            <a:lumMod val="35000"/>
            <a:lumOff val="65000"/>
          </a:schemeClr>
        </a:solidFill>
      </a:ln>
    </cs:spPr>
    <cs:defRPr sz="900" kern="1200"/>
  </cs:dataTable>
  <cs:downBar>
    <cs:lnRef idx="0"/>
    <cs:fillRef idx="0"/>
    <cs:effectRef idx="0"/>
    <cs:fontRef idx="minor">
      <a:schemeClr val="dk1"/>
    </cs:fontRef>
    <cs:spPr>
      <a:solidFill>
        <a:schemeClr val="dk1">
          <a:lumMod val="50000"/>
          <a:lumOff val="50000"/>
        </a:schemeClr>
      </a:solidFill>
      <a:ln w="9525">
        <a:solidFill>
          <a:schemeClr val="dk1">
            <a:lumMod val="65000"/>
            <a:lumOff val="35000"/>
          </a:schemeClr>
        </a:solidFill>
      </a:ln>
    </cs:spPr>
  </cs:downBar>
  <cs:dropLine>
    <cs:lnRef idx="0"/>
    <cs:fillRef idx="0"/>
    <cs:effectRef idx="0"/>
    <cs:fontRef idx="minor">
      <a:schemeClr val="dk1"/>
    </cs:fontRef>
    <cs:spPr>
      <a:ln w="9525">
        <a:solidFill>
          <a:schemeClr val="dk1">
            <a:lumMod val="35000"/>
            <a:lumOff val="65000"/>
          </a:schemeClr>
        </a:solidFill>
        <a:prstDash val="dash"/>
      </a:ln>
    </cs:spPr>
  </cs:dropLine>
  <cs:errorBar>
    <cs:lnRef idx="0"/>
    <cs:fillRef idx="0"/>
    <cs:effectRef idx="0"/>
    <cs:fontRef idx="minor">
      <a:schemeClr val="dk1"/>
    </cs:fontRef>
    <cs:spPr>
      <a:ln w="9525">
        <a:solidFill>
          <a:schemeClr val="dk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95000"/>
                <a:lumOff val="5000"/>
                <a:alpha val="42000"/>
              </a:schemeClr>
            </a:gs>
            <a:gs pos="0">
              <a:schemeClr val="lt1">
                <a:lumMod val="75000"/>
                <a:alpha val="36000"/>
              </a:schemeClr>
            </a:gs>
          </a:gsLst>
          <a:lin ang="5400000" scaled="0"/>
        </a:gradFill>
        <a:round/>
      </a:ln>
    </cs:spPr>
  </cs:gridlineMajor>
  <cs:gridlineMinor>
    <cs:lnRef idx="0"/>
    <cs:fillRef idx="0"/>
    <cs:effectRef idx="0"/>
    <cs:fontRef idx="minor">
      <a:schemeClr val="dk1"/>
    </cs:fontRef>
    <cs:spPr>
      <a:ln>
        <a:gradFill>
          <a:gsLst>
            <a:gs pos="100000">
              <a:schemeClr val="dk1">
                <a:lumMod val="95000"/>
                <a:lumOff val="5000"/>
                <a:alpha val="42000"/>
              </a:schemeClr>
            </a:gs>
            <a:gs pos="0">
              <a:schemeClr val="lt1">
                <a:lumMod val="75000"/>
                <a:alpha val="36000"/>
              </a:schemeClr>
            </a:gs>
          </a:gsLst>
          <a:lin ang="5400000" scaled="0"/>
        </a:gradFill>
      </a:ln>
    </cs:spPr>
  </cs:gridlineMinor>
  <cs:hiLoLine>
    <cs:lnRef idx="0"/>
    <cs:fillRef idx="0"/>
    <cs:effectRef idx="0"/>
    <cs:fontRef idx="minor">
      <a:schemeClr val="dk1"/>
    </cs:fontRef>
    <cs:spPr>
      <a:ln w="9525">
        <a:solidFill>
          <a:schemeClr val="dk1">
            <a:lumMod val="35000"/>
            <a:lumOff val="65000"/>
          </a:schemeClr>
        </a:solidFill>
        <a:prstDash val="dash"/>
      </a:ln>
    </cs:spPr>
  </cs:hiLoLine>
  <cs:leaderLine>
    <cs:lnRef idx="0"/>
    <cs:fillRef idx="0"/>
    <cs:effectRef idx="0"/>
    <cs:fontRef idx="minor">
      <a:schemeClr val="dk1"/>
    </cs:fontRef>
    <cs:spPr>
      <a:ln w="9525">
        <a:solidFill>
          <a:schemeClr val="dk1">
            <a:lumMod val="50000"/>
            <a:lumOff val="50000"/>
          </a:schemeClr>
        </a:solidFill>
      </a:ln>
    </cs:spPr>
  </cs:leaderLine>
  <cs:legend>
    <cs:lnRef idx="0"/>
    <cs:fillRef idx="0"/>
    <cs:effectRef idx="0"/>
    <cs:fontRef idx="minor">
      <a:schemeClr val="dk1">
        <a:lumMod val="75000"/>
        <a:lumOff val="25000"/>
      </a:schemeClr>
    </cs:fontRef>
    <cs:spPr>
      <a:solidFill>
        <a:schemeClr val="lt1">
          <a:lumMod val="95000"/>
          <a:alpha val="39000"/>
        </a:schemeClr>
      </a:solidFill>
    </cs:spPr>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75000"/>
        <a:lumOff val="25000"/>
      </a:schemeClr>
    </cs:fontRef>
    <cs:spPr>
      <a:ln w="31750" cap="flat" cmpd="sng" algn="ctr">
        <a:solidFill>
          <a:schemeClr val="dk1">
            <a:lumMod val="75000"/>
            <a:lumOff val="25000"/>
          </a:schemeClr>
        </a:solidFill>
        <a:round/>
      </a:ln>
    </cs:spPr>
    <cs:defRPr sz="900" kern="1200"/>
  </cs:seriesAxis>
  <cs:seriesLine>
    <cs:lnRef idx="0"/>
    <cs:fillRef idx="0"/>
    <cs:effectRef idx="0"/>
    <cs:fontRef idx="minor">
      <a:schemeClr val="dk1"/>
    </cs:fontRef>
    <cs:spPr>
      <a:ln w="9525">
        <a:solidFill>
          <a:schemeClr val="dk1">
            <a:lumMod val="50000"/>
            <a:lumOff val="50000"/>
          </a:schemeClr>
        </a:solidFill>
        <a:round/>
      </a:ln>
    </cs:spPr>
  </cs:seriesLine>
  <cs:title>
    <cs:lnRef idx="0"/>
    <cs:fillRef idx="0"/>
    <cs:effectRef idx="0"/>
    <cs:fontRef idx="minor">
      <a:schemeClr val="dk1">
        <a:lumMod val="75000"/>
        <a:lumOff val="25000"/>
      </a:schemeClr>
    </cs:fontRef>
    <cs:defRPr sz="1800" b="1" kern="120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75000"/>
        <a:lumOff val="25000"/>
      </a:schemeClr>
    </cs:fontRef>
    <cs:defRPr sz="900" kern="1200"/>
  </cs:trendlineLabel>
  <cs:upBar>
    <cs:lnRef idx="0"/>
    <cs:fillRef idx="0"/>
    <cs:effectRef idx="0"/>
    <cs:fontRef idx="minor">
      <a:schemeClr val="dk1"/>
    </cs:fontRef>
    <cs:spPr>
      <a:solidFill>
        <a:schemeClr val="lt1"/>
      </a:solidFill>
      <a:ln w="9525">
        <a:solidFill>
          <a:schemeClr val="dk1">
            <a:lumMod val="65000"/>
            <a:lumOff val="35000"/>
          </a:schemeClr>
        </a:solidFill>
      </a:ln>
    </cs:spPr>
  </cs:upBar>
  <cs:valueAxis>
    <cs:lnRef idx="0"/>
    <cs:fillRef idx="0"/>
    <cs:effectRef idx="0"/>
    <cs:fontRef idx="minor">
      <a:schemeClr val="dk1">
        <a:lumMod val="75000"/>
        <a:lumOff val="25000"/>
      </a:schemeClr>
    </cs:fontRef>
    <cs:spPr>
      <a:ln>
        <a:noFill/>
      </a:ln>
    </cs:spPr>
    <cs:defRPr sz="900" kern="1200"/>
  </cs:valueAxis>
  <cs:wall>
    <cs:lnRef idx="0"/>
    <cs:fillRef idx="0"/>
    <cs:effectRef idx="0"/>
    <cs:fontRef idx="minor">
      <a:schemeClr val="dk1"/>
    </cs:fontRef>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8C1A8D0-45DD-4B43-A023-E21A8082C5D2}"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5789E-2469-F847-AA5C-FD4901C311E7}" type="slidenum">
              <a:rPr lang="en-US" smtClean="0"/>
              <a:t>‹#›</a:t>
            </a:fld>
            <a:endParaRPr lang="en-US"/>
          </a:p>
        </p:txBody>
      </p:sp>
    </p:spTree>
    <p:extLst>
      <p:ext uri="{BB962C8B-B14F-4D97-AF65-F5344CB8AC3E}">
        <p14:creationId xmlns:p14="http://schemas.microsoft.com/office/powerpoint/2010/main" val="34117357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C1A8D0-45DD-4B43-A023-E21A8082C5D2}"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5789E-2469-F847-AA5C-FD4901C311E7}" type="slidenum">
              <a:rPr lang="en-US" smtClean="0"/>
              <a:t>‹#›</a:t>
            </a:fld>
            <a:endParaRPr lang="en-US"/>
          </a:p>
        </p:txBody>
      </p:sp>
    </p:spTree>
    <p:extLst>
      <p:ext uri="{BB962C8B-B14F-4D97-AF65-F5344CB8AC3E}">
        <p14:creationId xmlns:p14="http://schemas.microsoft.com/office/powerpoint/2010/main" val="3376399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C1A8D0-45DD-4B43-A023-E21A8082C5D2}"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5789E-2469-F847-AA5C-FD4901C311E7}" type="slidenum">
              <a:rPr lang="en-US" smtClean="0"/>
              <a:t>‹#›</a:t>
            </a:fld>
            <a:endParaRPr lang="en-US"/>
          </a:p>
        </p:txBody>
      </p:sp>
    </p:spTree>
    <p:extLst>
      <p:ext uri="{BB962C8B-B14F-4D97-AF65-F5344CB8AC3E}">
        <p14:creationId xmlns:p14="http://schemas.microsoft.com/office/powerpoint/2010/main" val="34749466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8C1A8D0-45DD-4B43-A023-E21A8082C5D2}"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5789E-2469-F847-AA5C-FD4901C311E7}" type="slidenum">
              <a:rPr lang="en-US" smtClean="0"/>
              <a:t>‹#›</a:t>
            </a:fld>
            <a:endParaRPr lang="en-US"/>
          </a:p>
        </p:txBody>
      </p:sp>
    </p:spTree>
    <p:extLst>
      <p:ext uri="{BB962C8B-B14F-4D97-AF65-F5344CB8AC3E}">
        <p14:creationId xmlns:p14="http://schemas.microsoft.com/office/powerpoint/2010/main" val="2470936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8C1A8D0-45DD-4B43-A023-E21A8082C5D2}" type="datetimeFigureOut">
              <a:rPr lang="en-US" smtClean="0"/>
              <a:t>9/6/2022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F5789E-2469-F847-AA5C-FD4901C311E7}" type="slidenum">
              <a:rPr lang="en-US" smtClean="0"/>
              <a:t>‹#›</a:t>
            </a:fld>
            <a:endParaRPr lang="en-US"/>
          </a:p>
        </p:txBody>
      </p:sp>
    </p:spTree>
    <p:extLst>
      <p:ext uri="{BB962C8B-B14F-4D97-AF65-F5344CB8AC3E}">
        <p14:creationId xmlns:p14="http://schemas.microsoft.com/office/powerpoint/2010/main" val="603623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8C1A8D0-45DD-4B43-A023-E21A8082C5D2}"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5789E-2469-F847-AA5C-FD4901C311E7}" type="slidenum">
              <a:rPr lang="en-US" smtClean="0"/>
              <a:t>‹#›</a:t>
            </a:fld>
            <a:endParaRPr lang="en-US"/>
          </a:p>
        </p:txBody>
      </p:sp>
    </p:spTree>
    <p:extLst>
      <p:ext uri="{BB962C8B-B14F-4D97-AF65-F5344CB8AC3E}">
        <p14:creationId xmlns:p14="http://schemas.microsoft.com/office/powerpoint/2010/main" val="2300641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8C1A8D0-45DD-4B43-A023-E21A8082C5D2}" type="datetimeFigureOut">
              <a:rPr lang="en-US" smtClean="0"/>
              <a:t>9/6/2022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F5789E-2469-F847-AA5C-FD4901C311E7}" type="slidenum">
              <a:rPr lang="en-US" smtClean="0"/>
              <a:t>‹#›</a:t>
            </a:fld>
            <a:endParaRPr lang="en-US"/>
          </a:p>
        </p:txBody>
      </p:sp>
    </p:spTree>
    <p:extLst>
      <p:ext uri="{BB962C8B-B14F-4D97-AF65-F5344CB8AC3E}">
        <p14:creationId xmlns:p14="http://schemas.microsoft.com/office/powerpoint/2010/main" val="14312189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8C1A8D0-45DD-4B43-A023-E21A8082C5D2}" type="datetimeFigureOut">
              <a:rPr lang="en-US" smtClean="0"/>
              <a:t>9/6/2022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7F5789E-2469-F847-AA5C-FD4901C311E7}" type="slidenum">
              <a:rPr lang="en-US" smtClean="0"/>
              <a:t>‹#›</a:t>
            </a:fld>
            <a:endParaRPr lang="en-US"/>
          </a:p>
        </p:txBody>
      </p:sp>
    </p:spTree>
    <p:extLst>
      <p:ext uri="{BB962C8B-B14F-4D97-AF65-F5344CB8AC3E}">
        <p14:creationId xmlns:p14="http://schemas.microsoft.com/office/powerpoint/2010/main" val="23818650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C1A8D0-45DD-4B43-A023-E21A8082C5D2}" type="datetimeFigureOut">
              <a:rPr lang="en-US" smtClean="0"/>
              <a:t>9/6/2022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F5789E-2469-F847-AA5C-FD4901C311E7}" type="slidenum">
              <a:rPr lang="en-US" smtClean="0"/>
              <a:t>‹#›</a:t>
            </a:fld>
            <a:endParaRPr lang="en-US"/>
          </a:p>
        </p:txBody>
      </p:sp>
    </p:spTree>
    <p:extLst>
      <p:ext uri="{BB962C8B-B14F-4D97-AF65-F5344CB8AC3E}">
        <p14:creationId xmlns:p14="http://schemas.microsoft.com/office/powerpoint/2010/main" val="3843317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8C1A8D0-45DD-4B43-A023-E21A8082C5D2}"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5789E-2469-F847-AA5C-FD4901C311E7}" type="slidenum">
              <a:rPr lang="en-US" smtClean="0"/>
              <a:t>‹#›</a:t>
            </a:fld>
            <a:endParaRPr lang="en-US"/>
          </a:p>
        </p:txBody>
      </p:sp>
    </p:spTree>
    <p:extLst>
      <p:ext uri="{BB962C8B-B14F-4D97-AF65-F5344CB8AC3E}">
        <p14:creationId xmlns:p14="http://schemas.microsoft.com/office/powerpoint/2010/main" val="2486993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F8C1A8D0-45DD-4B43-A023-E21A8082C5D2}" type="datetimeFigureOut">
              <a:rPr lang="en-US" smtClean="0"/>
              <a:t>9/6/2022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F5789E-2469-F847-AA5C-FD4901C311E7}" type="slidenum">
              <a:rPr lang="en-US" smtClean="0"/>
              <a:t>‹#›</a:t>
            </a:fld>
            <a:endParaRPr lang="en-US"/>
          </a:p>
        </p:txBody>
      </p:sp>
    </p:spTree>
    <p:extLst>
      <p:ext uri="{BB962C8B-B14F-4D97-AF65-F5344CB8AC3E}">
        <p14:creationId xmlns:p14="http://schemas.microsoft.com/office/powerpoint/2010/main" val="35004996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8C1A8D0-45DD-4B43-A023-E21A8082C5D2}" type="datetimeFigureOut">
              <a:rPr lang="en-US" smtClean="0"/>
              <a:t>9/6/2022</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A7F5789E-2469-F847-AA5C-FD4901C311E7}" type="slidenum">
              <a:rPr lang="en-US" smtClean="0"/>
              <a:t>‹#›</a:t>
            </a:fld>
            <a:endParaRPr lang="en-US"/>
          </a:p>
        </p:txBody>
      </p:sp>
    </p:spTree>
    <p:extLst>
      <p:ext uri="{BB962C8B-B14F-4D97-AF65-F5344CB8AC3E}">
        <p14:creationId xmlns:p14="http://schemas.microsoft.com/office/powerpoint/2010/main" val="188502983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 Id="rId4" Type="http://schemas.openxmlformats.org/officeDocument/2006/relationships/image" Target="../media/image5.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a:extLst>
              <a:ext uri="{FF2B5EF4-FFF2-40B4-BE49-F238E27FC236}">
                <a16:creationId xmlns:a16="http://schemas.microsoft.com/office/drawing/2014/main" id="{218FDEEC-9B87-1B45-BD07-5896F875977C}"/>
              </a:ext>
            </a:extLst>
          </p:cNvPr>
          <p:cNvSpPr txBox="1">
            <a:spLocks noChangeArrowheads="1"/>
          </p:cNvSpPr>
          <p:nvPr/>
        </p:nvSpPr>
        <p:spPr bwMode="auto">
          <a:xfrm>
            <a:off x="400898" y="3079454"/>
            <a:ext cx="2513133" cy="438803"/>
          </a:xfrm>
          <a:prstGeom prst="rect">
            <a:avLst/>
          </a:prstGeom>
          <a:solidFill>
            <a:srgbClr val="FFFFFF"/>
          </a:solidFill>
          <a:ln w="12700">
            <a:solidFill>
              <a:srgbClr val="000000"/>
            </a:solidFill>
            <a:miter lim="800000"/>
            <a:headEnd/>
            <a:tailEnd/>
          </a:ln>
        </p:spPr>
        <p:txBody>
          <a:bodyPr vert="horz" wrap="square" lIns="51435" tIns="25718" rIns="51435" bIns="25718" numCol="1" anchor="t" anchorCtr="0" compatLnSpc="1">
            <a:prstTxWarp prst="textNoShape">
              <a:avLst/>
            </a:prstTxWarp>
          </a:bodyPr>
          <a:lstStyle/>
          <a:p>
            <a:pPr algn="ctr" defTabSz="514350" eaLnBrk="0" fontAlgn="base" hangingPunct="0">
              <a:spcBef>
                <a:spcPct val="0"/>
              </a:spcBef>
              <a:spcAft>
                <a:spcPct val="0"/>
              </a:spcAft>
            </a:pPr>
            <a:r>
              <a:rPr lang="en-US" altLang="en-US" sz="900" dirty="0">
                <a:latin typeface="Arial" panose="020B0604020202020204" pitchFamily="34" charset="0"/>
                <a:ea typeface="Calibri" panose="020F0502020204030204" pitchFamily="34" charset="0"/>
                <a:cs typeface="Arial" panose="020B0604020202020204" pitchFamily="34" charset="0"/>
              </a:rPr>
              <a:t>Pubmed search:</a:t>
            </a:r>
            <a:endParaRPr lang="en-US" altLang="en-US" sz="900" dirty="0">
              <a:latin typeface="Arial" panose="020B0604020202020204" pitchFamily="34" charset="0"/>
              <a:cs typeface="Arial" panose="020B0604020202020204" pitchFamily="34" charset="0"/>
            </a:endParaRPr>
          </a:p>
          <a:p>
            <a:pPr algn="ctr" defTabSz="514350" eaLnBrk="0" fontAlgn="base" hangingPunct="0">
              <a:spcBef>
                <a:spcPct val="0"/>
              </a:spcBef>
              <a:spcAft>
                <a:spcPct val="0"/>
              </a:spcAft>
            </a:pPr>
            <a:r>
              <a:rPr lang="en-US" altLang="en-US" sz="900" dirty="0">
                <a:latin typeface="Arial" panose="020B0604020202020204" pitchFamily="34" charset="0"/>
                <a:ea typeface="Calibri" panose="020F0502020204030204" pitchFamily="34" charset="0"/>
                <a:cs typeface="Arial" panose="020B0604020202020204" pitchFamily="34" charset="0"/>
              </a:rPr>
              <a:t>“mixed invasive ductal lobular breast cancer”</a:t>
            </a:r>
            <a:endParaRPr lang="en-US" altLang="en-US" sz="900" dirty="0">
              <a:latin typeface="Arial" panose="020B0604020202020204" pitchFamily="34" charset="0"/>
              <a:cs typeface="Arial" panose="020B0604020202020204" pitchFamily="34" charset="0"/>
            </a:endParaRPr>
          </a:p>
          <a:p>
            <a:pPr algn="ctr" defTabSz="514350" eaLnBrk="0" fontAlgn="base" hangingPunct="0">
              <a:spcBef>
                <a:spcPct val="0"/>
              </a:spcBef>
              <a:spcAft>
                <a:spcPct val="0"/>
              </a:spcAft>
            </a:pPr>
            <a:r>
              <a:rPr lang="en-US" altLang="en-US" sz="900" dirty="0">
                <a:latin typeface="Arial" panose="020B0604020202020204" pitchFamily="34" charset="0"/>
                <a:ea typeface="Calibri" panose="020F0502020204030204" pitchFamily="34" charset="0"/>
                <a:cs typeface="Arial" panose="020B0604020202020204" pitchFamily="34" charset="0"/>
              </a:rPr>
              <a:t>N = 200 results</a:t>
            </a:r>
            <a:endParaRPr lang="en-US" altLang="en-US" sz="900" dirty="0">
              <a:latin typeface="Arial" panose="020B0604020202020204" pitchFamily="34" charset="0"/>
              <a:cs typeface="Arial" panose="020B0604020202020204" pitchFamily="34" charset="0"/>
            </a:endParaRPr>
          </a:p>
        </p:txBody>
      </p:sp>
      <p:sp>
        <p:nvSpPr>
          <p:cNvPr id="3" name="Text Box 2">
            <a:extLst>
              <a:ext uri="{FF2B5EF4-FFF2-40B4-BE49-F238E27FC236}">
                <a16:creationId xmlns:a16="http://schemas.microsoft.com/office/drawing/2014/main" id="{46F9220C-236B-754F-B4D8-9FF0478E5CA1}"/>
              </a:ext>
            </a:extLst>
          </p:cNvPr>
          <p:cNvSpPr txBox="1">
            <a:spLocks noChangeArrowheads="1"/>
          </p:cNvSpPr>
          <p:nvPr/>
        </p:nvSpPr>
        <p:spPr bwMode="auto">
          <a:xfrm>
            <a:off x="1914245" y="3637899"/>
            <a:ext cx="4110634" cy="2012166"/>
          </a:xfrm>
          <a:prstGeom prst="rect">
            <a:avLst/>
          </a:prstGeom>
          <a:solidFill>
            <a:srgbClr val="FFFFFF"/>
          </a:solidFill>
          <a:ln w="12700">
            <a:solidFill>
              <a:srgbClr val="000000"/>
            </a:solidFill>
            <a:miter lim="800000"/>
            <a:headEnd/>
            <a:tailEnd/>
          </a:ln>
        </p:spPr>
        <p:txBody>
          <a:bodyPr vert="horz" wrap="square" lIns="51435" tIns="25718" rIns="51435" bIns="25718" numCol="1" anchor="t" anchorCtr="0" compatLnSpc="1">
            <a:prstTxWarp prst="textNoShape">
              <a:avLst/>
            </a:prstTxWarp>
          </a:bodyPr>
          <a:lstStyle/>
          <a:p>
            <a:pPr defTabSz="514350" eaLnBrk="0" fontAlgn="base" hangingPunct="0">
              <a:spcBef>
                <a:spcPct val="0"/>
              </a:spcBef>
              <a:spcAft>
                <a:spcPct val="0"/>
              </a:spcAft>
            </a:pPr>
            <a:r>
              <a:rPr lang="en-US" altLang="en-US" sz="900" dirty="0">
                <a:latin typeface="Arial" panose="020B0604020202020204" pitchFamily="34" charset="0"/>
                <a:ea typeface="Calibri" panose="020F0502020204030204" pitchFamily="34" charset="0"/>
                <a:cs typeface="Arial" panose="020B0604020202020204" pitchFamily="34" charset="0"/>
              </a:rPr>
              <a:t>Excluded:</a:t>
            </a: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Descriptive mDLC data was not compared to either IDC or ILC (N = 24)</a:t>
            </a: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No information regarding mDLC (only about IDC, ILC or different type of invasive breast cancer) (N = 36)</a:t>
            </a: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Study did not include any of our variables of interest (N = 16)</a:t>
            </a: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The term mixed did not exclusively refer to mDLC or refer to mDLC at all (N = 25)</a:t>
            </a: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Was a case report or included less than 10 cases of mDLC (N = 48)</a:t>
            </a: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Was a commentary/editorial/letter (N = 5)</a:t>
            </a: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Grouped mDLC into ILC or other subgroup</a:t>
            </a:r>
            <a:r>
              <a:rPr lang="en-US" altLang="zh-CN" sz="900" dirty="0">
                <a:latin typeface="Arial" panose="020B0604020202020204" pitchFamily="34" charset="0"/>
                <a:ea typeface="Calibri" panose="020F0502020204030204" pitchFamily="34" charset="0"/>
                <a:cs typeface="Arial" panose="020B0604020202020204" pitchFamily="34" charset="0"/>
              </a:rPr>
              <a:t>s</a:t>
            </a:r>
            <a:r>
              <a:rPr lang="en-US" altLang="en-US" sz="900" dirty="0">
                <a:latin typeface="Arial" panose="020B0604020202020204" pitchFamily="34" charset="0"/>
                <a:ea typeface="Calibri" panose="020F0502020204030204" pitchFamily="34" charset="0"/>
                <a:cs typeface="Arial" panose="020B0604020202020204" pitchFamily="34" charset="0"/>
              </a:rPr>
              <a:t> (N = 13)</a:t>
            </a: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Article was limited to Inflammatory breast cancers (N = 1)</a:t>
            </a: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Duplicate article (same article entered as a separate result) (N = 3)</a:t>
            </a: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Unable to access the article (N = 2)</a:t>
            </a:r>
          </a:p>
          <a:p>
            <a:pPr defTabSz="514350" eaLnBrk="0" fontAlgn="base" hangingPunct="0">
              <a:spcBef>
                <a:spcPct val="0"/>
              </a:spcBef>
              <a:spcAft>
                <a:spcPct val="0"/>
              </a:spcAft>
              <a:buFontTx/>
              <a:buChar char="•"/>
            </a:pPr>
            <a:r>
              <a:rPr lang="en-US" altLang="en-US" sz="900" dirty="0">
                <a:latin typeface="Arial" panose="020B0604020202020204" pitchFamily="34" charset="0"/>
                <a:cs typeface="Arial" panose="020B0604020202020204" pitchFamily="34" charset="0"/>
              </a:rPr>
              <a:t>Data presented was not in a format that allows statistical comparison (N = 6)</a:t>
            </a:r>
          </a:p>
        </p:txBody>
      </p:sp>
      <p:sp>
        <p:nvSpPr>
          <p:cNvPr id="4" name="Text Box 3">
            <a:extLst>
              <a:ext uri="{FF2B5EF4-FFF2-40B4-BE49-F238E27FC236}">
                <a16:creationId xmlns:a16="http://schemas.microsoft.com/office/drawing/2014/main" id="{A9D31A74-2F7E-A241-9CF7-274590A952B2}"/>
              </a:ext>
            </a:extLst>
          </p:cNvPr>
          <p:cNvSpPr txBox="1">
            <a:spLocks noChangeArrowheads="1"/>
          </p:cNvSpPr>
          <p:nvPr/>
        </p:nvSpPr>
        <p:spPr bwMode="auto">
          <a:xfrm>
            <a:off x="124691" y="5752918"/>
            <a:ext cx="3065548" cy="994714"/>
          </a:xfrm>
          <a:prstGeom prst="rect">
            <a:avLst/>
          </a:prstGeom>
          <a:solidFill>
            <a:srgbClr val="FFFFFF"/>
          </a:solidFill>
          <a:ln w="12700">
            <a:solidFill>
              <a:srgbClr val="000000"/>
            </a:solidFill>
            <a:miter lim="800000"/>
            <a:headEnd/>
            <a:tailEnd/>
          </a:ln>
        </p:spPr>
        <p:txBody>
          <a:bodyPr vert="horz" wrap="square" lIns="51435" tIns="25718" rIns="51435" bIns="25718" numCol="1" anchor="t" anchorCtr="0" compatLnSpc="1">
            <a:prstTxWarp prst="textNoShape">
              <a:avLst/>
            </a:prstTxWarp>
          </a:bodyPr>
          <a:lstStyle/>
          <a:p>
            <a:pPr defTabSz="514350" eaLnBrk="0" fontAlgn="base" hangingPunct="0">
              <a:spcBef>
                <a:spcPct val="0"/>
              </a:spcBef>
              <a:spcAft>
                <a:spcPct val="0"/>
              </a:spcAft>
            </a:pPr>
            <a:r>
              <a:rPr lang="en-US" altLang="en-US" sz="900" dirty="0">
                <a:latin typeface="Arial" panose="020B0604020202020204" pitchFamily="34" charset="0"/>
                <a:ea typeface="Calibri" panose="020F0502020204030204" pitchFamily="34" charset="0"/>
                <a:cs typeface="Arial" panose="020B0604020202020204" pitchFamily="34" charset="0"/>
              </a:rPr>
              <a:t>Studies meeting inclusion criteria: (N = 21)</a:t>
            </a:r>
            <a:br>
              <a:rPr lang="en-US" altLang="en-US" sz="900" dirty="0">
                <a:latin typeface="Arial" panose="020B0604020202020204" pitchFamily="34" charset="0"/>
                <a:ea typeface="Calibri" panose="020F0502020204030204" pitchFamily="34" charset="0"/>
                <a:cs typeface="Arial" panose="020B0604020202020204" pitchFamily="34" charset="0"/>
              </a:rPr>
            </a:b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Included cohort of at least 10 cases of mDLC</a:t>
            </a:r>
            <a:r>
              <a:rPr lang="en-US" altLang="zh-CN" sz="900" dirty="0">
                <a:latin typeface="Arial" panose="020B0604020202020204" pitchFamily="34" charset="0"/>
                <a:ea typeface="Calibri" panose="020F0502020204030204" pitchFamily="34" charset="0"/>
                <a:cs typeface="Arial" panose="020B0604020202020204" pitchFamily="34" charset="0"/>
              </a:rPr>
              <a:t>.</a:t>
            </a:r>
            <a:endParaRPr lang="en-US" altLang="en-US" sz="900" dirty="0">
              <a:latin typeface="Arial" panose="020B0604020202020204" pitchFamily="34" charset="0"/>
              <a:cs typeface="Arial" panose="020B0604020202020204" pitchFamily="34" charset="0"/>
            </a:endParaRPr>
          </a:p>
          <a:p>
            <a:pPr defTabSz="514350" eaLnBrk="0" fontAlgn="base" hangingPunct="0">
              <a:spcBef>
                <a:spcPct val="0"/>
              </a:spcBef>
              <a:spcAft>
                <a:spcPct val="0"/>
              </a:spcAft>
              <a:buFontTx/>
              <a:buChar char="•"/>
            </a:pPr>
            <a:r>
              <a:rPr lang="en-US" altLang="en-US" sz="900" dirty="0">
                <a:latin typeface="Arial" panose="020B0604020202020204" pitchFamily="34" charset="0"/>
                <a:ea typeface="Calibri" panose="020F0502020204030204" pitchFamily="34" charset="0"/>
                <a:cs typeface="Arial" panose="020B0604020202020204" pitchFamily="34" charset="0"/>
              </a:rPr>
              <a:t>Was compared to either IDC, ILC, or both with regards to at least one of the following:</a:t>
            </a:r>
            <a:br>
              <a:rPr lang="en-US" altLang="en-US" sz="900" dirty="0">
                <a:latin typeface="Arial" panose="020B0604020202020204" pitchFamily="34" charset="0"/>
                <a:ea typeface="Calibri" panose="020F0502020204030204" pitchFamily="34" charset="0"/>
                <a:cs typeface="Arial" panose="020B0604020202020204" pitchFamily="34" charset="0"/>
              </a:rPr>
            </a:br>
            <a:r>
              <a:rPr lang="en-US" altLang="en-US" sz="900" dirty="0">
                <a:latin typeface="Arial" panose="020B0604020202020204" pitchFamily="34" charset="0"/>
                <a:ea typeface="Calibri" panose="020F0502020204030204" pitchFamily="34" charset="0"/>
                <a:cs typeface="Arial" panose="020B0604020202020204" pitchFamily="34" charset="0"/>
              </a:rPr>
              <a:t>age, race, menopausal status, stage, grade, size, ER/PR, HER2, nodal stage/LN status, treatment received</a:t>
            </a:r>
            <a:br>
              <a:rPr lang="en-US" altLang="en-US" sz="900" dirty="0">
                <a:latin typeface="Calibri" panose="020F0502020204030204" pitchFamily="34" charset="0"/>
                <a:ea typeface="Calibri" panose="020F0502020204030204" pitchFamily="34" charset="0"/>
                <a:cs typeface="Times New Roman" panose="02020603050405020304" pitchFamily="18" charset="0"/>
              </a:rPr>
            </a:br>
            <a:br>
              <a:rPr lang="en-US" altLang="en-US" sz="900" dirty="0">
                <a:latin typeface="Calibri" panose="020F0502020204030204" pitchFamily="34" charset="0"/>
                <a:ea typeface="Calibri" panose="020F0502020204030204" pitchFamily="34" charset="0"/>
                <a:cs typeface="Times New Roman" panose="02020603050405020304" pitchFamily="18" charset="0"/>
              </a:rPr>
            </a:br>
            <a:br>
              <a:rPr lang="en-US" altLang="en-US" sz="900" dirty="0">
                <a:latin typeface="Calibri" panose="020F0502020204030204" pitchFamily="34" charset="0"/>
                <a:ea typeface="Calibri" panose="020F0502020204030204" pitchFamily="34" charset="0"/>
                <a:cs typeface="Times New Roman" panose="02020603050405020304" pitchFamily="18" charset="0"/>
              </a:rPr>
            </a:br>
            <a:endParaRPr lang="en-US" altLang="en-US" sz="900" dirty="0">
              <a:latin typeface="Arial" panose="020B0604020202020204" pitchFamily="34" charset="0"/>
            </a:endParaRPr>
          </a:p>
        </p:txBody>
      </p:sp>
      <p:sp>
        <p:nvSpPr>
          <p:cNvPr id="6" name="Text Box 5">
            <a:extLst>
              <a:ext uri="{FF2B5EF4-FFF2-40B4-BE49-F238E27FC236}">
                <a16:creationId xmlns:a16="http://schemas.microsoft.com/office/drawing/2014/main" id="{EAC8CA23-418E-9942-B3EF-D8C36F8FA2A2}"/>
              </a:ext>
            </a:extLst>
          </p:cNvPr>
          <p:cNvSpPr txBox="1">
            <a:spLocks noChangeArrowheads="1"/>
          </p:cNvSpPr>
          <p:nvPr/>
        </p:nvSpPr>
        <p:spPr bwMode="auto">
          <a:xfrm>
            <a:off x="3264391" y="5752917"/>
            <a:ext cx="2307735" cy="471383"/>
          </a:xfrm>
          <a:prstGeom prst="rect">
            <a:avLst/>
          </a:prstGeom>
          <a:solidFill>
            <a:srgbClr val="FFFFFF"/>
          </a:solidFill>
          <a:ln w="12700">
            <a:solidFill>
              <a:srgbClr val="000000"/>
            </a:solidFill>
            <a:miter lim="800000"/>
            <a:headEnd/>
            <a:tailEnd/>
          </a:ln>
        </p:spPr>
        <p:txBody>
          <a:bodyPr vert="horz" wrap="square" lIns="51435" tIns="25718" rIns="51435" bIns="25718" numCol="1" anchor="t" anchorCtr="0" compatLnSpc="1">
            <a:prstTxWarp prst="textNoShape">
              <a:avLst/>
            </a:prstTxWarp>
          </a:bodyPr>
          <a:lstStyle/>
          <a:p>
            <a:pPr defTabSz="514350" eaLnBrk="0" fontAlgn="base" hangingPunct="0">
              <a:spcBef>
                <a:spcPct val="0"/>
              </a:spcBef>
              <a:spcAft>
                <a:spcPct val="0"/>
              </a:spcAft>
            </a:pPr>
            <a:r>
              <a:rPr lang="en-US" altLang="en-US" sz="900" dirty="0">
                <a:latin typeface="Arial" panose="020B0604020202020204" pitchFamily="34" charset="0"/>
                <a:ea typeface="Calibri" panose="020F0502020204030204" pitchFamily="34" charset="0"/>
                <a:cs typeface="Arial" panose="020B0604020202020204" pitchFamily="34" charset="0"/>
              </a:rPr>
              <a:t>Studies meeting inclusion criteria from prior literature searches that did not result using the search term above (N = 2)</a:t>
            </a:r>
            <a:br>
              <a:rPr lang="en-US" altLang="en-US" sz="900" dirty="0">
                <a:latin typeface="Calibri" panose="020F0502020204030204" pitchFamily="34" charset="0"/>
                <a:ea typeface="Calibri" panose="020F0502020204030204" pitchFamily="34" charset="0"/>
                <a:cs typeface="Times New Roman" panose="02020603050405020304" pitchFamily="18" charset="0"/>
              </a:rPr>
            </a:br>
            <a:br>
              <a:rPr lang="en-US" altLang="en-US" sz="900" dirty="0">
                <a:latin typeface="Calibri" panose="020F0502020204030204" pitchFamily="34" charset="0"/>
                <a:ea typeface="Calibri" panose="020F0502020204030204" pitchFamily="34" charset="0"/>
                <a:cs typeface="Times New Roman" panose="02020603050405020304" pitchFamily="18" charset="0"/>
              </a:rPr>
            </a:br>
            <a:br>
              <a:rPr lang="en-US" altLang="en-US" sz="900" dirty="0">
                <a:latin typeface="Calibri" panose="020F0502020204030204" pitchFamily="34" charset="0"/>
                <a:ea typeface="Calibri" panose="020F0502020204030204" pitchFamily="34" charset="0"/>
                <a:cs typeface="Times New Roman" panose="02020603050405020304" pitchFamily="18" charset="0"/>
              </a:rPr>
            </a:br>
            <a:endParaRPr lang="en-US" altLang="en-US" sz="900" dirty="0">
              <a:latin typeface="Arial" panose="020B0604020202020204" pitchFamily="34" charset="0"/>
            </a:endParaRPr>
          </a:p>
        </p:txBody>
      </p:sp>
      <p:sp>
        <p:nvSpPr>
          <p:cNvPr id="9" name="Text Box 9">
            <a:extLst>
              <a:ext uri="{FF2B5EF4-FFF2-40B4-BE49-F238E27FC236}">
                <a16:creationId xmlns:a16="http://schemas.microsoft.com/office/drawing/2014/main" id="{4EFD3213-E135-4D4B-BDEC-7344A549E2B5}"/>
              </a:ext>
            </a:extLst>
          </p:cNvPr>
          <p:cNvSpPr txBox="1">
            <a:spLocks noChangeArrowheads="1"/>
          </p:cNvSpPr>
          <p:nvPr/>
        </p:nvSpPr>
        <p:spPr bwMode="auto">
          <a:xfrm>
            <a:off x="4964257" y="6334784"/>
            <a:ext cx="1769052" cy="485542"/>
          </a:xfrm>
          <a:prstGeom prst="rect">
            <a:avLst/>
          </a:prstGeom>
          <a:solidFill>
            <a:srgbClr val="FFFFFF"/>
          </a:solidFill>
          <a:ln w="12700">
            <a:solidFill>
              <a:srgbClr val="000000"/>
            </a:solidFill>
            <a:miter lim="800000"/>
            <a:headEnd/>
            <a:tailEnd/>
          </a:ln>
        </p:spPr>
        <p:txBody>
          <a:bodyPr vert="horz" wrap="square" lIns="51435" tIns="25718" rIns="51435" bIns="25718" numCol="1" anchor="t" anchorCtr="0" compatLnSpc="1">
            <a:prstTxWarp prst="textNoShape">
              <a:avLst/>
            </a:prstTxWarp>
          </a:bodyPr>
          <a:lstStyle/>
          <a:p>
            <a:pPr algn="ctr" defTabSz="514350" eaLnBrk="0" fontAlgn="base" hangingPunct="0">
              <a:spcBef>
                <a:spcPct val="0"/>
              </a:spcBef>
              <a:spcAft>
                <a:spcPct val="0"/>
              </a:spcAft>
            </a:pPr>
            <a:r>
              <a:rPr lang="en-US" altLang="en-US" sz="900" b="1" dirty="0">
                <a:latin typeface="Arial" panose="020B0604020202020204" pitchFamily="34" charset="0"/>
                <a:ea typeface="Calibri" panose="020F0502020204030204" pitchFamily="34" charset="0"/>
                <a:cs typeface="Arial" panose="020B0604020202020204" pitchFamily="34" charset="0"/>
              </a:rPr>
              <a:t>Total number of cases to include in meta-analysis</a:t>
            </a:r>
            <a:br>
              <a:rPr lang="en-US" altLang="en-US" sz="900" b="1" dirty="0">
                <a:latin typeface="Arial" panose="020B0604020202020204" pitchFamily="34" charset="0"/>
                <a:ea typeface="Calibri" panose="020F0502020204030204" pitchFamily="34" charset="0"/>
                <a:cs typeface="Arial" panose="020B0604020202020204" pitchFamily="34" charset="0"/>
              </a:rPr>
            </a:br>
            <a:r>
              <a:rPr lang="en-US" altLang="en-US" sz="900" b="1" dirty="0">
                <a:latin typeface="Arial" panose="020B0604020202020204" pitchFamily="34" charset="0"/>
                <a:ea typeface="Calibri" panose="020F0502020204030204" pitchFamily="34" charset="0"/>
                <a:cs typeface="Arial" panose="020B0604020202020204" pitchFamily="34" charset="0"/>
              </a:rPr>
              <a:t> N = 23</a:t>
            </a:r>
            <a:endParaRPr lang="en-US" altLang="en-US" sz="900" b="1" dirty="0">
              <a:latin typeface="Arial" panose="020B0604020202020204" pitchFamily="34" charset="0"/>
              <a:cs typeface="Arial" panose="020B0604020202020204" pitchFamily="34" charset="0"/>
            </a:endParaRPr>
          </a:p>
        </p:txBody>
      </p:sp>
      <p:cxnSp>
        <p:nvCxnSpPr>
          <p:cNvPr id="18" name="Straight Connector 17">
            <a:extLst>
              <a:ext uri="{FF2B5EF4-FFF2-40B4-BE49-F238E27FC236}">
                <a16:creationId xmlns:a16="http://schemas.microsoft.com/office/drawing/2014/main" id="{058250DD-6C7D-8743-808E-9BFFA6B49437}"/>
              </a:ext>
            </a:extLst>
          </p:cNvPr>
          <p:cNvCxnSpPr>
            <a:cxnSpLocks/>
          </p:cNvCxnSpPr>
          <p:nvPr/>
        </p:nvCxnSpPr>
        <p:spPr>
          <a:xfrm>
            <a:off x="3867802" y="6228541"/>
            <a:ext cx="0" cy="27631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4453E885-EFA4-2547-B594-4D5B1573CBDE}"/>
              </a:ext>
            </a:extLst>
          </p:cNvPr>
          <p:cNvCxnSpPr>
            <a:cxnSpLocks/>
            <a:stCxn id="2" idx="2"/>
            <a:endCxn id="4" idx="0"/>
          </p:cNvCxnSpPr>
          <p:nvPr/>
        </p:nvCxnSpPr>
        <p:spPr>
          <a:xfrm>
            <a:off x="1657465" y="3518257"/>
            <a:ext cx="0" cy="2234661"/>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9850E87-2BF1-7F44-8D5E-AF953E6EC685}"/>
              </a:ext>
            </a:extLst>
          </p:cNvPr>
          <p:cNvCxnSpPr>
            <a:cxnSpLocks/>
          </p:cNvCxnSpPr>
          <p:nvPr/>
        </p:nvCxnSpPr>
        <p:spPr>
          <a:xfrm flipV="1">
            <a:off x="3184244" y="6558116"/>
            <a:ext cx="1780013" cy="13058"/>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F13F5FA-E1D5-9545-A999-8C419F15AF8C}"/>
              </a:ext>
            </a:extLst>
          </p:cNvPr>
          <p:cNvCxnSpPr>
            <a:cxnSpLocks/>
          </p:cNvCxnSpPr>
          <p:nvPr/>
        </p:nvCxnSpPr>
        <p:spPr>
          <a:xfrm>
            <a:off x="3867802" y="6504855"/>
            <a:ext cx="1096455"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itle 1">
            <a:extLst>
              <a:ext uri="{FF2B5EF4-FFF2-40B4-BE49-F238E27FC236}">
                <a16:creationId xmlns:a16="http://schemas.microsoft.com/office/drawing/2014/main" id="{C651134B-AB98-8C4C-A5F3-78EFF55C53EA}"/>
              </a:ext>
            </a:extLst>
          </p:cNvPr>
          <p:cNvSpPr txBox="1">
            <a:spLocks/>
          </p:cNvSpPr>
          <p:nvPr/>
        </p:nvSpPr>
        <p:spPr>
          <a:xfrm>
            <a:off x="400898" y="7051747"/>
            <a:ext cx="6475589" cy="573777"/>
          </a:xfrm>
          <a:prstGeom prst="rect">
            <a:avLst/>
          </a:prstGeom>
        </p:spPr>
        <p:txBody>
          <a:bodyPr>
            <a:normAutofit fontScale="55000" lnSpcReduction="200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sz="2000" b="1" dirty="0">
                <a:latin typeface="Arial" panose="020B0604020202020204" pitchFamily="34" charset="0"/>
                <a:cs typeface="Arial" panose="020B0604020202020204" pitchFamily="34" charset="0"/>
              </a:rPr>
              <a:t>Suppl Figure S1. </a:t>
            </a:r>
            <a:r>
              <a:rPr lang="en-US" sz="2000" dirty="0">
                <a:latin typeface="Arial" panose="020B0604020202020204" pitchFamily="34" charset="0"/>
                <a:cs typeface="Arial" panose="020B0604020202020204" pitchFamily="34" charset="0"/>
              </a:rPr>
              <a:t>Flow diagram of included studies in meta-analysis. Publications included were limited to studies encompassing at least 10 patients per cohort, and directly comparing </a:t>
            </a:r>
            <a:r>
              <a:rPr lang="en-US" sz="2000" dirty="0" err="1">
                <a:latin typeface="Arial" panose="020B0604020202020204" pitchFamily="34" charset="0"/>
                <a:cs typeface="Arial" panose="020B0604020202020204" pitchFamily="34" charset="0"/>
              </a:rPr>
              <a:t>mDLC</a:t>
            </a:r>
            <a:r>
              <a:rPr lang="en-US" sz="2000" dirty="0">
                <a:latin typeface="Arial" panose="020B0604020202020204" pitchFamily="34" charset="0"/>
                <a:cs typeface="Arial" panose="020B0604020202020204" pitchFamily="34" charset="0"/>
              </a:rPr>
              <a:t> to either IDC, ILC, or both. Two additional studies meeting criteria identified on prior literature searches were included. Ultimately, 23 individual studies were included in the meta-analysis.</a:t>
            </a:r>
          </a:p>
        </p:txBody>
      </p:sp>
    </p:spTree>
    <p:extLst>
      <p:ext uri="{BB962C8B-B14F-4D97-AF65-F5344CB8AC3E}">
        <p14:creationId xmlns:p14="http://schemas.microsoft.com/office/powerpoint/2010/main" val="3573565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14925F-9B82-E34A-9CE0-F86ABBBE782C}"/>
              </a:ext>
            </a:extLst>
          </p:cNvPr>
          <p:cNvSpPr>
            <a:spLocks noGrp="1"/>
          </p:cNvSpPr>
          <p:nvPr>
            <p:ph type="title"/>
          </p:nvPr>
        </p:nvSpPr>
        <p:spPr>
          <a:xfrm>
            <a:off x="508009" y="6295753"/>
            <a:ext cx="5999671" cy="917698"/>
          </a:xfrm>
        </p:spPr>
        <p:txBody>
          <a:bodyPr>
            <a:normAutofit/>
          </a:bodyPr>
          <a:lstStyle/>
          <a:p>
            <a:r>
              <a:rPr lang="en-US" sz="1100" b="1" dirty="0">
                <a:latin typeface="Arial" panose="020B0604020202020204" pitchFamily="34" charset="0"/>
                <a:cs typeface="Arial" panose="020B0604020202020204" pitchFamily="34" charset="0"/>
              </a:rPr>
              <a:t>Suppl Figure S2. </a:t>
            </a:r>
            <a:r>
              <a:rPr lang="en-US" sz="1100" dirty="0">
                <a:latin typeface="Arial" panose="020B0604020202020204" pitchFamily="34" charset="0"/>
                <a:cs typeface="Arial" panose="020B0604020202020204" pitchFamily="34" charset="0"/>
              </a:rPr>
              <a:t>Graphic representation of distribution of infiltrating duct and lobular carcinoma cases identified by ICD-O-3.</a:t>
            </a:r>
          </a:p>
        </p:txBody>
      </p:sp>
      <p:graphicFrame>
        <p:nvGraphicFramePr>
          <p:cNvPr id="7" name="Chart 6">
            <a:extLst>
              <a:ext uri="{FF2B5EF4-FFF2-40B4-BE49-F238E27FC236}">
                <a16:creationId xmlns:a16="http://schemas.microsoft.com/office/drawing/2014/main" id="{34B61642-852E-4842-ABEE-1751A765E082}"/>
              </a:ext>
            </a:extLst>
          </p:cNvPr>
          <p:cNvGraphicFramePr>
            <a:graphicFrameLocks/>
          </p:cNvGraphicFramePr>
          <p:nvPr>
            <p:extLst>
              <p:ext uri="{D42A27DB-BD31-4B8C-83A1-F6EECF244321}">
                <p14:modId xmlns:p14="http://schemas.microsoft.com/office/powerpoint/2010/main" val="4158773271"/>
              </p:ext>
            </p:extLst>
          </p:nvPr>
        </p:nvGraphicFramePr>
        <p:xfrm>
          <a:off x="508009" y="1766457"/>
          <a:ext cx="5674662" cy="408436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924214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081E1-8639-7B47-A4F3-452E19F8A87F}"/>
              </a:ext>
            </a:extLst>
          </p:cNvPr>
          <p:cNvSpPr>
            <a:spLocks noGrp="1"/>
          </p:cNvSpPr>
          <p:nvPr>
            <p:ph type="title"/>
          </p:nvPr>
        </p:nvSpPr>
        <p:spPr>
          <a:xfrm>
            <a:off x="149578" y="6236095"/>
            <a:ext cx="6326173" cy="929204"/>
          </a:xfrm>
        </p:spPr>
        <p:txBody>
          <a:bodyPr>
            <a:normAutofit/>
          </a:bodyPr>
          <a:lstStyle/>
          <a:p>
            <a:r>
              <a:rPr lang="en-US" sz="1100" b="1" dirty="0">
                <a:latin typeface="Arial" panose="020B0604020202020204" pitchFamily="34" charset="0"/>
                <a:cs typeface="Arial" panose="020B0604020202020204" pitchFamily="34" charset="0"/>
              </a:rPr>
              <a:t>Suppl Figure S3. </a:t>
            </a:r>
            <a:r>
              <a:rPr lang="en-US" sz="1100" dirty="0">
                <a:latin typeface="Arial" panose="020B0604020202020204" pitchFamily="34" charset="0"/>
                <a:cs typeface="Arial" panose="020B0604020202020204" pitchFamily="34" charset="0"/>
              </a:rPr>
              <a:t>Consort diagram of cases treated with neoadjuvant therapy. Patients from within the origin cohort who had received neoadjuvant therapy were identified with therapy received detailed in the figure. Chemo = chemotherapy, HR = hormone therapy, CDKI = CDK inhibitor. A </a:t>
            </a:r>
            <a:r>
              <a:rPr lang="en-US" sz="1100" dirty="0" err="1">
                <a:latin typeface="Arial" panose="020B0604020202020204" pitchFamily="34" charset="0"/>
                <a:cs typeface="Arial" panose="020B0604020202020204" pitchFamily="34" charset="0"/>
              </a:rPr>
              <a:t>subcohort</a:t>
            </a:r>
            <a:r>
              <a:rPr lang="en-US" sz="1100" dirty="0">
                <a:latin typeface="Arial" panose="020B0604020202020204" pitchFamily="34" charset="0"/>
                <a:cs typeface="Arial" panose="020B0604020202020204" pitchFamily="34" charset="0"/>
              </a:rPr>
              <a:t> from the total cases of patients with IDC receiving neoadjuvant therapy was selected which was matched to cohort of patients with ILC by age, ER status, and HER2 status.</a:t>
            </a:r>
          </a:p>
        </p:txBody>
      </p:sp>
      <p:pic>
        <p:nvPicPr>
          <p:cNvPr id="4" name="Picture 3" descr="A picture containing text, screenshot, receipt&#10;&#10;Description automatically generated">
            <a:extLst>
              <a:ext uri="{FF2B5EF4-FFF2-40B4-BE49-F238E27FC236}">
                <a16:creationId xmlns:a16="http://schemas.microsoft.com/office/drawing/2014/main" id="{2377B940-73E8-2F4D-9E02-9A0792CD0D8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2558" y="636412"/>
            <a:ext cx="5355084" cy="5403145"/>
          </a:xfrm>
          <a:prstGeom prst="rect">
            <a:avLst/>
          </a:prstGeom>
        </p:spPr>
      </p:pic>
    </p:spTree>
    <p:extLst>
      <p:ext uri="{BB962C8B-B14F-4D97-AF65-F5344CB8AC3E}">
        <p14:creationId xmlns:p14="http://schemas.microsoft.com/office/powerpoint/2010/main" val="35811610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081E1-8639-7B47-A4F3-452E19F8A87F}"/>
              </a:ext>
            </a:extLst>
          </p:cNvPr>
          <p:cNvSpPr>
            <a:spLocks noGrp="1"/>
          </p:cNvSpPr>
          <p:nvPr>
            <p:ph type="title"/>
          </p:nvPr>
        </p:nvSpPr>
        <p:spPr>
          <a:xfrm>
            <a:off x="149578" y="6236095"/>
            <a:ext cx="6326173" cy="929204"/>
          </a:xfrm>
        </p:spPr>
        <p:txBody>
          <a:bodyPr>
            <a:normAutofit/>
          </a:bodyPr>
          <a:lstStyle/>
          <a:p>
            <a:r>
              <a:rPr lang="en-US" sz="1100" b="1" dirty="0">
                <a:latin typeface="Arial" panose="020B0604020202020204" pitchFamily="34" charset="0"/>
                <a:cs typeface="Arial" panose="020B0604020202020204" pitchFamily="34" charset="0"/>
              </a:rPr>
              <a:t>Suppl Figure S4. </a:t>
            </a:r>
            <a:r>
              <a:rPr lang="en-US" sz="1100" dirty="0">
                <a:latin typeface="Arial" panose="020B0604020202020204" pitchFamily="34" charset="0"/>
                <a:cs typeface="Arial" panose="020B0604020202020204" pitchFamily="34" charset="0"/>
              </a:rPr>
              <a:t>DFS (A) and OS (B) of all patients with IDC, ILC, and </a:t>
            </a:r>
            <a:r>
              <a:rPr lang="en-US" sz="1100" dirty="0" err="1">
                <a:latin typeface="Arial" panose="020B0604020202020204" pitchFamily="34" charset="0"/>
                <a:cs typeface="Arial" panose="020B0604020202020204" pitchFamily="34" charset="0"/>
              </a:rPr>
              <a:t>mDLC</a:t>
            </a:r>
            <a:r>
              <a:rPr lang="en-US" sz="1100" dirty="0">
                <a:latin typeface="Arial" panose="020B0604020202020204" pitchFamily="34" charset="0"/>
                <a:cs typeface="Arial" panose="020B0604020202020204" pitchFamily="34" charset="0"/>
              </a:rPr>
              <a:t> treated with neoadjuvant therapy. DFS (C) and OS (D) of patients treated with neoadjuvant chemotherapy.</a:t>
            </a:r>
          </a:p>
        </p:txBody>
      </p:sp>
      <p:pic>
        <p:nvPicPr>
          <p:cNvPr id="5" name="Picture 4" descr="Diagram&#10;&#10;Description automatically generated">
            <a:extLst>
              <a:ext uri="{FF2B5EF4-FFF2-40B4-BE49-F238E27FC236}">
                <a16:creationId xmlns:a16="http://schemas.microsoft.com/office/drawing/2014/main" id="{60EDDF19-2EDF-4CD0-859F-48DB8578636F}"/>
              </a:ext>
            </a:extLst>
          </p:cNvPr>
          <p:cNvPicPr/>
          <p:nvPr/>
        </p:nvPicPr>
        <p:blipFill>
          <a:blip r:embed="rId2"/>
          <a:stretch>
            <a:fillRect/>
          </a:stretch>
        </p:blipFill>
        <p:spPr>
          <a:xfrm>
            <a:off x="320430" y="554798"/>
            <a:ext cx="6217139" cy="5648632"/>
          </a:xfrm>
          <a:prstGeom prst="rect">
            <a:avLst/>
          </a:prstGeom>
        </p:spPr>
      </p:pic>
    </p:spTree>
    <p:extLst>
      <p:ext uri="{BB962C8B-B14F-4D97-AF65-F5344CB8AC3E}">
        <p14:creationId xmlns:p14="http://schemas.microsoft.com/office/powerpoint/2010/main" val="6518789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081E1-8639-7B47-A4F3-452E19F8A87F}"/>
              </a:ext>
            </a:extLst>
          </p:cNvPr>
          <p:cNvSpPr>
            <a:spLocks noGrp="1"/>
          </p:cNvSpPr>
          <p:nvPr>
            <p:ph type="title"/>
          </p:nvPr>
        </p:nvSpPr>
        <p:spPr>
          <a:xfrm>
            <a:off x="145991" y="8047592"/>
            <a:ext cx="6326173" cy="929204"/>
          </a:xfrm>
        </p:spPr>
        <p:txBody>
          <a:bodyPr>
            <a:normAutofit/>
          </a:bodyPr>
          <a:lstStyle/>
          <a:p>
            <a:r>
              <a:rPr lang="en-US" sz="1100" b="1" dirty="0">
                <a:latin typeface="Arial" panose="020B0604020202020204" pitchFamily="34" charset="0"/>
                <a:cs typeface="Arial" panose="020B0604020202020204" pitchFamily="34" charset="0"/>
              </a:rPr>
              <a:t>Suppl Figure S5. </a:t>
            </a:r>
            <a:r>
              <a:rPr lang="en-US" sz="1100" dirty="0">
                <a:latin typeface="Arial" panose="020B0604020202020204" pitchFamily="34" charset="0"/>
                <a:cs typeface="Arial" panose="020B0604020202020204" pitchFamily="34" charset="0"/>
              </a:rPr>
              <a:t>Ki-67 indices (A), ER H-score (B), and PR H-score (C) of all patients with IDC, ILC, and </a:t>
            </a:r>
            <a:r>
              <a:rPr lang="en-US" sz="1100" dirty="0" err="1">
                <a:latin typeface="Arial" panose="020B0604020202020204" pitchFamily="34" charset="0"/>
                <a:cs typeface="Arial" panose="020B0604020202020204" pitchFamily="34" charset="0"/>
              </a:rPr>
              <a:t>mDLC</a:t>
            </a:r>
            <a:r>
              <a:rPr lang="en-US" sz="1100" dirty="0">
                <a:latin typeface="Arial" panose="020B0604020202020204" pitchFamily="34" charset="0"/>
                <a:cs typeface="Arial" panose="020B0604020202020204" pitchFamily="34" charset="0"/>
              </a:rPr>
              <a:t> treated with neoadjuvant therapy.</a:t>
            </a:r>
          </a:p>
        </p:txBody>
      </p:sp>
      <p:pic>
        <p:nvPicPr>
          <p:cNvPr id="3" name="Picture 2">
            <a:extLst>
              <a:ext uri="{FF2B5EF4-FFF2-40B4-BE49-F238E27FC236}">
                <a16:creationId xmlns:a16="http://schemas.microsoft.com/office/drawing/2014/main" id="{731221A8-295F-4D92-842C-EE57309EDAEE}"/>
              </a:ext>
            </a:extLst>
          </p:cNvPr>
          <p:cNvPicPr>
            <a:picLocks noChangeAspect="1"/>
          </p:cNvPicPr>
          <p:nvPr/>
        </p:nvPicPr>
        <p:blipFill>
          <a:blip r:embed="rId2"/>
          <a:stretch>
            <a:fillRect/>
          </a:stretch>
        </p:blipFill>
        <p:spPr>
          <a:xfrm>
            <a:off x="959369" y="474229"/>
            <a:ext cx="2750765" cy="2303799"/>
          </a:xfrm>
          <a:prstGeom prst="rect">
            <a:avLst/>
          </a:prstGeom>
        </p:spPr>
      </p:pic>
      <p:pic>
        <p:nvPicPr>
          <p:cNvPr id="4" name="Picture 3">
            <a:extLst>
              <a:ext uri="{FF2B5EF4-FFF2-40B4-BE49-F238E27FC236}">
                <a16:creationId xmlns:a16="http://schemas.microsoft.com/office/drawing/2014/main" id="{C472666A-4696-413F-8544-C76E20985446}"/>
              </a:ext>
            </a:extLst>
          </p:cNvPr>
          <p:cNvPicPr>
            <a:picLocks noChangeAspect="1"/>
          </p:cNvPicPr>
          <p:nvPr/>
        </p:nvPicPr>
        <p:blipFill>
          <a:blip r:embed="rId3"/>
          <a:stretch>
            <a:fillRect/>
          </a:stretch>
        </p:blipFill>
        <p:spPr>
          <a:xfrm>
            <a:off x="1064302" y="3033025"/>
            <a:ext cx="2244776" cy="2506703"/>
          </a:xfrm>
          <a:prstGeom prst="rect">
            <a:avLst/>
          </a:prstGeom>
        </p:spPr>
      </p:pic>
      <p:pic>
        <p:nvPicPr>
          <p:cNvPr id="6" name="Picture 5">
            <a:extLst>
              <a:ext uri="{FF2B5EF4-FFF2-40B4-BE49-F238E27FC236}">
                <a16:creationId xmlns:a16="http://schemas.microsoft.com/office/drawing/2014/main" id="{AACC9E02-0D9C-4195-A934-11035B2B4240}"/>
              </a:ext>
            </a:extLst>
          </p:cNvPr>
          <p:cNvPicPr>
            <a:picLocks noChangeAspect="1"/>
          </p:cNvPicPr>
          <p:nvPr/>
        </p:nvPicPr>
        <p:blipFill>
          <a:blip r:embed="rId4"/>
          <a:stretch>
            <a:fillRect/>
          </a:stretch>
        </p:blipFill>
        <p:spPr>
          <a:xfrm>
            <a:off x="1064302" y="5539728"/>
            <a:ext cx="2244776" cy="2506703"/>
          </a:xfrm>
          <a:prstGeom prst="rect">
            <a:avLst/>
          </a:prstGeom>
        </p:spPr>
      </p:pic>
      <p:sp>
        <p:nvSpPr>
          <p:cNvPr id="7" name="Rectangle 6">
            <a:extLst>
              <a:ext uri="{FF2B5EF4-FFF2-40B4-BE49-F238E27FC236}">
                <a16:creationId xmlns:a16="http://schemas.microsoft.com/office/drawing/2014/main" id="{91F0A793-2C2D-458E-B415-740FF810F7FF}"/>
              </a:ext>
            </a:extLst>
          </p:cNvPr>
          <p:cNvSpPr/>
          <p:nvPr/>
        </p:nvSpPr>
        <p:spPr>
          <a:xfrm>
            <a:off x="472190" y="55569"/>
            <a:ext cx="3429000" cy="738664"/>
          </a:xfrm>
          <a:prstGeom prst="rect">
            <a:avLst/>
          </a:prstGeom>
        </p:spPr>
        <p:txBody>
          <a:bodyPr>
            <a:spAutoFit/>
          </a:bodyPr>
          <a:lstStyle/>
          <a:p>
            <a:endParaRPr lang="en-US" dirty="0">
              <a:solidFill>
                <a:srgbClr val="000000"/>
              </a:solidFill>
              <a:latin typeface="Arial" panose="020B0604020202020204" pitchFamily="34" charset="0"/>
            </a:endParaRPr>
          </a:p>
          <a:p>
            <a:r>
              <a:rPr lang="en-US" dirty="0">
                <a:solidFill>
                  <a:srgbClr val="000000"/>
                </a:solidFill>
                <a:latin typeface="Arial" panose="020B0604020202020204" pitchFamily="34" charset="0"/>
              </a:rPr>
              <a:t> </a:t>
            </a:r>
            <a:r>
              <a:rPr lang="en-US" sz="2400" dirty="0">
                <a:solidFill>
                  <a:srgbClr val="000000"/>
                </a:solidFill>
                <a:latin typeface="Arial" panose="020B0604020202020204" pitchFamily="34" charset="0"/>
              </a:rPr>
              <a:t>A </a:t>
            </a:r>
            <a:endParaRPr lang="en-US" dirty="0"/>
          </a:p>
        </p:txBody>
      </p:sp>
      <p:sp>
        <p:nvSpPr>
          <p:cNvPr id="8" name="Rectangle 7">
            <a:extLst>
              <a:ext uri="{FF2B5EF4-FFF2-40B4-BE49-F238E27FC236}">
                <a16:creationId xmlns:a16="http://schemas.microsoft.com/office/drawing/2014/main" id="{84E2A675-49BD-4A80-A868-5D909C2A5D8E}"/>
              </a:ext>
            </a:extLst>
          </p:cNvPr>
          <p:cNvSpPr/>
          <p:nvPr/>
        </p:nvSpPr>
        <p:spPr>
          <a:xfrm>
            <a:off x="472190" y="2617528"/>
            <a:ext cx="3429000" cy="738664"/>
          </a:xfrm>
          <a:prstGeom prst="rect">
            <a:avLst/>
          </a:prstGeom>
        </p:spPr>
        <p:txBody>
          <a:bodyPr>
            <a:spAutoFit/>
          </a:bodyPr>
          <a:lstStyle/>
          <a:p>
            <a:endParaRPr lang="en-US" dirty="0">
              <a:solidFill>
                <a:srgbClr val="000000"/>
              </a:solidFill>
              <a:latin typeface="Arial" panose="020B0604020202020204" pitchFamily="34" charset="0"/>
            </a:endParaRPr>
          </a:p>
          <a:p>
            <a:r>
              <a:rPr lang="en-US" dirty="0">
                <a:solidFill>
                  <a:srgbClr val="000000"/>
                </a:solidFill>
                <a:latin typeface="Arial" panose="020B0604020202020204" pitchFamily="34" charset="0"/>
              </a:rPr>
              <a:t> </a:t>
            </a:r>
            <a:r>
              <a:rPr lang="en-US" sz="2400" dirty="0">
                <a:solidFill>
                  <a:srgbClr val="000000"/>
                </a:solidFill>
                <a:latin typeface="Arial" panose="020B0604020202020204" pitchFamily="34" charset="0"/>
              </a:rPr>
              <a:t>B </a:t>
            </a:r>
            <a:endParaRPr lang="en-US" dirty="0"/>
          </a:p>
        </p:txBody>
      </p:sp>
      <p:sp>
        <p:nvSpPr>
          <p:cNvPr id="9" name="Rectangle 8">
            <a:extLst>
              <a:ext uri="{FF2B5EF4-FFF2-40B4-BE49-F238E27FC236}">
                <a16:creationId xmlns:a16="http://schemas.microsoft.com/office/drawing/2014/main" id="{078FDA24-3A52-40BA-BD81-64E0EB8D33CD}"/>
              </a:ext>
            </a:extLst>
          </p:cNvPr>
          <p:cNvSpPr/>
          <p:nvPr/>
        </p:nvSpPr>
        <p:spPr>
          <a:xfrm>
            <a:off x="472190" y="5169235"/>
            <a:ext cx="3429000" cy="738664"/>
          </a:xfrm>
          <a:prstGeom prst="rect">
            <a:avLst/>
          </a:prstGeom>
        </p:spPr>
        <p:txBody>
          <a:bodyPr>
            <a:spAutoFit/>
          </a:bodyPr>
          <a:lstStyle/>
          <a:p>
            <a:endParaRPr lang="en-US" dirty="0">
              <a:solidFill>
                <a:srgbClr val="000000"/>
              </a:solidFill>
              <a:latin typeface="Arial" panose="020B0604020202020204" pitchFamily="34" charset="0"/>
            </a:endParaRPr>
          </a:p>
          <a:p>
            <a:r>
              <a:rPr lang="en-US" dirty="0">
                <a:solidFill>
                  <a:srgbClr val="000000"/>
                </a:solidFill>
                <a:latin typeface="Arial" panose="020B0604020202020204" pitchFamily="34" charset="0"/>
              </a:rPr>
              <a:t> </a:t>
            </a:r>
            <a:r>
              <a:rPr lang="en-US" sz="2400" dirty="0">
                <a:solidFill>
                  <a:srgbClr val="000000"/>
                </a:solidFill>
                <a:latin typeface="Arial" panose="020B0604020202020204" pitchFamily="34" charset="0"/>
              </a:rPr>
              <a:t>C </a:t>
            </a:r>
            <a:endParaRPr lang="en-US" dirty="0"/>
          </a:p>
        </p:txBody>
      </p:sp>
    </p:spTree>
    <p:extLst>
      <p:ext uri="{BB962C8B-B14F-4D97-AF65-F5344CB8AC3E}">
        <p14:creationId xmlns:p14="http://schemas.microsoft.com/office/powerpoint/2010/main" val="166941342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5695</TotalTime>
  <Words>548</Words>
  <Application>Microsoft Office PowerPoint</Application>
  <PresentationFormat>A4 Paper (210x297 mm)</PresentationFormat>
  <Paragraphs>32</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PowerPoint Presentation</vt:lpstr>
      <vt:lpstr>Suppl Figure S2. Graphic representation of distribution of infiltrating duct and lobular carcinoma cases identified by ICD-O-3.</vt:lpstr>
      <vt:lpstr>Suppl Figure S3. Consort diagram of cases treated with neoadjuvant therapy. Patients from within the origin cohort who had received neoadjuvant therapy were identified with therapy received detailed in the figure. Chemo = chemotherapy, HR = hormone therapy, CDKI = CDK inhibitor. A subcohort from the total cases of patients with IDC receiving neoadjuvant therapy was selected which was matched to cohort of patients with ILC by age, ER status, and HER2 status.</vt:lpstr>
      <vt:lpstr>Suppl Figure S4. DFS (A) and OS (B) of all patients with IDC, ILC, and mDLC treated with neoadjuvant therapy. DFS (C) and OS (D) of patients treated with neoadjuvant chemotherapy.</vt:lpstr>
      <vt:lpstr>Suppl Figure S5. Ki-67 indices (A), ER H-score (B), and PR H-score (C) of all patients with IDC, ILC, and mDLC treated with neoadjuvant therapy.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Li, Yujia</dc:creator>
  <cp:lastModifiedBy>Nasrazadani,Azadeh</cp:lastModifiedBy>
  <cp:revision>73</cp:revision>
  <dcterms:created xsi:type="dcterms:W3CDTF">2021-10-04T19:04:31Z</dcterms:created>
  <dcterms:modified xsi:type="dcterms:W3CDTF">2022-09-06T17:22:49Z</dcterms:modified>
</cp:coreProperties>
</file>