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9"/>
    <p:restoredTop sz="96327"/>
  </p:normalViewPr>
  <p:slideViewPr>
    <p:cSldViewPr snapToGrid="0" snapToObjects="1">
      <p:cViewPr varScale="1">
        <p:scale>
          <a:sx n="64" d="100"/>
          <a:sy n="64" d="100"/>
        </p:scale>
        <p:origin x="9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35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99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46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36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623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641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18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65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317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9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99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1A8D0-45DD-4B43-A023-E21A8082C5D2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5789E-2469-F847-AA5C-FD4901C31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2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C651134B-AB98-8C4C-A5F3-78EFF55C53EA}"/>
              </a:ext>
            </a:extLst>
          </p:cNvPr>
          <p:cNvSpPr txBox="1">
            <a:spLocks/>
          </p:cNvSpPr>
          <p:nvPr/>
        </p:nvSpPr>
        <p:spPr>
          <a:xfrm>
            <a:off x="400898" y="7051747"/>
            <a:ext cx="6475589" cy="5737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 Table S1.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Characteristics and references of studies included in meta-analysis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B490E2B-7728-4707-B49E-352824832B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47889"/>
              </p:ext>
            </p:extLst>
          </p:nvPr>
        </p:nvGraphicFramePr>
        <p:xfrm>
          <a:off x="459482" y="254354"/>
          <a:ext cx="5591661" cy="658624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936377">
                  <a:extLst>
                    <a:ext uri="{9D8B030D-6E8A-4147-A177-3AD203B41FA5}">
                      <a16:colId xmlns:a16="http://schemas.microsoft.com/office/drawing/2014/main" val="932625293"/>
                    </a:ext>
                  </a:extLst>
                </a:gridCol>
                <a:gridCol w="367084">
                  <a:extLst>
                    <a:ext uri="{9D8B030D-6E8A-4147-A177-3AD203B41FA5}">
                      <a16:colId xmlns:a16="http://schemas.microsoft.com/office/drawing/2014/main" val="1574893771"/>
                    </a:ext>
                  </a:extLst>
                </a:gridCol>
                <a:gridCol w="616409">
                  <a:extLst>
                    <a:ext uri="{9D8B030D-6E8A-4147-A177-3AD203B41FA5}">
                      <a16:colId xmlns:a16="http://schemas.microsoft.com/office/drawing/2014/main" val="564276185"/>
                    </a:ext>
                  </a:extLst>
                </a:gridCol>
                <a:gridCol w="1380255">
                  <a:extLst>
                    <a:ext uri="{9D8B030D-6E8A-4147-A177-3AD203B41FA5}">
                      <a16:colId xmlns:a16="http://schemas.microsoft.com/office/drawing/2014/main" val="2651813118"/>
                    </a:ext>
                  </a:extLst>
                </a:gridCol>
                <a:gridCol w="2291536">
                  <a:extLst>
                    <a:ext uri="{9D8B030D-6E8A-4147-A177-3AD203B41FA5}">
                      <a16:colId xmlns:a16="http://schemas.microsoft.com/office/drawing/2014/main" val="2858282000"/>
                    </a:ext>
                  </a:extLst>
                </a:gridCol>
              </a:tblGrid>
              <a:tr h="1333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First Author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Year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Country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Sample size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Reference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extLst>
                  <a:ext uri="{0D108BD9-81ED-4DB2-BD59-A6C34878D82A}">
                    <a16:rowId xmlns:a16="http://schemas.microsoft.com/office/drawing/2014/main" val="269627823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McCart</a:t>
                      </a:r>
                      <a:r>
                        <a:rPr lang="en-US" sz="1000" u="none" strike="noStrike" dirty="0">
                          <a:effectLst/>
                        </a:rPr>
                        <a:t> Reed AE</a:t>
                      </a:r>
                      <a:endParaRPr lang="en-US" sz="1000" b="0" i="0" u="none" strike="noStrike" dirty="0">
                        <a:solidFill>
                          <a:srgbClr val="21212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Australia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82 mDLC, 256 IDC, 64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 Pathol 2018; 244: 460–468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3158156020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Metzger-Filho 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474 mDLC, 337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The Oncologist 2018;23:1–9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3579395714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Williams LA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473 mDLC, 2,856 IDC, 326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Cancer Causes Control. 2018 January ; 29(1): 25–32.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4174370825"/>
                  </a:ext>
                </a:extLst>
              </a:tr>
              <a:tr h="252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Xiao 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19,227 mDLC, 172,379 IDC, 17,503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Scientific Reports volume 7, Article number: 10380 (2017)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1261563713"/>
                  </a:ext>
                </a:extLst>
              </a:tr>
              <a:tr h="252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Phipps et al.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1,601 mDLC, 14,818 IDC, 1,602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Cancer Epidemiol Biomarkers Prev. 2010 June ; 19(6): 1643–1654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2726933963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Suryadevara 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50 mDLC, 100 IDC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World Journal of Surgical Oncology 2010, 8:51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928871672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Braunstein LZ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185 mDLC, 734 IDC, 79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Breast Cancer Res Treat (2015) 149:555–564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1528925803"/>
                  </a:ext>
                </a:extLst>
              </a:tr>
              <a:tr h="252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Wang J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2018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6,483 mDLC, 65,179 IDC, 9,037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Front. Genet., 17 December 2018 </a:t>
                      </a:r>
                      <a:endParaRPr lang="en-US" sz="1000" b="0" i="0" u="none" strike="noStrike">
                        <a:solidFill>
                          <a:srgbClr val="02020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2498315472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Zengel 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Turkey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47 mDLC, 508 IDC, 78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Breast Cancer (2015) 22:374–381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1939899990"/>
                  </a:ext>
                </a:extLst>
              </a:tr>
              <a:tr h="252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Fortune-Greeley AK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2,399 mDLC, 14,357 IDC, 1,928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Breast Cancer Res Treat. 2014 January ; 143(1): 203–212.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2641174580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Bharat 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261 mDLC, 3,595 IDC, 480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The American Journal of Surgery (2009) 198, 516–519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3544215728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Rakha EA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140 mDLC, 2,170 IDC, 380 ILC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Breast Cancer Res Treat (2009) 114:243–250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2392358514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Duraker 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Turkey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159 mDLC, 2,981 IDC, 272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Eur J Breast Health 2020; 16(1): 22-31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3842308400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Colleoni M</a:t>
                      </a:r>
                      <a:endParaRPr lang="en-US" sz="1000" b="0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Italy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338 mDLC, 5,707 IDC, 851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Annals of Oncology 23: 1428–1436, 2012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4239930552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Bomeisl PE</a:t>
                      </a:r>
                      <a:endParaRPr lang="en-US" sz="1000" b="0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15 mDLC, 131 IDC, 30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Arch Pathol Lab Med. 2015;139:1546–1549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504175600"/>
                  </a:ext>
                </a:extLst>
              </a:tr>
              <a:tr h="252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Slanger TE</a:t>
                      </a:r>
                      <a:endParaRPr lang="en-US" sz="1000" b="0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Germany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151 mDLC, 2,224 IDC, 765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Cancer Epidemiol Biomarkers Prev 2009;18(4):1188 – 96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3338368455"/>
                  </a:ext>
                </a:extLst>
              </a:tr>
              <a:tr h="252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Falk RT</a:t>
                      </a:r>
                      <a:endParaRPr lang="en-US" sz="1000" b="0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108 mDLC, 1,443 IDC, 232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American journal of epidemiology, 2014, 180(7): 705-717.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3914397876"/>
                  </a:ext>
                </a:extLst>
              </a:tr>
              <a:tr h="252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Louwman MWJ</a:t>
                      </a:r>
                      <a:endParaRPr lang="en-US" sz="1000" b="0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The Netherlands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7,192 mDLC, 143,816 IDC, 20,398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International Journal of cancer, 2007, 121(1): 127-135.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1711166812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Newcomer LM</a:t>
                      </a:r>
                      <a:endParaRPr lang="en-US" sz="1000" b="0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28 mDLC, 1,920 IDC, 206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Cancer 2002;95:470–7.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2085732914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Le Gal M</a:t>
                      </a:r>
                      <a:endParaRPr lang="en-US" sz="1000" b="0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1992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France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114 mDLC, 341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Radiology, 1992, 185(3): 705-708.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1704428900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Sastre-Garau 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1996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France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249 mDLC, 726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Cancer 1996; 77:113-20.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1860563326"/>
                  </a:ext>
                </a:extLst>
              </a:tr>
              <a:tr h="133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Arps DP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183 mDLC, 1,499 IDC, 375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Breast Cancer Res Treat. 2013 April ; 138(3): 719–726.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3529738829"/>
                  </a:ext>
                </a:extLst>
              </a:tr>
              <a:tr h="252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Li CI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USA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9,636 mDLC, 102,463 IDC, 11,275 ILC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British Journal of Cancer (2005) 93, 1046 – 1052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27" marR="7727" marT="7727" marB="0" anchor="b"/>
                </a:tc>
                <a:extLst>
                  <a:ext uri="{0D108BD9-81ED-4DB2-BD59-A6C34878D82A}">
                    <a16:rowId xmlns:a16="http://schemas.microsoft.com/office/drawing/2014/main" val="2765086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565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C651134B-AB98-8C4C-A5F3-78EFF55C53EA}"/>
              </a:ext>
            </a:extLst>
          </p:cNvPr>
          <p:cNvSpPr txBox="1">
            <a:spLocks/>
          </p:cNvSpPr>
          <p:nvPr/>
        </p:nvSpPr>
        <p:spPr>
          <a:xfrm>
            <a:off x="535809" y="6647013"/>
            <a:ext cx="6475589" cy="5737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 Table S2. Distribution of cases designated as infiltrating duct and lobular carcinoma identified by ICD-O-3.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DA5D207-C32A-480C-8F95-EFB7636A52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044046"/>
              </p:ext>
            </p:extLst>
          </p:nvPr>
        </p:nvGraphicFramePr>
        <p:xfrm>
          <a:off x="931982" y="3834122"/>
          <a:ext cx="4484370" cy="2691130"/>
        </p:xfrm>
        <a:graphic>
          <a:graphicData uri="http://schemas.openxmlformats.org/drawingml/2006/table">
            <a:tbl>
              <a:tblPr firstRow="1" firstCol="1" bandRow="1"/>
              <a:tblGrid>
                <a:gridCol w="3121025">
                  <a:extLst>
                    <a:ext uri="{9D8B030D-6E8A-4147-A177-3AD203B41FA5}">
                      <a16:colId xmlns:a16="http://schemas.microsoft.com/office/drawing/2014/main" val="2778172795"/>
                    </a:ext>
                  </a:extLst>
                </a:gridCol>
                <a:gridCol w="1363345">
                  <a:extLst>
                    <a:ext uri="{9D8B030D-6E8A-4147-A177-3AD203B41FA5}">
                      <a16:colId xmlns:a16="http://schemas.microsoft.com/office/drawing/2014/main" val="1869167431"/>
                    </a:ext>
                  </a:extLst>
                </a:gridCol>
              </a:tblGrid>
              <a:tr h="207010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Number of cases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755471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Mixed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4627894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IDC + lobular features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331504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ILC + ductal features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261178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IDC + in situ disease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918879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ILC + in situ disease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907054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IDC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013186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ILC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029203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Multifocal/Multicentric disease (not mixed)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822777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Conflicting pathology on bx vs mastectomy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9145268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Not original diagnosis (recurrent disease)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2329817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Unconfirmed/Unclear pathology report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240532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803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8720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1811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C651134B-AB98-8C4C-A5F3-78EFF55C53EA}"/>
              </a:ext>
            </a:extLst>
          </p:cNvPr>
          <p:cNvSpPr txBox="1">
            <a:spLocks/>
          </p:cNvSpPr>
          <p:nvPr/>
        </p:nvSpPr>
        <p:spPr>
          <a:xfrm>
            <a:off x="191205" y="8162491"/>
            <a:ext cx="6475589" cy="5737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 Table S3.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Statistical comparison of patient demographic and tumor characteristics of ILC and IDC study populations.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6A2AFD-443F-4852-A7F2-D453DB0BE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98" y="670588"/>
            <a:ext cx="4645555" cy="742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94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C651134B-AB98-8C4C-A5F3-78EFF55C53EA}"/>
              </a:ext>
            </a:extLst>
          </p:cNvPr>
          <p:cNvSpPr txBox="1">
            <a:spLocks/>
          </p:cNvSpPr>
          <p:nvPr/>
        </p:nvSpPr>
        <p:spPr>
          <a:xfrm>
            <a:off x="471488" y="7591393"/>
            <a:ext cx="6475589" cy="5737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 Table S4. Locoregional treatment and adjuvant systemic therapy.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5812606-849F-47C4-96E2-9593A11438C7}"/>
              </a:ext>
            </a:extLst>
          </p:cNvPr>
          <p:cNvGraphicFramePr>
            <a:graphicFrameLocks noGrp="1"/>
          </p:cNvGraphicFramePr>
          <p:nvPr/>
        </p:nvGraphicFramePr>
        <p:xfrm>
          <a:off x="471488" y="4124657"/>
          <a:ext cx="5915026" cy="3309274"/>
        </p:xfrm>
        <a:graphic>
          <a:graphicData uri="http://schemas.openxmlformats.org/drawingml/2006/table">
            <a:tbl>
              <a:tblPr firstRow="1" firstCol="1" bandRow="1"/>
              <a:tblGrid>
                <a:gridCol w="1626918">
                  <a:extLst>
                    <a:ext uri="{9D8B030D-6E8A-4147-A177-3AD203B41FA5}">
                      <a16:colId xmlns:a16="http://schemas.microsoft.com/office/drawing/2014/main" val="3872481488"/>
                    </a:ext>
                  </a:extLst>
                </a:gridCol>
                <a:gridCol w="994228">
                  <a:extLst>
                    <a:ext uri="{9D8B030D-6E8A-4147-A177-3AD203B41FA5}">
                      <a16:colId xmlns:a16="http://schemas.microsoft.com/office/drawing/2014/main" val="85867240"/>
                    </a:ext>
                  </a:extLst>
                </a:gridCol>
                <a:gridCol w="994228">
                  <a:extLst>
                    <a:ext uri="{9D8B030D-6E8A-4147-A177-3AD203B41FA5}">
                      <a16:colId xmlns:a16="http://schemas.microsoft.com/office/drawing/2014/main" val="755958191"/>
                    </a:ext>
                  </a:extLst>
                </a:gridCol>
                <a:gridCol w="603516">
                  <a:extLst>
                    <a:ext uri="{9D8B030D-6E8A-4147-A177-3AD203B41FA5}">
                      <a16:colId xmlns:a16="http://schemas.microsoft.com/office/drawing/2014/main" val="2828459797"/>
                    </a:ext>
                  </a:extLst>
                </a:gridCol>
                <a:gridCol w="1012533">
                  <a:extLst>
                    <a:ext uri="{9D8B030D-6E8A-4147-A177-3AD203B41FA5}">
                      <a16:colId xmlns:a16="http://schemas.microsoft.com/office/drawing/2014/main" val="1792010409"/>
                    </a:ext>
                  </a:extLst>
                </a:gridCol>
                <a:gridCol w="683603">
                  <a:extLst>
                    <a:ext uri="{9D8B030D-6E8A-4147-A177-3AD203B41FA5}">
                      <a16:colId xmlns:a16="http://schemas.microsoft.com/office/drawing/2014/main" val="2256257286"/>
                    </a:ext>
                  </a:extLst>
                </a:gridCol>
              </a:tblGrid>
              <a:tr h="181913"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mDLC (N=409)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ILC (N=1,562)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value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IDC (N=12,842)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value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751293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Chemotherapy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4561996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179 (45%)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588 (40%)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6210 (52%)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403026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221 (55%)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883 (60%)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5801(48%)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237814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Unknown/Missing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847118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Hormone Therapy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3594053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347 (89%)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1320 (90%)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8633 (73%)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8668748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 (11%)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141 (10%)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3228 (27%)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7787193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Unknown/Missing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3019434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Surgery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123944"/>
                  </a:ext>
                </a:extLst>
              </a:tr>
              <a:tr h="3192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Breast Conserving Surgery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 (63%)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731 (49%)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7971 (64%)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579019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Mastectomy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149 (37%)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753 (51%)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4415 (36%)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610642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Unknown/Missing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465863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Radiation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20180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 (25%)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361 (23%)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3607 (29%)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211894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301 (75%)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1182 (77%)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9043 (71%)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02111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Unknown/Missing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0904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0150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C651134B-AB98-8C4C-A5F3-78EFF55C53EA}"/>
              </a:ext>
            </a:extLst>
          </p:cNvPr>
          <p:cNvSpPr txBox="1">
            <a:spLocks/>
          </p:cNvSpPr>
          <p:nvPr/>
        </p:nvSpPr>
        <p:spPr>
          <a:xfrm>
            <a:off x="382411" y="7540196"/>
            <a:ext cx="6475589" cy="5737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 Table S5.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Locoregional treatment and adjuvant systemic therapy in ER+ patients.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5812606-849F-47C4-96E2-9593A11438C7}"/>
              </a:ext>
            </a:extLst>
          </p:cNvPr>
          <p:cNvGraphicFramePr>
            <a:graphicFrameLocks noGrp="1"/>
          </p:cNvGraphicFramePr>
          <p:nvPr/>
        </p:nvGraphicFramePr>
        <p:xfrm>
          <a:off x="471488" y="4124657"/>
          <a:ext cx="5915026" cy="3309274"/>
        </p:xfrm>
        <a:graphic>
          <a:graphicData uri="http://schemas.openxmlformats.org/drawingml/2006/table">
            <a:tbl>
              <a:tblPr firstRow="1" firstCol="1" bandRow="1"/>
              <a:tblGrid>
                <a:gridCol w="1626918">
                  <a:extLst>
                    <a:ext uri="{9D8B030D-6E8A-4147-A177-3AD203B41FA5}">
                      <a16:colId xmlns:a16="http://schemas.microsoft.com/office/drawing/2014/main" val="3872481488"/>
                    </a:ext>
                  </a:extLst>
                </a:gridCol>
                <a:gridCol w="994228">
                  <a:extLst>
                    <a:ext uri="{9D8B030D-6E8A-4147-A177-3AD203B41FA5}">
                      <a16:colId xmlns:a16="http://schemas.microsoft.com/office/drawing/2014/main" val="85867240"/>
                    </a:ext>
                  </a:extLst>
                </a:gridCol>
                <a:gridCol w="994228">
                  <a:extLst>
                    <a:ext uri="{9D8B030D-6E8A-4147-A177-3AD203B41FA5}">
                      <a16:colId xmlns:a16="http://schemas.microsoft.com/office/drawing/2014/main" val="755958191"/>
                    </a:ext>
                  </a:extLst>
                </a:gridCol>
                <a:gridCol w="603516">
                  <a:extLst>
                    <a:ext uri="{9D8B030D-6E8A-4147-A177-3AD203B41FA5}">
                      <a16:colId xmlns:a16="http://schemas.microsoft.com/office/drawing/2014/main" val="2828459797"/>
                    </a:ext>
                  </a:extLst>
                </a:gridCol>
                <a:gridCol w="1012533">
                  <a:extLst>
                    <a:ext uri="{9D8B030D-6E8A-4147-A177-3AD203B41FA5}">
                      <a16:colId xmlns:a16="http://schemas.microsoft.com/office/drawing/2014/main" val="1792010409"/>
                    </a:ext>
                  </a:extLst>
                </a:gridCol>
                <a:gridCol w="683603">
                  <a:extLst>
                    <a:ext uri="{9D8B030D-6E8A-4147-A177-3AD203B41FA5}">
                      <a16:colId xmlns:a16="http://schemas.microsoft.com/office/drawing/2014/main" val="2256257286"/>
                    </a:ext>
                  </a:extLst>
                </a:gridCol>
              </a:tblGrid>
              <a:tr h="181913"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mDLC (N=409)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ILC (N=1,562)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value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IDC (N=12,842)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value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751293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Chemotherapy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4561996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179 (45%)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588 (40%)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6210 (52%)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403026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221 (55%)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883 (60%)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5801(48%)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237814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Unknown/Missing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847118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Hormone Therapy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3594053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347 (89%)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1320 (90%)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8633 (73%)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8668748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 (11%)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141 (10%)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3228 (27%)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7787193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Unknown/Missing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3019434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Surgery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123944"/>
                  </a:ext>
                </a:extLst>
              </a:tr>
              <a:tr h="3192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Breast Conserving Surgery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 (63%)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731 (49%)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7971 (64%)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579019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Mastectomy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149 (37%)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753 (51%)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4415 (36%)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610642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Unknown/Missing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465863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Radiation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20180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 (25%)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361 (23%)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3607 (29%)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211894"/>
                  </a:ext>
                </a:extLst>
              </a:tr>
              <a:tr h="1681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301 (75%)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1182 (77%)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9043 (71%)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02111"/>
                  </a:ext>
                </a:extLst>
              </a:tr>
              <a:tr h="1819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Unknown/Missing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8581" marB="858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0904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989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C651134B-AB98-8C4C-A5F3-78EFF55C53EA}"/>
              </a:ext>
            </a:extLst>
          </p:cNvPr>
          <p:cNvSpPr txBox="1">
            <a:spLocks/>
          </p:cNvSpPr>
          <p:nvPr/>
        </p:nvSpPr>
        <p:spPr>
          <a:xfrm>
            <a:off x="502332" y="6762412"/>
            <a:ext cx="6475589" cy="5737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 Table S6.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Locoregional treatment and systemic therapy in all patients with IDC and ILC.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95CEF2-004F-417A-B358-3CE431B2B7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79" y="3218537"/>
            <a:ext cx="5194242" cy="346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855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C651134B-AB98-8C4C-A5F3-78EFF55C53EA}"/>
              </a:ext>
            </a:extLst>
          </p:cNvPr>
          <p:cNvSpPr txBox="1">
            <a:spLocks/>
          </p:cNvSpPr>
          <p:nvPr/>
        </p:nvSpPr>
        <p:spPr>
          <a:xfrm>
            <a:off x="382411" y="6445915"/>
            <a:ext cx="6475589" cy="5737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 Table S7.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Response rates of patients with IDC and ILC treated with neoadjuvant therapy. Median (interquartile) is shown for volume reduction and frequency (%) is shown for other categorical variables.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0C6152B-B1FB-4F0D-A810-F17112DEEC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988218"/>
              </p:ext>
            </p:extLst>
          </p:nvPr>
        </p:nvGraphicFramePr>
        <p:xfrm>
          <a:off x="786765" y="2244399"/>
          <a:ext cx="5284470" cy="4041775"/>
        </p:xfrm>
        <a:graphic>
          <a:graphicData uri="http://schemas.openxmlformats.org/drawingml/2006/table">
            <a:tbl>
              <a:tblPr firstRow="1" firstCol="1" bandRow="1"/>
              <a:tblGrid>
                <a:gridCol w="1976357">
                  <a:extLst>
                    <a:ext uri="{9D8B030D-6E8A-4147-A177-3AD203B41FA5}">
                      <a16:colId xmlns:a16="http://schemas.microsoft.com/office/drawing/2014/main" val="2418163324"/>
                    </a:ext>
                  </a:extLst>
                </a:gridCol>
                <a:gridCol w="1215536">
                  <a:extLst>
                    <a:ext uri="{9D8B030D-6E8A-4147-A177-3AD203B41FA5}">
                      <a16:colId xmlns:a16="http://schemas.microsoft.com/office/drawing/2014/main" val="774033053"/>
                    </a:ext>
                  </a:extLst>
                </a:gridCol>
                <a:gridCol w="1430192">
                  <a:extLst>
                    <a:ext uri="{9D8B030D-6E8A-4147-A177-3AD203B41FA5}">
                      <a16:colId xmlns:a16="http://schemas.microsoft.com/office/drawing/2014/main" val="3452226624"/>
                    </a:ext>
                  </a:extLst>
                </a:gridCol>
                <a:gridCol w="662385">
                  <a:extLst>
                    <a:ext uri="{9D8B030D-6E8A-4147-A177-3AD203B41FA5}">
                      <a16:colId xmlns:a16="http://schemas.microsoft.com/office/drawing/2014/main" val="3885798970"/>
                    </a:ext>
                  </a:extLst>
                </a:gridCol>
              </a:tblGrid>
              <a:tr h="212725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Neoadjuvant Chemotherapy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040010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ILC (N=57)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IDC (N=180)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value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1815344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Volume Reduction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 (26.5,90.5)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 (40.75,95.62)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7157664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BCS attempted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971162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 (33%)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 (39%)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273316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 (67%)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 (61%)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33033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Rate of Successful BCS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387203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(32%)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 (70%)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042212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(68%)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 (30%)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680590"/>
                  </a:ext>
                </a:extLst>
              </a:tr>
              <a:tr h="212725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Neoadjuvant Endocrine Therapy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348311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pCR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782627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(7%)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 (13%)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1855258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 (93%)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156 (87%)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964004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Rate of Successful BCS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ILC (N=21)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IDC (N=37)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value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7676185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(60%)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 (67%)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996532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(40%)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(33%)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715385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pCR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208239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999471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 (100%)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 (100%)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28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721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C651134B-AB98-8C4C-A5F3-78EFF55C53EA}"/>
              </a:ext>
            </a:extLst>
          </p:cNvPr>
          <p:cNvSpPr txBox="1">
            <a:spLocks/>
          </p:cNvSpPr>
          <p:nvPr/>
        </p:nvSpPr>
        <p:spPr>
          <a:xfrm>
            <a:off x="382411" y="6732803"/>
            <a:ext cx="6475589" cy="5737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 Table S8.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Pattern of metastatic spread in patients with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mDLC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 ILC, and IDC. Incidence of disease at individual sites throughout disease course is denoted.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9DA6360-62EE-4B17-872B-A91A617A1E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612211"/>
              </p:ext>
            </p:extLst>
          </p:nvPr>
        </p:nvGraphicFramePr>
        <p:xfrm>
          <a:off x="382411" y="405969"/>
          <a:ext cx="5915024" cy="6180608"/>
        </p:xfrm>
        <a:graphic>
          <a:graphicData uri="http://schemas.openxmlformats.org/drawingml/2006/table">
            <a:tbl>
              <a:tblPr firstRow="1" firstCol="1" bandRow="1"/>
              <a:tblGrid>
                <a:gridCol w="2221152">
                  <a:extLst>
                    <a:ext uri="{9D8B030D-6E8A-4147-A177-3AD203B41FA5}">
                      <a16:colId xmlns:a16="http://schemas.microsoft.com/office/drawing/2014/main" val="1383250867"/>
                    </a:ext>
                  </a:extLst>
                </a:gridCol>
                <a:gridCol w="1195076">
                  <a:extLst>
                    <a:ext uri="{9D8B030D-6E8A-4147-A177-3AD203B41FA5}">
                      <a16:colId xmlns:a16="http://schemas.microsoft.com/office/drawing/2014/main" val="239828034"/>
                    </a:ext>
                  </a:extLst>
                </a:gridCol>
                <a:gridCol w="1038147">
                  <a:extLst>
                    <a:ext uri="{9D8B030D-6E8A-4147-A177-3AD203B41FA5}">
                      <a16:colId xmlns:a16="http://schemas.microsoft.com/office/drawing/2014/main" val="2515522720"/>
                    </a:ext>
                  </a:extLst>
                </a:gridCol>
                <a:gridCol w="1460649">
                  <a:extLst>
                    <a:ext uri="{9D8B030D-6E8A-4147-A177-3AD203B41FA5}">
                      <a16:colId xmlns:a16="http://schemas.microsoft.com/office/drawing/2014/main" val="777064332"/>
                    </a:ext>
                  </a:extLst>
                </a:gridCol>
              </a:tblGrid>
              <a:tr h="193144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mDLC (n = 46)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ILC (n = 145)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IDC (n = 1131)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7251238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Bone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32 (70%)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105 (72%)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690 (60%)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552583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Liver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22 (48%)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33 (23%)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410 (36.2%)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144801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Lung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9 (20%)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 (8%)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392 (34.6%)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0924909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 (17%)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24 (17%)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265 (23.4%)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3619551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Distant lymph nodes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 (17%)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18 (12.4%)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242 (21.3%)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2660796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Peritoneum/carcinomatosis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 (11%)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32 (22%)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34 (3%)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4716311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Pleura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 (13%)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18 (12%)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152 (13.4%)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557263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Malignant ascites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 (6%)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 (0.4%)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273420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Malignant pleural effusion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 (0.6%)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0792935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Pericardium/pericardial fluid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(0.7%)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 (0.2%)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0449682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Skin/Subcutaneous nodules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 (2%)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35 (3%)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2909834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Chest Wall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 (0.4%)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7399874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Small or Large Bowel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11 (8%)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 (0.7%)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8741984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Stomach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 (2.7%)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 (0.2%)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185104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Gastric Mucosa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(0.7%)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979513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Bladder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 (2%)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3678759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Adrenal gland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(0.7%)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 (0.4%)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7161212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Ovaries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 (4%)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 (0.4%)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483058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Uterus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 (2%)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(0.08%)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5849748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Cervix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 (2%)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4060767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Endometrium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3538509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Fallopian tubes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857663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Pelvic mass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(0.08%)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6166920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Orbit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(0.7%)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(0.1%)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4266404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Bone marrow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 (2%)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(0.1%)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7323517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Leptomeningeal carcinomatosis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(0.7%)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 (0.2%)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2275380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Thyroid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(0.08%)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145338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Soft tissue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(0.1%)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9942888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Piriformis muscle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(0.08%)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155121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Appendix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(0.1%)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1525639"/>
                  </a:ext>
                </a:extLst>
              </a:tr>
              <a:tr h="193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Gallbladder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(0.1%)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86" marR="65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4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553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5715</TotalTime>
  <Words>1636</Words>
  <Application>Microsoft Office PowerPoint</Application>
  <PresentationFormat>A4 Paper (210x297 mm)</PresentationFormat>
  <Paragraphs>475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Yujia</dc:creator>
  <cp:lastModifiedBy>Nasrazadani,Azadeh</cp:lastModifiedBy>
  <cp:revision>81</cp:revision>
  <dcterms:created xsi:type="dcterms:W3CDTF">2021-10-04T19:04:31Z</dcterms:created>
  <dcterms:modified xsi:type="dcterms:W3CDTF">2022-09-06T17:28:36Z</dcterms:modified>
</cp:coreProperties>
</file>