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36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24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91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254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6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8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8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5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0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049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8093B-8E10-4AA7-AF9A-9F6DFDFFC5FF}" type="datetimeFigureOut">
              <a:rPr lang="en-US" smtClean="0"/>
              <a:t>11/25/2019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3F9FA-92AC-4FE4-B579-ABAE872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5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xmlns="" id="{63F344AC-F2ED-427B-B9D1-C9E526EDA326}"/>
              </a:ext>
            </a:extLst>
          </p:cNvPr>
          <p:cNvSpPr txBox="1">
            <a:spLocks/>
          </p:cNvSpPr>
          <p:nvPr/>
        </p:nvSpPr>
        <p:spPr>
          <a:xfrm>
            <a:off x="216763" y="225455"/>
            <a:ext cx="11840808" cy="4669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1: Kaplan-Meier estimates for overall survival from study entry by treatment group a) in all patients randomized and b) in patients who did not receive prior chemotherapy. </a:t>
            </a:r>
            <a:r>
              <a:rPr lang="en-US" dirty="0"/>
              <a:t/>
            </a:r>
            <a:br>
              <a:rPr lang="en-US" dirty="0"/>
            </a:b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6BCC50F-899F-4E74-A72D-F08909DFAA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9" t="8062" r="50000" b="31033"/>
          <a:stretch/>
        </p:blipFill>
        <p:spPr>
          <a:xfrm>
            <a:off x="83126" y="1080654"/>
            <a:ext cx="6002501" cy="56249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5D36296-BF31-4FBC-80D0-F1A5FB59C76A}"/>
              </a:ext>
            </a:extLst>
          </p:cNvPr>
          <p:cNvSpPr txBox="1"/>
          <p:nvPr/>
        </p:nvSpPr>
        <p:spPr>
          <a:xfrm>
            <a:off x="2675578" y="1271745"/>
            <a:ext cx="33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Median Overall Survival</a:t>
            </a:r>
          </a:p>
          <a:p>
            <a:r>
              <a:rPr lang="en-US" sz="1200" dirty="0"/>
              <a:t>Sunitinib (58/64) 27.7 months (95% CI 23.3 – 37.1)</a:t>
            </a:r>
          </a:p>
          <a:p>
            <a:r>
              <a:rPr lang="en-US" sz="1200" dirty="0" err="1"/>
              <a:t>Dasatinib</a:t>
            </a:r>
            <a:r>
              <a:rPr lang="en-US" sz="1200" dirty="0"/>
              <a:t>  (59/68) 26.3 months (95% CI 23.5 – 38.4)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C3FDECE9-7F5C-4F9F-AF8E-0BF2891DEE36}"/>
              </a:ext>
            </a:extLst>
          </p:cNvPr>
          <p:cNvCxnSpPr>
            <a:cxnSpLocks/>
          </p:cNvCxnSpPr>
          <p:nvPr/>
        </p:nvCxnSpPr>
        <p:spPr>
          <a:xfrm>
            <a:off x="2270120" y="1769041"/>
            <a:ext cx="433737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6E288061-04BF-4CC7-A182-DDE6DD696EEB}"/>
              </a:ext>
            </a:extLst>
          </p:cNvPr>
          <p:cNvCxnSpPr/>
          <p:nvPr/>
        </p:nvCxnSpPr>
        <p:spPr>
          <a:xfrm>
            <a:off x="2272398" y="1594911"/>
            <a:ext cx="433737" cy="1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0B9F96C-55FB-40BC-81F2-5390276B14A4}"/>
              </a:ext>
            </a:extLst>
          </p:cNvPr>
          <p:cNvSpPr txBox="1"/>
          <p:nvPr/>
        </p:nvSpPr>
        <p:spPr>
          <a:xfrm>
            <a:off x="974852" y="4822815"/>
            <a:ext cx="1991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HR  1.02 (95% CI 0.71 – 1.47)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CEE66D6-36AB-46E9-AEDB-947B1C94FE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63" r="53283" b="35072"/>
          <a:stretch/>
        </p:blipFill>
        <p:spPr>
          <a:xfrm>
            <a:off x="6055069" y="1145310"/>
            <a:ext cx="6096547" cy="55602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155DC74-6D59-42DE-8BA3-9083160B96F6}"/>
              </a:ext>
            </a:extLst>
          </p:cNvPr>
          <p:cNvSpPr txBox="1"/>
          <p:nvPr/>
        </p:nvSpPr>
        <p:spPr>
          <a:xfrm>
            <a:off x="8678079" y="1271745"/>
            <a:ext cx="3379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Median Overall Survival</a:t>
            </a:r>
          </a:p>
          <a:p>
            <a:r>
              <a:rPr lang="en-US" sz="1200" dirty="0"/>
              <a:t>Sunitinib (38/44) 36.8 months (95% CI 26.4 – 46.3)</a:t>
            </a:r>
          </a:p>
          <a:p>
            <a:r>
              <a:rPr lang="en-US" sz="1200" dirty="0" err="1"/>
              <a:t>Dasatinib</a:t>
            </a:r>
            <a:r>
              <a:rPr lang="en-US" sz="1200" dirty="0"/>
              <a:t>  (46/55) 28.5 months (95% CI 23.5 – 41.8)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598977E-9C43-46F8-9657-9B63B1B3EA27}"/>
              </a:ext>
            </a:extLst>
          </p:cNvPr>
          <p:cNvCxnSpPr>
            <a:cxnSpLocks/>
          </p:cNvCxnSpPr>
          <p:nvPr/>
        </p:nvCxnSpPr>
        <p:spPr>
          <a:xfrm>
            <a:off x="8272621" y="1769041"/>
            <a:ext cx="433737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306AD8D3-1FFC-4121-AFFE-BA1EA534E917}"/>
              </a:ext>
            </a:extLst>
          </p:cNvPr>
          <p:cNvCxnSpPr/>
          <p:nvPr/>
        </p:nvCxnSpPr>
        <p:spPr>
          <a:xfrm>
            <a:off x="8274899" y="1594911"/>
            <a:ext cx="433737" cy="1"/>
          </a:xfrm>
          <a:prstGeom prst="line">
            <a:avLst/>
          </a:prstGeom>
          <a:ln w="28575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C6D8812-3CD1-4372-B6A3-C784D13978C3}"/>
              </a:ext>
            </a:extLst>
          </p:cNvPr>
          <p:cNvSpPr txBox="1"/>
          <p:nvPr/>
        </p:nvSpPr>
        <p:spPr>
          <a:xfrm>
            <a:off x="6977353" y="4822815"/>
            <a:ext cx="1991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HR  1.14 (95% CI 0.74 – 1.75)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AA05487-73A3-498A-B288-BEAE39F0CF4E}"/>
              </a:ext>
            </a:extLst>
          </p:cNvPr>
          <p:cNvSpPr txBox="1"/>
          <p:nvPr/>
        </p:nvSpPr>
        <p:spPr>
          <a:xfrm>
            <a:off x="134429" y="1087079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58129825-5E61-41AF-B478-F39DC114644C}"/>
              </a:ext>
            </a:extLst>
          </p:cNvPr>
          <p:cNvSpPr txBox="1"/>
          <p:nvPr/>
        </p:nvSpPr>
        <p:spPr>
          <a:xfrm>
            <a:off x="6458250" y="114531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2033321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Spetsieris,Nicholas</dc:creator>
  <cp:lastModifiedBy>Spetsieris,Nicholas</cp:lastModifiedBy>
  <cp:revision>1</cp:revision>
  <dcterms:created xsi:type="dcterms:W3CDTF">2019-11-25T21:46:04Z</dcterms:created>
  <dcterms:modified xsi:type="dcterms:W3CDTF">2019-11-25T21:46:32Z</dcterms:modified>
</cp:coreProperties>
</file>