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ppt/charts/chart19.xml" ContentType="application/vnd.openxmlformats-officedocument.drawingml.chart+xml"/>
  <Override PartName="/ppt/charts/style19.xml" ContentType="application/vnd.ms-office.chartstyle+xml"/>
  <Override PartName="/ppt/charts/colors19.xml" ContentType="application/vnd.ms-office.chartcolorstyle+xml"/>
  <Override PartName="/ppt/charts/chart20.xml" ContentType="application/vnd.openxmlformats-officedocument.drawingml.chart+xml"/>
  <Override PartName="/ppt/charts/style20.xml" ContentType="application/vnd.ms-office.chartstyle+xml"/>
  <Override PartName="/ppt/charts/colors20.xml" ContentType="application/vnd.ms-office.chartcolorstyle+xml"/>
  <Override PartName="/ppt/charts/chart21.xml" ContentType="application/vnd.openxmlformats-officedocument.drawingml.chart+xml"/>
  <Override PartName="/ppt/charts/style21.xml" ContentType="application/vnd.ms-office.chartstyle+xml"/>
  <Override PartName="/ppt/charts/colors21.xml" ContentType="application/vnd.ms-office.chartcolorstyle+xml"/>
  <Override PartName="/ppt/charts/chart22.xml" ContentType="application/vnd.openxmlformats-officedocument.drawingml.chart+xml"/>
  <Override PartName="/ppt/charts/style22.xml" ContentType="application/vnd.ms-office.chartstyle+xml"/>
  <Override PartName="/ppt/charts/colors22.xml" ContentType="application/vnd.ms-office.chartcolorstyle+xml"/>
  <Override PartName="/ppt/charts/chart23.xml" ContentType="application/vnd.openxmlformats-officedocument.drawingml.chart+xml"/>
  <Override PartName="/ppt/charts/style23.xml" ContentType="application/vnd.ms-office.chartstyle+xml"/>
  <Override PartName="/ppt/charts/colors23.xml" ContentType="application/vnd.ms-office.chartcolorstyle+xml"/>
  <Override PartName="/ppt/charts/chart24.xml" ContentType="application/vnd.openxmlformats-officedocument.drawingml.chart+xml"/>
  <Override PartName="/ppt/charts/style24.xml" ContentType="application/vnd.ms-office.chartstyle+xml"/>
  <Override PartName="/ppt/charts/colors24.xml" ContentType="application/vnd.ms-office.chartcolorstyle+xml"/>
  <Override PartName="/ppt/charts/chart25.xml" ContentType="application/vnd.openxmlformats-officedocument.drawingml.chart+xml"/>
  <Override PartName="/ppt/charts/style25.xml" ContentType="application/vnd.ms-office.chartstyle+xml"/>
  <Override PartName="/ppt/charts/colors25.xml" ContentType="application/vnd.ms-office.chartcolorstyle+xml"/>
  <Override PartName="/ppt/charts/chart26.xml" ContentType="application/vnd.openxmlformats-officedocument.drawingml.chart+xml"/>
  <Override PartName="/ppt/charts/style26.xml" ContentType="application/vnd.ms-office.chartstyle+xml"/>
  <Override PartName="/ppt/charts/colors26.xml" ContentType="application/vnd.ms-office.chartcolorstyle+xml"/>
  <Override PartName="/ppt/charts/chart27.xml" ContentType="application/vnd.openxmlformats-officedocument.drawingml.chart+xml"/>
  <Override PartName="/ppt/charts/style27.xml" ContentType="application/vnd.ms-office.chartstyle+xml"/>
  <Override PartName="/ppt/charts/colors27.xml" ContentType="application/vnd.ms-office.chartcolorstyle+xml"/>
  <Override PartName="/ppt/charts/chart28.xml" ContentType="application/vnd.openxmlformats-officedocument.drawingml.chart+xml"/>
  <Override PartName="/ppt/charts/style28.xml" ContentType="application/vnd.ms-office.chartstyle+xml"/>
  <Override PartName="/ppt/charts/colors28.xml" ContentType="application/vnd.ms-office.chartcolorstyle+xml"/>
  <Override PartName="/ppt/charts/chart29.xml" ContentType="application/vnd.openxmlformats-officedocument.drawingml.chart+xml"/>
  <Override PartName="/ppt/charts/style29.xml" ContentType="application/vnd.ms-office.chartstyle+xml"/>
  <Override PartName="/ppt/charts/colors29.xml" ContentType="application/vnd.ms-office.chartcolorstyle+xml"/>
  <Override PartName="/ppt/charts/chart30.xml" ContentType="application/vnd.openxmlformats-officedocument.drawingml.chart+xml"/>
  <Override PartName="/ppt/charts/style30.xml" ContentType="application/vnd.ms-office.chartstyle+xml"/>
  <Override PartName="/ppt/charts/colors30.xml" ContentType="application/vnd.ms-office.chartcolorstyle+xml"/>
  <Override PartName="/ppt/charts/chart31.xml" ContentType="application/vnd.openxmlformats-officedocument.drawingml.chart+xml"/>
  <Override PartName="/ppt/charts/style31.xml" ContentType="application/vnd.ms-office.chartstyle+xml"/>
  <Override PartName="/ppt/charts/colors31.xml" ContentType="application/vnd.ms-office.chartcolorstyle+xml"/>
  <Override PartName="/ppt/charts/chart32.xml" ContentType="application/vnd.openxmlformats-officedocument.drawingml.chart+xml"/>
  <Override PartName="/ppt/charts/style32.xml" ContentType="application/vnd.ms-office.chartstyle+xml"/>
  <Override PartName="/ppt/charts/colors32.xml" ContentType="application/vnd.ms-office.chartcolorstyle+xml"/>
  <Override PartName="/ppt/charts/chart33.xml" ContentType="application/vnd.openxmlformats-officedocument.drawingml.chart+xml"/>
  <Override PartName="/ppt/charts/style33.xml" ContentType="application/vnd.ms-office.chartstyle+xml"/>
  <Override PartName="/ppt/charts/colors3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60" r:id="rId3"/>
    <p:sldId id="269" r:id="rId4"/>
    <p:sldId id="271" r:id="rId5"/>
    <p:sldId id="272" r:id="rId6"/>
    <p:sldId id="270" r:id="rId7"/>
    <p:sldId id="261" r:id="rId8"/>
    <p:sldId id="262" r:id="rId9"/>
    <p:sldId id="263"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303" autoAdjust="0"/>
    <p:restoredTop sz="94660"/>
  </p:normalViewPr>
  <p:slideViewPr>
    <p:cSldViewPr snapToGrid="0">
      <p:cViewPr>
        <p:scale>
          <a:sx n="190" d="100"/>
          <a:sy n="190" d="100"/>
        </p:scale>
        <p:origin x="1500" y="-456"/>
      </p:cViewPr>
      <p:guideLst/>
    </p:cSldViewPr>
  </p:slideViewPr>
  <p:notesTextViewPr>
    <p:cViewPr>
      <p:scale>
        <a:sx n="1" d="1"/>
        <a:sy n="1" d="1"/>
      </p:scale>
      <p:origin x="0" y="0"/>
    </p:cViewPr>
  </p:notesTextViewPr>
  <p:gridSpacing cx="72000" cy="720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RSCHPVFSR01.research.bpr.cprd.com\Research%20Active\Projects\BMGF_Ethnicity\Results\ss%20docs\Results%20tables_aim1_graphs.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rschpvfsr01.research.bpr.cprd.com\Research%20Active\Projects\BMGF_Ethnicity\Results\ss%20docs\Results%20tables_aim1_graphs.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file:///\\rschpvfsr01.research.bpr.cprd.com\Research%20Active\Projects\BMGF_Ethnicity\Results\ss%20docs\Results%20tables_aim1_graphs.xlsx" TargetMode="External"/><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oleObject" Target="file:///\\rschpvfsr01.research.bpr.cprd.com\Research%20Active\Projects\BMGF_Ethnicity\Results\ss%20docs\Results%20tables_aim1_graphs.xlsx" TargetMode="External"/><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oleObject" Target="file:///\\rschpvfsr01.research.bpr.cprd.com\Research%20Active\Projects\BMGF_Ethnicity\Results\ss%20docs\Results%20tables_aim1_graphs.xlsx" TargetMode="External"/><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oleObject" Target="file:///\\rschpvfsr01.research.bpr.cprd.com\Research%20Active\Projects\BMGF_Ethnicity\Results\ss%20docs\Results%20tables_aim1_graphs.xlsx" TargetMode="External"/><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oleObject" Target="file:///\\rschpvfsr01.research.bpr.cprd.com\Research%20Active\Projects\BMGF_Ethnicity\Results\ss%20docs\Results%20tables_aim1_graphs.xlsx" TargetMode="External"/><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oleObject" Target="file:///\\rschpvfsr01.research.bpr.cprd.com\Research%20Active\Projects\BMGF_Ethnicity\Results\ss%20docs\Results%20tables_aim1_graphs.xlsx" TargetMode="External"/><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oleObject" Target="file:///\\rschpvfsr01.research.bpr.cprd.com\Research%20Active\Projects\BMGF_Ethnicity\Results\ss%20docs\Results%20tables_aim1_graphs.xlsx" TargetMode="External"/><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oleObject" Target="file:///\\rschpvfsr01.research.bpr.cprd.com\Research%20Active\Projects\BMGF_Ethnicity\Results\ss%20docs\Results%20tables_aim1_graphs.xlsx" TargetMode="External"/><Relationship Id="rId2" Type="http://schemas.microsoft.com/office/2011/relationships/chartColorStyle" Target="colors18.xml"/><Relationship Id="rId1" Type="http://schemas.microsoft.com/office/2011/relationships/chartStyle" Target="style18.xml"/></Relationships>
</file>

<file path=ppt/charts/_rels/chart19.xml.rels><?xml version="1.0" encoding="UTF-8" standalone="yes"?>
<Relationships xmlns="http://schemas.openxmlformats.org/package/2006/relationships"><Relationship Id="rId3" Type="http://schemas.openxmlformats.org/officeDocument/2006/relationships/oleObject" Target="file:///\\rschpvfsr01.research.bpr.cprd.com\Research%20Active\Projects\BMGF_Ethnicity\Results\ss%20docs\Results%20tables_aim1_graphs.xlsx" TargetMode="External"/><Relationship Id="rId2" Type="http://schemas.microsoft.com/office/2011/relationships/chartColorStyle" Target="colors19.xml"/><Relationship Id="rId1" Type="http://schemas.microsoft.com/office/2011/relationships/chartStyle" Target="style19.xml"/></Relationships>
</file>

<file path=ppt/charts/_rels/chart2.xml.rels><?xml version="1.0" encoding="UTF-8" standalone="yes"?>
<Relationships xmlns="http://schemas.openxmlformats.org/package/2006/relationships"><Relationship Id="rId3" Type="http://schemas.openxmlformats.org/officeDocument/2006/relationships/oleObject" Target="file:///\\RSCHPVFSR01.research.bpr.cprd.com\Research%20Active\Projects\BMGF_Ethnicity\Results\ss%20docs\Results%20tables_aim1_graphs.xlsx" TargetMode="External"/><Relationship Id="rId2" Type="http://schemas.microsoft.com/office/2011/relationships/chartColorStyle" Target="colors2.xml"/><Relationship Id="rId1" Type="http://schemas.microsoft.com/office/2011/relationships/chartStyle" Target="style2.xml"/></Relationships>
</file>

<file path=ppt/charts/_rels/chart20.xml.rels><?xml version="1.0" encoding="UTF-8" standalone="yes"?>
<Relationships xmlns="http://schemas.openxmlformats.org/package/2006/relationships"><Relationship Id="rId3" Type="http://schemas.openxmlformats.org/officeDocument/2006/relationships/oleObject" Target="file:///\\rschpvfsr01.research.bpr.cprd.com\Research%20Active\Projects\BMGF_Ethnicity\Results\ss%20docs\Results%20tables_aim1_graphs.xlsx" TargetMode="External"/><Relationship Id="rId2" Type="http://schemas.microsoft.com/office/2011/relationships/chartColorStyle" Target="colors20.xml"/><Relationship Id="rId1" Type="http://schemas.microsoft.com/office/2011/relationships/chartStyle" Target="style20.xml"/></Relationships>
</file>

<file path=ppt/charts/_rels/chart21.xml.rels><?xml version="1.0" encoding="UTF-8" standalone="yes"?>
<Relationships xmlns="http://schemas.openxmlformats.org/package/2006/relationships"><Relationship Id="rId3" Type="http://schemas.openxmlformats.org/officeDocument/2006/relationships/oleObject" Target="file:///\\rschpvfsr01.research.bpr.cprd.com\Research%20Active\Projects\BMGF_Ethnicity\Results\ss%20docs\Results%20tables_aim1_graphs.xlsx" TargetMode="External"/><Relationship Id="rId2" Type="http://schemas.microsoft.com/office/2011/relationships/chartColorStyle" Target="colors21.xml"/><Relationship Id="rId1" Type="http://schemas.microsoft.com/office/2011/relationships/chartStyle" Target="style21.xml"/></Relationships>
</file>

<file path=ppt/charts/_rels/chart22.xml.rels><?xml version="1.0" encoding="UTF-8" standalone="yes"?>
<Relationships xmlns="http://schemas.openxmlformats.org/package/2006/relationships"><Relationship Id="rId3" Type="http://schemas.openxmlformats.org/officeDocument/2006/relationships/oleObject" Target="file:///\\rschpvfsr01.research.bpr.cprd.com\Research%20Active\Projects\BMGF_Ethnicity\Results\ss%20docs\Results%20tables_aim1_graphs.xlsx" TargetMode="External"/><Relationship Id="rId2" Type="http://schemas.microsoft.com/office/2011/relationships/chartColorStyle" Target="colors22.xml"/><Relationship Id="rId1" Type="http://schemas.microsoft.com/office/2011/relationships/chartStyle" Target="style22.xml"/></Relationships>
</file>

<file path=ppt/charts/_rels/chart23.xml.rels><?xml version="1.0" encoding="UTF-8" standalone="yes"?>
<Relationships xmlns="http://schemas.openxmlformats.org/package/2006/relationships"><Relationship Id="rId3" Type="http://schemas.openxmlformats.org/officeDocument/2006/relationships/oleObject" Target="file:///\\rschpvfsr01.research.bpr.cprd.com\Research%20Active\Projects\BMGF_Ethnicity\Results\ss%20docs\Results%20tables_aim1_graphs.xlsx" TargetMode="External"/><Relationship Id="rId2" Type="http://schemas.microsoft.com/office/2011/relationships/chartColorStyle" Target="colors23.xml"/><Relationship Id="rId1" Type="http://schemas.microsoft.com/office/2011/relationships/chartStyle" Target="style23.xml"/></Relationships>
</file>

<file path=ppt/charts/_rels/chart24.xml.rels><?xml version="1.0" encoding="UTF-8" standalone="yes"?>
<Relationships xmlns="http://schemas.openxmlformats.org/package/2006/relationships"><Relationship Id="rId3" Type="http://schemas.openxmlformats.org/officeDocument/2006/relationships/oleObject" Target="file:///\\rschpvfsr01.research.bpr.cprd.com\Research%20Active\Projects\BMGF_Ethnicity\Results\ss%20docs\Results%20tables_aim1_graphs.xlsx" TargetMode="External"/><Relationship Id="rId2" Type="http://schemas.microsoft.com/office/2011/relationships/chartColorStyle" Target="colors24.xml"/><Relationship Id="rId1" Type="http://schemas.microsoft.com/office/2011/relationships/chartStyle" Target="style24.xml"/></Relationships>
</file>

<file path=ppt/charts/_rels/chart25.xml.rels><?xml version="1.0" encoding="UTF-8" standalone="yes"?>
<Relationships xmlns="http://schemas.openxmlformats.org/package/2006/relationships"><Relationship Id="rId3" Type="http://schemas.openxmlformats.org/officeDocument/2006/relationships/oleObject" Target="file:///\\RSCHPVFSR01.research.bpr.cprd.com\Research%20Active\Projects\BMGF_Ethnicity\Results\ss%20docs\Results%20tables_aim1_graphs.xlsx" TargetMode="External"/><Relationship Id="rId2" Type="http://schemas.microsoft.com/office/2011/relationships/chartColorStyle" Target="colors25.xml"/><Relationship Id="rId1" Type="http://schemas.microsoft.com/office/2011/relationships/chartStyle" Target="style25.xml"/></Relationships>
</file>

<file path=ppt/charts/_rels/chart26.xml.rels><?xml version="1.0" encoding="UTF-8" standalone="yes"?>
<Relationships xmlns="http://schemas.openxmlformats.org/package/2006/relationships"><Relationship Id="rId3" Type="http://schemas.openxmlformats.org/officeDocument/2006/relationships/oleObject" Target="file:///\\RSCHPVFSR01.research.bpr.cprd.com\Research%20Active\Projects\BMGF_Ethnicity\Results\ss%20docs\Results%20tables_aim1_graphs.xlsx" TargetMode="External"/><Relationship Id="rId2" Type="http://schemas.microsoft.com/office/2011/relationships/chartColorStyle" Target="colors26.xml"/><Relationship Id="rId1" Type="http://schemas.microsoft.com/office/2011/relationships/chartStyle" Target="style26.xml"/></Relationships>
</file>

<file path=ppt/charts/_rels/chart27.xml.rels><?xml version="1.0" encoding="UTF-8" standalone="yes"?>
<Relationships xmlns="http://schemas.openxmlformats.org/package/2006/relationships"><Relationship Id="rId3" Type="http://schemas.openxmlformats.org/officeDocument/2006/relationships/oleObject" Target="file:///\\RSCHPVFSR01.research.bpr.cprd.com\Research%20Active\Projects\BMGF_Ethnicity\Results\ss%20docs\Results%20tables_aim1_graphs.xlsx" TargetMode="External"/><Relationship Id="rId2" Type="http://schemas.microsoft.com/office/2011/relationships/chartColorStyle" Target="colors27.xml"/><Relationship Id="rId1" Type="http://schemas.microsoft.com/office/2011/relationships/chartStyle" Target="style27.xml"/></Relationships>
</file>

<file path=ppt/charts/_rels/chart28.xml.rels><?xml version="1.0" encoding="UTF-8" standalone="yes"?>
<Relationships xmlns="http://schemas.openxmlformats.org/package/2006/relationships"><Relationship Id="rId3" Type="http://schemas.openxmlformats.org/officeDocument/2006/relationships/oleObject" Target="file:///\\RSCHPVFSR01.research.bpr.cprd.com\Research%20Active\Projects\BMGF_Ethnicity\Results\ss%20docs\Results%20tables_aim1_graphs.xlsx" TargetMode="External"/><Relationship Id="rId2" Type="http://schemas.microsoft.com/office/2011/relationships/chartColorStyle" Target="colors28.xml"/><Relationship Id="rId1" Type="http://schemas.microsoft.com/office/2011/relationships/chartStyle" Target="style28.xml"/></Relationships>
</file>

<file path=ppt/charts/_rels/chart29.xml.rels><?xml version="1.0" encoding="UTF-8" standalone="yes"?>
<Relationships xmlns="http://schemas.openxmlformats.org/package/2006/relationships"><Relationship Id="rId3" Type="http://schemas.openxmlformats.org/officeDocument/2006/relationships/oleObject" Target="file:///\\RSCHPVFSR01.research.bpr.cprd.com\Research%20Active\Projects\BMGF_Ethnicity\Results\ss%20docs\Results%20tables_aim1_graphs.xlsx" TargetMode="External"/><Relationship Id="rId2" Type="http://schemas.microsoft.com/office/2011/relationships/chartColorStyle" Target="colors29.xml"/><Relationship Id="rId1" Type="http://schemas.microsoft.com/office/2011/relationships/chartStyle" Target="style29.xml"/></Relationships>
</file>

<file path=ppt/charts/_rels/chart3.xml.rels><?xml version="1.0" encoding="UTF-8" standalone="yes"?>
<Relationships xmlns="http://schemas.openxmlformats.org/package/2006/relationships"><Relationship Id="rId3" Type="http://schemas.openxmlformats.org/officeDocument/2006/relationships/oleObject" Target="file:///\\RSCHPVFSR01.research.bpr.cprd.com\Research%20Active\Projects\BMGF_Ethnicity\Results\ss%20docs\Results%20tables_aim1_graphs.xlsx" TargetMode="External"/><Relationship Id="rId2" Type="http://schemas.microsoft.com/office/2011/relationships/chartColorStyle" Target="colors3.xml"/><Relationship Id="rId1" Type="http://schemas.microsoft.com/office/2011/relationships/chartStyle" Target="style3.xml"/></Relationships>
</file>

<file path=ppt/charts/_rels/chart30.xml.rels><?xml version="1.0" encoding="UTF-8" standalone="yes"?>
<Relationships xmlns="http://schemas.openxmlformats.org/package/2006/relationships"><Relationship Id="rId3" Type="http://schemas.openxmlformats.org/officeDocument/2006/relationships/oleObject" Target="file:///\\RSCHPVFSR01.research.bpr.cprd.com\Research%20Active\Projects\BMGF_Ethnicity\Results\ss%20docs\Results%20tables_aim1_graphs.xlsx" TargetMode="External"/><Relationship Id="rId2" Type="http://schemas.microsoft.com/office/2011/relationships/chartColorStyle" Target="colors30.xml"/><Relationship Id="rId1" Type="http://schemas.microsoft.com/office/2011/relationships/chartStyle" Target="style30.xml"/></Relationships>
</file>

<file path=ppt/charts/_rels/chart31.xml.rels><?xml version="1.0" encoding="UTF-8" standalone="yes"?>
<Relationships xmlns="http://schemas.openxmlformats.org/package/2006/relationships"><Relationship Id="rId3" Type="http://schemas.openxmlformats.org/officeDocument/2006/relationships/oleObject" Target="file:///\\RSCHPVFSR01.research.bpr.cprd.com\Research%20Active\Projects\BMGF_Ethnicity\Results\ss%20docs\Results%20tables_aim1_graphs.xlsx" TargetMode="External"/><Relationship Id="rId2" Type="http://schemas.microsoft.com/office/2011/relationships/chartColorStyle" Target="colors31.xml"/><Relationship Id="rId1" Type="http://schemas.microsoft.com/office/2011/relationships/chartStyle" Target="style31.xml"/></Relationships>
</file>

<file path=ppt/charts/_rels/chart32.xml.rels><?xml version="1.0" encoding="UTF-8" standalone="yes"?>
<Relationships xmlns="http://schemas.openxmlformats.org/package/2006/relationships"><Relationship Id="rId3" Type="http://schemas.openxmlformats.org/officeDocument/2006/relationships/oleObject" Target="file:///\\RSCHPVFSR01.research.bpr.cprd.com\Research%20Active\Projects\BMGF_Ethnicity\Results\ss%20docs\Results%20tables_aim1_graphs.xlsx" TargetMode="External"/><Relationship Id="rId2" Type="http://schemas.microsoft.com/office/2011/relationships/chartColorStyle" Target="colors32.xml"/><Relationship Id="rId1" Type="http://schemas.microsoft.com/office/2011/relationships/chartStyle" Target="style32.xml"/></Relationships>
</file>

<file path=ppt/charts/_rels/chart33.xml.rels><?xml version="1.0" encoding="UTF-8" standalone="yes"?>
<Relationships xmlns="http://schemas.openxmlformats.org/package/2006/relationships"><Relationship Id="rId3" Type="http://schemas.openxmlformats.org/officeDocument/2006/relationships/oleObject" Target="file:///\\RSCHPVFSR01.research.bpr.cprd.com\Research%20Active\Projects\BMGF_Ethnicity\Results\ss%20docs\Results%20tables_aim1_graphs.xlsx" TargetMode="External"/><Relationship Id="rId2" Type="http://schemas.microsoft.com/office/2011/relationships/chartColorStyle" Target="colors33.xml"/><Relationship Id="rId1" Type="http://schemas.microsoft.com/office/2011/relationships/chartStyle" Target="style33.xml"/></Relationships>
</file>

<file path=ppt/charts/_rels/chart4.xml.rels><?xml version="1.0" encoding="UTF-8" standalone="yes"?>
<Relationships xmlns="http://schemas.openxmlformats.org/package/2006/relationships"><Relationship Id="rId3" Type="http://schemas.openxmlformats.org/officeDocument/2006/relationships/oleObject" Target="file:///\\RSCHPVFSR01.research.bpr.cprd.com\Research%20Active\Projects\BMGF_Ethnicity\Results\ss%20docs\Results%20tables_aim1_graphs.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RSCHPVFSR01.research.bpr.cprd.com\Research%20Active\Projects\BMGF_Ethnicity\Results\ss%20docs\Results%20tables_aim1_graphs.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RSCHPVFSR01.research.bpr.cprd.com\Research%20Active\Projects\BMGF_Ethnicity\Results\ss%20docs\Results%20tables_aim1_graphs.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rschpvfsr01.research.bpr.cprd.com\Research%20Active\Projects\BMGF_Ethnicity\Results\ss%20docs\Results%20tables_aim1_graphs.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rschpvfsr01.research.bpr.cprd.com\Research%20Active\Projects\BMGF_Ethnicity\Results\ss%20docs\Results%20tables_aim1_graphs.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file:///\\rschpvfsr01.research.bpr.cprd.com\Research%20Active\Projects\BMGF_Ethnicity\Results\ss%20docs\Results%20tables_aim1_graphs.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1"/>
          <c:order val="0"/>
          <c:tx>
            <c:strRef>
              <c:f>'Table 1.1'!$A$12</c:f>
              <c:strCache>
                <c:ptCount val="1"/>
                <c:pt idx="0">
                  <c:v>Patients with any ethnicity recorded (including unknown)</c:v>
                </c:pt>
              </c:strCache>
            </c:strRef>
          </c:tx>
          <c:spPr>
            <a:solidFill>
              <a:schemeClr val="accent2"/>
            </a:solidFill>
            <a:ln>
              <a:noFill/>
            </a:ln>
            <a:effectLst/>
          </c:spPr>
          <c:invertIfNegative val="0"/>
          <c:dLbls>
            <c:dLbl>
              <c:idx val="0"/>
              <c:tx>
                <c:rich>
                  <a:bodyPr/>
                  <a:lstStyle/>
                  <a:p>
                    <a:r>
                      <a:rPr lang="en-US"/>
                      <a:t>36.8</a:t>
                    </a:r>
                    <a:endParaRPr lang="en-US" dirty="0"/>
                  </a:p>
                </c:rich>
              </c:tx>
              <c:dLblPos val="out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0-B30F-4ED4-A133-E6ACBCE95286}"/>
                </c:ext>
              </c:extLst>
            </c:dLbl>
            <c:dLbl>
              <c:idx val="1"/>
              <c:tx>
                <c:rich>
                  <a:bodyPr/>
                  <a:lstStyle/>
                  <a:p>
                    <a:r>
                      <a:rPr lang="en-US"/>
                      <a:t>53.9</a:t>
                    </a:r>
                    <a:endParaRPr lang="en-US" dirty="0"/>
                  </a:p>
                </c:rich>
              </c:tx>
              <c:dLblPos val="out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1-B30F-4ED4-A133-E6ACBCE95286}"/>
                </c:ext>
              </c:extLst>
            </c:dLbl>
            <c:dLbl>
              <c:idx val="2"/>
              <c:tx>
                <c:rich>
                  <a:bodyPr/>
                  <a:lstStyle/>
                  <a:p>
                    <a:r>
                      <a:rPr lang="en-US"/>
                      <a:t>17.8</a:t>
                    </a:r>
                    <a:endParaRPr lang="en-US" dirty="0"/>
                  </a:p>
                </c:rich>
              </c:tx>
              <c:dLblPos val="out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2-B30F-4ED4-A133-E6ACBCE95286}"/>
                </c:ext>
              </c:extLst>
            </c:dLbl>
            <c:dLbl>
              <c:idx val="3"/>
              <c:tx>
                <c:rich>
                  <a:bodyPr/>
                  <a:lstStyle/>
                  <a:p>
                    <a:r>
                      <a:rPr lang="en-US"/>
                      <a:t>83.2</a:t>
                    </a:r>
                    <a:endParaRPr lang="en-US" dirty="0"/>
                  </a:p>
                </c:rich>
              </c:tx>
              <c:dLblPos val="out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B30F-4ED4-A133-E6ACBCE95286}"/>
                </c:ext>
              </c:extLst>
            </c:dLbl>
            <c:dLbl>
              <c:idx val="4"/>
              <c:tx>
                <c:rich>
                  <a:bodyPr/>
                  <a:lstStyle/>
                  <a:p>
                    <a:r>
                      <a:rPr lang="en-US"/>
                      <a:t>66.0</a:t>
                    </a:r>
                    <a:endParaRPr lang="en-US" dirty="0"/>
                  </a:p>
                </c:rich>
              </c:tx>
              <c:dLblPos val="out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4-B30F-4ED4-A133-E6ACBCE95286}"/>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'Table 1.1'!$B$2:$F$2</c:f>
              <c:strCache>
                <c:ptCount val="5"/>
                <c:pt idx="0">
                  <c:v>All acceptable patients</c:v>
                </c:pt>
                <c:pt idx="1">
                  <c:v>Currently registered patients</c:v>
                </c:pt>
                <c:pt idx="2">
                  <c:v>Registered Pre-1 Apr 2006</c:v>
                </c:pt>
                <c:pt idx="3">
                  <c:v>Registered 1 Apr 2006-31 Mar 2011</c:v>
                </c:pt>
                <c:pt idx="4">
                  <c:v>Registered From 1 Apr 2011</c:v>
                </c:pt>
              </c:strCache>
            </c:strRef>
          </c:cat>
          <c:val>
            <c:numRef>
              <c:f>'Table 1.1'!$B$12:$F$12</c:f>
              <c:numCache>
                <c:formatCode>#.##</c:formatCode>
                <c:ptCount val="5"/>
                <c:pt idx="0">
                  <c:v>36.77845111937053</c:v>
                </c:pt>
                <c:pt idx="1">
                  <c:v>53.887653154489712</c:v>
                </c:pt>
                <c:pt idx="2">
                  <c:v>17.83244266580909</c:v>
                </c:pt>
                <c:pt idx="3">
                  <c:v>83.156096220825432</c:v>
                </c:pt>
                <c:pt idx="4">
                  <c:v>66.006361612765645</c:v>
                </c:pt>
              </c:numCache>
            </c:numRef>
          </c:val>
          <c:extLst>
            <c:ext xmlns:c16="http://schemas.microsoft.com/office/drawing/2014/chart" uri="{C3380CC4-5D6E-409C-BE32-E72D297353CC}">
              <c16:uniqueId val="{00000000-EAE5-40F6-A8AC-15F921A4C7C8}"/>
            </c:ext>
          </c:extLst>
        </c:ser>
        <c:ser>
          <c:idx val="2"/>
          <c:order val="1"/>
          <c:tx>
            <c:strRef>
              <c:f>'Table 1.1'!$A$13</c:f>
              <c:strCache>
                <c:ptCount val="1"/>
                <c:pt idx="0">
                  <c:v>Patients with any ethnicity recorded (excluding unknown)</c:v>
                </c:pt>
              </c:strCache>
            </c:strRef>
          </c:tx>
          <c:spPr>
            <a:solidFill>
              <a:schemeClr val="accent3"/>
            </a:solidFill>
            <a:ln>
              <a:noFill/>
            </a:ln>
            <a:effectLst/>
          </c:spPr>
          <c:invertIfNegative val="0"/>
          <c:dLbls>
            <c:dLbl>
              <c:idx val="0"/>
              <c:tx>
                <c:rich>
                  <a:bodyPr/>
                  <a:lstStyle/>
                  <a:p>
                    <a:r>
                      <a:rPr lang="en-US"/>
                      <a:t>35.3</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5-B30F-4ED4-A133-E6ACBCE95286}"/>
                </c:ext>
              </c:extLst>
            </c:dLbl>
            <c:dLbl>
              <c:idx val="1"/>
              <c:tx>
                <c:rich>
                  <a:bodyPr/>
                  <a:lstStyle/>
                  <a:p>
                    <a:r>
                      <a:rPr lang="en-US"/>
                      <a:t>52.3</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6-B30F-4ED4-A133-E6ACBCE95286}"/>
                </c:ext>
              </c:extLst>
            </c:dLbl>
            <c:dLbl>
              <c:idx val="2"/>
              <c:tx>
                <c:rich>
                  <a:bodyPr/>
                  <a:lstStyle/>
                  <a:p>
                    <a:r>
                      <a:rPr lang="en-US"/>
                      <a:t>17.0</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7-B30F-4ED4-A133-E6ACBCE95286}"/>
                </c:ext>
              </c:extLst>
            </c:dLbl>
            <c:dLbl>
              <c:idx val="3"/>
              <c:tx>
                <c:rich>
                  <a:bodyPr/>
                  <a:lstStyle/>
                  <a:p>
                    <a:r>
                      <a:rPr lang="en-US"/>
                      <a:t>78.2</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8-B30F-4ED4-A133-E6ACBCE95286}"/>
                </c:ext>
              </c:extLst>
            </c:dLbl>
            <c:dLbl>
              <c:idx val="4"/>
              <c:tx>
                <c:rich>
                  <a:bodyPr/>
                  <a:lstStyle/>
                  <a:p>
                    <a:r>
                      <a:rPr lang="en-US"/>
                      <a:t>64.7</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9-B30F-4ED4-A133-E6ACBCE95286}"/>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'Table 1.1'!$B$2:$F$2</c:f>
              <c:strCache>
                <c:ptCount val="5"/>
                <c:pt idx="0">
                  <c:v>All acceptable patients</c:v>
                </c:pt>
                <c:pt idx="1">
                  <c:v>Currently registered patients</c:v>
                </c:pt>
                <c:pt idx="2">
                  <c:v>Registered Pre-1 Apr 2006</c:v>
                </c:pt>
                <c:pt idx="3">
                  <c:v>Registered 1 Apr 2006-31 Mar 2011</c:v>
                </c:pt>
                <c:pt idx="4">
                  <c:v>Registered From 1 Apr 2011</c:v>
                </c:pt>
              </c:strCache>
            </c:strRef>
          </c:cat>
          <c:val>
            <c:numRef>
              <c:f>'Table 1.1'!$B$13:$F$13</c:f>
              <c:numCache>
                <c:formatCode>#.##</c:formatCode>
                <c:ptCount val="5"/>
                <c:pt idx="0">
                  <c:v>35.252243803668989</c:v>
                </c:pt>
                <c:pt idx="1">
                  <c:v>52.326664576323147</c:v>
                </c:pt>
                <c:pt idx="2">
                  <c:v>17.02162595740117</c:v>
                </c:pt>
                <c:pt idx="3">
                  <c:v>78.20703213935009</c:v>
                </c:pt>
                <c:pt idx="4">
                  <c:v>64.650872275285494</c:v>
                </c:pt>
              </c:numCache>
            </c:numRef>
          </c:val>
          <c:extLst>
            <c:ext xmlns:c16="http://schemas.microsoft.com/office/drawing/2014/chart" uri="{C3380CC4-5D6E-409C-BE32-E72D297353CC}">
              <c16:uniqueId val="{00000001-EAE5-40F6-A8AC-15F921A4C7C8}"/>
            </c:ext>
          </c:extLst>
        </c:ser>
        <c:dLbls>
          <c:showLegendKey val="0"/>
          <c:showVal val="0"/>
          <c:showCatName val="0"/>
          <c:showSerName val="0"/>
          <c:showPercent val="0"/>
          <c:showBubbleSize val="0"/>
        </c:dLbls>
        <c:gapWidth val="219"/>
        <c:overlap val="-27"/>
        <c:axId val="920243600"/>
        <c:axId val="920248592"/>
        <c:extLst>
          <c:ext xmlns:c15="http://schemas.microsoft.com/office/drawing/2012/chart" uri="{02D57815-91ED-43cb-92C2-25804820EDAC}">
            <c15:filteredBarSeries>
              <c15:ser>
                <c:idx val="3"/>
                <c:order val="2"/>
                <c:tx>
                  <c:strRef>
                    <c:extLst>
                      <c:ext uri="{02D57815-91ED-43cb-92C2-25804820EDAC}">
                        <c15:formulaRef>
                          <c15:sqref>'Table 1.1'!$A$14</c15:sqref>
                        </c15:formulaRef>
                      </c:ext>
                    </c:extLst>
                    <c:strCache>
                      <c:ptCount val="1"/>
                      <c:pt idx="0">
                        <c:v>Patients with no useable ethnicity recorded</c:v>
                      </c:pt>
                    </c:strCache>
                  </c:strRef>
                </c:tx>
                <c:spPr>
                  <a:solidFill>
                    <a:schemeClr val="accent4"/>
                  </a:solidFill>
                  <a:ln>
                    <a:noFill/>
                  </a:ln>
                  <a:effectLst/>
                </c:spPr>
                <c:invertIfNegative val="0"/>
                <c:cat>
                  <c:strRef>
                    <c:extLst>
                      <c:ext uri="{02D57815-91ED-43cb-92C2-25804820EDAC}">
                        <c15:formulaRef>
                          <c15:sqref>'Table 1.1'!$B$2:$F$2</c15:sqref>
                        </c15:formulaRef>
                      </c:ext>
                    </c:extLst>
                    <c:strCache>
                      <c:ptCount val="5"/>
                      <c:pt idx="0">
                        <c:v>All acceptable patients</c:v>
                      </c:pt>
                      <c:pt idx="1">
                        <c:v>Currently registered patients</c:v>
                      </c:pt>
                      <c:pt idx="2">
                        <c:v>Registered Pre-1 Apr 2006</c:v>
                      </c:pt>
                      <c:pt idx="3">
                        <c:v>Registered 1 Apr 2006-31 Mar 2011</c:v>
                      </c:pt>
                      <c:pt idx="4">
                        <c:v>Registered From 1 Apr 2011</c:v>
                      </c:pt>
                    </c:strCache>
                  </c:strRef>
                </c:cat>
                <c:val>
                  <c:numRef>
                    <c:extLst>
                      <c:ext uri="{02D57815-91ED-43cb-92C2-25804820EDAC}">
                        <c15:formulaRef>
                          <c15:sqref>'Table 1.1'!$B$14:$F$14</c15:sqref>
                        </c15:formulaRef>
                      </c:ext>
                    </c:extLst>
                    <c:numCache>
                      <c:formatCode>#.##</c:formatCode>
                      <c:ptCount val="5"/>
                      <c:pt idx="0">
                        <c:v>63.221548880629463</c:v>
                      </c:pt>
                      <c:pt idx="1">
                        <c:v>46.112346845510288</c:v>
                      </c:pt>
                      <c:pt idx="2">
                        <c:v>82.167557334190903</c:v>
                      </c:pt>
                      <c:pt idx="3">
                        <c:v>16.843903779174578</c:v>
                      </c:pt>
                      <c:pt idx="4">
                        <c:v>33.993638387234363</c:v>
                      </c:pt>
                    </c:numCache>
                  </c:numRef>
                </c:val>
                <c:extLst>
                  <c:ext xmlns:c16="http://schemas.microsoft.com/office/drawing/2014/chart" uri="{C3380CC4-5D6E-409C-BE32-E72D297353CC}">
                    <c16:uniqueId val="{00000002-EAE5-40F6-A8AC-15F921A4C7C8}"/>
                  </c:ext>
                </c:extLst>
              </c15:ser>
            </c15:filteredBarSeries>
          </c:ext>
        </c:extLst>
      </c:barChart>
      <c:catAx>
        <c:axId val="9202436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8592"/>
        <c:crosses val="autoZero"/>
        <c:auto val="1"/>
        <c:lblAlgn val="ctr"/>
        <c:lblOffset val="100"/>
        <c:noMultiLvlLbl val="0"/>
      </c:catAx>
      <c:valAx>
        <c:axId val="920248592"/>
        <c:scaling>
          <c:orientation val="minMax"/>
          <c:max val="1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GB"/>
                  <a:t>Proportion of Patients (%)</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title>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360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'Table 1.4'!$A$12</c:f>
              <c:strCache>
                <c:ptCount val="1"/>
                <c:pt idx="0">
                  <c:v>Patients with any ethnicity recorded (including unknown)</c:v>
                </c:pt>
              </c:strCache>
            </c:strRef>
          </c:tx>
          <c:spPr>
            <a:solidFill>
              <a:srgbClr val="FFC000"/>
            </a:solidFill>
            <a:ln>
              <a:noFill/>
            </a:ln>
            <a:effectLst/>
          </c:spPr>
          <c:invertIfNegative val="0"/>
          <c:cat>
            <c:strRef>
              <c:f>'Table 1.4'!$B$2:$U$2</c:f>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f>'Table 1.4'!$B$12:$U$12</c:f>
              <c:numCache>
                <c:formatCode>#.##</c:formatCode>
                <c:ptCount val="19"/>
                <c:pt idx="0">
                  <c:v>43.662122047034146</c:v>
                </c:pt>
                <c:pt idx="1">
                  <c:v>56.848478681184488</c:v>
                </c:pt>
                <c:pt idx="2">
                  <c:v>74.678323403955304</c:v>
                </c:pt>
                <c:pt idx="3">
                  <c:v>50.417195370477188</c:v>
                </c:pt>
                <c:pt idx="4">
                  <c:v>46.267834103691456</c:v>
                </c:pt>
                <c:pt idx="5">
                  <c:v>50.124588413277571</c:v>
                </c:pt>
                <c:pt idx="6">
                  <c:v>53.203495833927519</c:v>
                </c:pt>
                <c:pt idx="7">
                  <c:v>56.411081502337979</c:v>
                </c:pt>
                <c:pt idx="8">
                  <c:v>56.49143189079291</c:v>
                </c:pt>
                <c:pt idx="9">
                  <c:v>54.591639871382633</c:v>
                </c:pt>
                <c:pt idx="10">
                  <c:v>51.903745690862216</c:v>
                </c:pt>
                <c:pt idx="11">
                  <c:v>50.526886194517282</c:v>
                </c:pt>
                <c:pt idx="12">
                  <c:v>50.147381901281726</c:v>
                </c:pt>
                <c:pt idx="13">
                  <c:v>49.690125144320731</c:v>
                </c:pt>
                <c:pt idx="14">
                  <c:v>49.518789129298035</c:v>
                </c:pt>
                <c:pt idx="15">
                  <c:v>48.710568950729062</c:v>
                </c:pt>
                <c:pt idx="16">
                  <c:v>46.733105140399239</c:v>
                </c:pt>
                <c:pt idx="17">
                  <c:v>44.623655913978496</c:v>
                </c:pt>
                <c:pt idx="18">
                  <c:v>40.385596246047129</c:v>
                </c:pt>
              </c:numCache>
            </c:numRef>
          </c:val>
          <c:extLst>
            <c:ext xmlns:c16="http://schemas.microsoft.com/office/drawing/2014/chart" uri="{C3380CC4-5D6E-409C-BE32-E72D297353CC}">
              <c16:uniqueId val="{00000000-270E-4E63-8209-3ACE218E6D0C}"/>
            </c:ext>
          </c:extLst>
        </c:ser>
        <c:ser>
          <c:idx val="4"/>
          <c:order val="1"/>
          <c:tx>
            <c:strRef>
              <c:f>'Table 1.4'!$A$13</c:f>
              <c:strCache>
                <c:ptCount val="1"/>
                <c:pt idx="0">
                  <c:v>Patients with any ethnicity recorded (excluding unknown)</c:v>
                </c:pt>
              </c:strCache>
            </c:strRef>
          </c:tx>
          <c:spPr>
            <a:solidFill>
              <a:srgbClr val="0070C0"/>
            </a:solidFill>
            <a:ln>
              <a:noFill/>
            </a:ln>
            <a:effectLst/>
          </c:spPr>
          <c:invertIfNegative val="0"/>
          <c:cat>
            <c:strRef>
              <c:f>'Table 1.4'!$B$2:$U$2</c:f>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f>'Table 1.4'!$B$13:$U$13</c:f>
              <c:numCache>
                <c:formatCode>#.##</c:formatCode>
                <c:ptCount val="19"/>
                <c:pt idx="0">
                  <c:v>42.583145208596271</c:v>
                </c:pt>
                <c:pt idx="1">
                  <c:v>55.182151216037447</c:v>
                </c:pt>
                <c:pt idx="2">
                  <c:v>70.727723528513181</c:v>
                </c:pt>
                <c:pt idx="3">
                  <c:v>47.830712244139399</c:v>
                </c:pt>
                <c:pt idx="4">
                  <c:v>44.719602169528891</c:v>
                </c:pt>
                <c:pt idx="5">
                  <c:v>48.706282815698145</c:v>
                </c:pt>
                <c:pt idx="6">
                  <c:v>51.966915884042621</c:v>
                </c:pt>
                <c:pt idx="7">
                  <c:v>55.153099703353611</c:v>
                </c:pt>
                <c:pt idx="8">
                  <c:v>55.121156798473095</c:v>
                </c:pt>
                <c:pt idx="9">
                  <c:v>53.061093247588417</c:v>
                </c:pt>
                <c:pt idx="10">
                  <c:v>50.487161907704788</c:v>
                </c:pt>
                <c:pt idx="11">
                  <c:v>49.130565205190479</c:v>
                </c:pt>
                <c:pt idx="12">
                  <c:v>48.799417096300552</c:v>
                </c:pt>
                <c:pt idx="13">
                  <c:v>48.340477485966055</c:v>
                </c:pt>
                <c:pt idx="14">
                  <c:v>48.211534928418999</c:v>
                </c:pt>
                <c:pt idx="15">
                  <c:v>47.326789288096833</c:v>
                </c:pt>
                <c:pt idx="16">
                  <c:v>45.370005755308519</c:v>
                </c:pt>
                <c:pt idx="17">
                  <c:v>43.327008222643897</c:v>
                </c:pt>
                <c:pt idx="18">
                  <c:v>39.181883097011116</c:v>
                </c:pt>
              </c:numCache>
            </c:numRef>
          </c:val>
          <c:extLst>
            <c:ext xmlns:c16="http://schemas.microsoft.com/office/drawing/2014/chart" uri="{C3380CC4-5D6E-409C-BE32-E72D297353CC}">
              <c16:uniqueId val="{00000001-270E-4E63-8209-3ACE218E6D0C}"/>
            </c:ext>
          </c:extLst>
        </c:ser>
        <c:dLbls>
          <c:showLegendKey val="0"/>
          <c:showVal val="0"/>
          <c:showCatName val="0"/>
          <c:showSerName val="0"/>
          <c:showPercent val="0"/>
          <c:showBubbleSize val="0"/>
        </c:dLbls>
        <c:gapWidth val="219"/>
        <c:overlap val="-27"/>
        <c:axId val="920243600"/>
        <c:axId val="920248592"/>
        <c:extLst>
          <c:ext xmlns:c15="http://schemas.microsoft.com/office/drawing/2012/chart" uri="{02D57815-91ED-43cb-92C2-25804820EDAC}">
            <c15:filteredBarSeries>
              <c15:ser>
                <c:idx val="1"/>
                <c:order val="2"/>
                <c:tx>
                  <c:strRef>
                    <c:extLst>
                      <c:ext uri="{02D57815-91ED-43cb-92C2-25804820EDAC}">
                        <c15:formulaRef>
                          <c15:sqref>'Table 1.4'!$A$14</c15:sqref>
                        </c15:formulaRef>
                      </c:ext>
                    </c:extLst>
                    <c:strCache>
                      <c:ptCount val="1"/>
                      <c:pt idx="0">
                        <c:v>Patients with no useable ethnicity recorded</c:v>
                      </c:pt>
                    </c:strCache>
                  </c:strRef>
                </c:tx>
                <c:spPr>
                  <a:solidFill>
                    <a:schemeClr val="accent2"/>
                  </a:solidFill>
                  <a:ln>
                    <a:noFill/>
                  </a:ln>
                  <a:effectLst/>
                </c:spPr>
                <c:invertIfNegative val="0"/>
                <c:cat>
                  <c:strRef>
                    <c:extLst>
                      <c:ext uri="{02D57815-91ED-43cb-92C2-25804820EDAC}">
                        <c15:formulaRef>
                          <c15:sqref>'Table 1.4'!$B$2:$U$2</c15:sqref>
                        </c15:formulaRef>
                      </c:ext>
                    </c:extLst>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extLst>
                      <c:ext uri="{02D57815-91ED-43cb-92C2-25804820EDAC}">
                        <c15:formulaRef>
                          <c15:sqref>'Table 1.4'!$B$14:$U$14</c15:sqref>
                        </c15:formulaRef>
                      </c:ext>
                    </c:extLst>
                    <c:numCache>
                      <c:formatCode>#.##</c:formatCode>
                      <c:ptCount val="19"/>
                      <c:pt idx="0">
                        <c:v>56.337877952965854</c:v>
                      </c:pt>
                      <c:pt idx="1">
                        <c:v>43.151521318815504</c:v>
                      </c:pt>
                      <c:pt idx="2">
                        <c:v>25.3216765960447</c:v>
                      </c:pt>
                      <c:pt idx="3">
                        <c:v>49.582804629522826</c:v>
                      </c:pt>
                      <c:pt idx="4">
                        <c:v>53.732165896308551</c:v>
                      </c:pt>
                      <c:pt idx="5">
                        <c:v>49.875411586722436</c:v>
                      </c:pt>
                      <c:pt idx="6">
                        <c:v>46.796504166072481</c:v>
                      </c:pt>
                      <c:pt idx="7">
                        <c:v>43.588918497662029</c:v>
                      </c:pt>
                      <c:pt idx="8">
                        <c:v>43.508568109207083</c:v>
                      </c:pt>
                      <c:pt idx="9">
                        <c:v>45.40836012861736</c:v>
                      </c:pt>
                      <c:pt idx="10">
                        <c:v>48.096254309137784</c:v>
                      </c:pt>
                      <c:pt idx="11">
                        <c:v>49.473113805482711</c:v>
                      </c:pt>
                      <c:pt idx="12">
                        <c:v>49.852618098718274</c:v>
                      </c:pt>
                      <c:pt idx="13">
                        <c:v>50.309874855679269</c:v>
                      </c:pt>
                      <c:pt idx="14">
                        <c:v>50.48121087070195</c:v>
                      </c:pt>
                      <c:pt idx="15">
                        <c:v>51.289431049270952</c:v>
                      </c:pt>
                      <c:pt idx="16">
                        <c:v>53.266894859600768</c:v>
                      </c:pt>
                      <c:pt idx="17">
                        <c:v>55.376344086021504</c:v>
                      </c:pt>
                      <c:pt idx="18">
                        <c:v>59.614403753952871</c:v>
                      </c:pt>
                    </c:numCache>
                  </c:numRef>
                </c:val>
                <c:extLst>
                  <c:ext xmlns:c16="http://schemas.microsoft.com/office/drawing/2014/chart" uri="{C3380CC4-5D6E-409C-BE32-E72D297353CC}">
                    <c16:uniqueId val="{00000002-270E-4E63-8209-3ACE218E6D0C}"/>
                  </c:ext>
                </c:extLst>
              </c15:ser>
            </c15:filteredBarSeries>
          </c:ext>
        </c:extLst>
      </c:barChart>
      <c:catAx>
        <c:axId val="9202436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8592"/>
        <c:crosses val="autoZero"/>
        <c:auto val="1"/>
        <c:lblAlgn val="ctr"/>
        <c:lblOffset val="100"/>
        <c:noMultiLvlLbl val="0"/>
      </c:catAx>
      <c:valAx>
        <c:axId val="920248592"/>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360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'Table 1.4'!$A$19</c:f>
              <c:strCache>
                <c:ptCount val="1"/>
                <c:pt idx="0">
                  <c:v>Patients with any ethnicity recorded (including unknown)</c:v>
                </c:pt>
              </c:strCache>
            </c:strRef>
          </c:tx>
          <c:spPr>
            <a:solidFill>
              <a:srgbClr val="FFC000"/>
            </a:solidFill>
            <a:ln>
              <a:noFill/>
            </a:ln>
            <a:effectLst/>
          </c:spPr>
          <c:invertIfNegative val="0"/>
          <c:cat>
            <c:strRef>
              <c:f>'Table 1.4'!$B$2:$U$2</c:f>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f>'Table 1.4'!$B$19:$U$19</c:f>
              <c:numCache>
                <c:formatCode>#.##</c:formatCode>
                <c:ptCount val="19"/>
                <c:pt idx="0">
                  <c:v>62.705515088449538</c:v>
                </c:pt>
                <c:pt idx="1">
                  <c:v>67.511520737327174</c:v>
                </c:pt>
                <c:pt idx="2">
                  <c:v>80.414109395022592</c:v>
                </c:pt>
                <c:pt idx="3">
                  <c:v>62.402627157476701</c:v>
                </c:pt>
                <c:pt idx="4">
                  <c:v>57.170188712061922</c:v>
                </c:pt>
                <c:pt idx="5">
                  <c:v>64.566284779050733</c:v>
                </c:pt>
                <c:pt idx="6">
                  <c:v>70.092863503371078</c:v>
                </c:pt>
                <c:pt idx="7">
                  <c:v>72.103236674287089</c:v>
                </c:pt>
                <c:pt idx="8">
                  <c:v>73.821794473765905</c:v>
                </c:pt>
                <c:pt idx="9">
                  <c:v>75.118110236220474</c:v>
                </c:pt>
                <c:pt idx="10">
                  <c:v>74.872373263682775</c:v>
                </c:pt>
                <c:pt idx="11">
                  <c:v>74.421020470516353</c:v>
                </c:pt>
                <c:pt idx="12">
                  <c:v>75.628800961033107</c:v>
                </c:pt>
                <c:pt idx="13">
                  <c:v>76.854131783709249</c:v>
                </c:pt>
                <c:pt idx="14">
                  <c:v>78.403804404011154</c:v>
                </c:pt>
                <c:pt idx="15">
                  <c:v>77.356722013926088</c:v>
                </c:pt>
                <c:pt idx="16">
                  <c:v>73.588496510890238</c:v>
                </c:pt>
                <c:pt idx="17">
                  <c:v>66.785969935576233</c:v>
                </c:pt>
                <c:pt idx="18">
                  <c:v>57.525655644241738</c:v>
                </c:pt>
              </c:numCache>
            </c:numRef>
          </c:val>
          <c:extLst>
            <c:ext xmlns:c16="http://schemas.microsoft.com/office/drawing/2014/chart" uri="{C3380CC4-5D6E-409C-BE32-E72D297353CC}">
              <c16:uniqueId val="{00000000-D041-4FDF-A69B-13D9EF1A8361}"/>
            </c:ext>
          </c:extLst>
        </c:ser>
        <c:ser>
          <c:idx val="4"/>
          <c:order val="1"/>
          <c:tx>
            <c:strRef>
              <c:f>'Table 1.4'!$A$20</c:f>
              <c:strCache>
                <c:ptCount val="1"/>
                <c:pt idx="0">
                  <c:v>Patients with any ethnicity recorded (excluding unknown)</c:v>
                </c:pt>
              </c:strCache>
            </c:strRef>
          </c:tx>
          <c:spPr>
            <a:solidFill>
              <a:srgbClr val="0070C0"/>
            </a:solidFill>
            <a:ln>
              <a:noFill/>
            </a:ln>
            <a:effectLst/>
          </c:spPr>
          <c:invertIfNegative val="0"/>
          <c:cat>
            <c:strRef>
              <c:f>'Table 1.4'!$B$2:$U$2</c:f>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f>'Table 1.4'!$B$20:$U$20</c:f>
              <c:numCache>
                <c:formatCode>#.##</c:formatCode>
                <c:ptCount val="19"/>
                <c:pt idx="0">
                  <c:v>62.122788761706559</c:v>
                </c:pt>
                <c:pt idx="1">
                  <c:v>66.158763193102416</c:v>
                </c:pt>
                <c:pt idx="2">
                  <c:v>77.190261010319006</c:v>
                </c:pt>
                <c:pt idx="3">
                  <c:v>59.935848480219946</c:v>
                </c:pt>
                <c:pt idx="4">
                  <c:v>56.161405339594751</c:v>
                </c:pt>
                <c:pt idx="5">
                  <c:v>63.747954173486086</c:v>
                </c:pt>
                <c:pt idx="6">
                  <c:v>69.405927998982321</c:v>
                </c:pt>
                <c:pt idx="7">
                  <c:v>71.3873180122729</c:v>
                </c:pt>
                <c:pt idx="8">
                  <c:v>72.865569698851289</c:v>
                </c:pt>
                <c:pt idx="9">
                  <c:v>74.022047244094495</c:v>
                </c:pt>
                <c:pt idx="10">
                  <c:v>73.75044520954529</c:v>
                </c:pt>
                <c:pt idx="11">
                  <c:v>73.382218148487638</c:v>
                </c:pt>
                <c:pt idx="12">
                  <c:v>74.825437345146028</c:v>
                </c:pt>
                <c:pt idx="13">
                  <c:v>76.115433861912734</c:v>
                </c:pt>
                <c:pt idx="14">
                  <c:v>77.762845032564869</c:v>
                </c:pt>
                <c:pt idx="15">
                  <c:v>76.780931976432782</c:v>
                </c:pt>
                <c:pt idx="16">
                  <c:v>73.355889194332832</c:v>
                </c:pt>
                <c:pt idx="17">
                  <c:v>66.213314244810306</c:v>
                </c:pt>
                <c:pt idx="18">
                  <c:v>57.012542759407069</c:v>
                </c:pt>
              </c:numCache>
            </c:numRef>
          </c:val>
          <c:extLst>
            <c:ext xmlns:c16="http://schemas.microsoft.com/office/drawing/2014/chart" uri="{C3380CC4-5D6E-409C-BE32-E72D297353CC}">
              <c16:uniqueId val="{00000001-D041-4FDF-A69B-13D9EF1A8361}"/>
            </c:ext>
          </c:extLst>
        </c:ser>
        <c:dLbls>
          <c:showLegendKey val="0"/>
          <c:showVal val="0"/>
          <c:showCatName val="0"/>
          <c:showSerName val="0"/>
          <c:showPercent val="0"/>
          <c:showBubbleSize val="0"/>
        </c:dLbls>
        <c:gapWidth val="219"/>
        <c:overlap val="-27"/>
        <c:axId val="920243600"/>
        <c:axId val="920248592"/>
        <c:extLst>
          <c:ext xmlns:c15="http://schemas.microsoft.com/office/drawing/2012/chart" uri="{02D57815-91ED-43cb-92C2-25804820EDAC}">
            <c15:filteredBarSeries>
              <c15:ser>
                <c:idx val="1"/>
                <c:order val="2"/>
                <c:tx>
                  <c:strRef>
                    <c:extLst>
                      <c:ext uri="{02D57815-91ED-43cb-92C2-25804820EDAC}">
                        <c15:formulaRef>
                          <c15:sqref>'Table 1.4'!$A$21</c15:sqref>
                        </c15:formulaRef>
                      </c:ext>
                    </c:extLst>
                    <c:strCache>
                      <c:ptCount val="1"/>
                      <c:pt idx="0">
                        <c:v>Patients with no useable ethnicity recorded</c:v>
                      </c:pt>
                    </c:strCache>
                  </c:strRef>
                </c:tx>
                <c:spPr>
                  <a:solidFill>
                    <a:schemeClr val="accent2"/>
                  </a:solidFill>
                  <a:ln>
                    <a:noFill/>
                  </a:ln>
                  <a:effectLst/>
                </c:spPr>
                <c:invertIfNegative val="0"/>
                <c:cat>
                  <c:strRef>
                    <c:extLst>
                      <c:ext uri="{02D57815-91ED-43cb-92C2-25804820EDAC}">
                        <c15:formulaRef>
                          <c15:sqref>'Table 1.4'!$B$2:$U$2</c15:sqref>
                        </c15:formulaRef>
                      </c:ext>
                    </c:extLst>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extLst>
                      <c:ext uri="{02D57815-91ED-43cb-92C2-25804820EDAC}">
                        <c15:formulaRef>
                          <c15:sqref>'Table 1.4'!$B$21:$U$21</c15:sqref>
                        </c15:formulaRef>
                      </c:ext>
                    </c:extLst>
                    <c:numCache>
                      <c:formatCode>#.##</c:formatCode>
                      <c:ptCount val="19"/>
                      <c:pt idx="0">
                        <c:v>37.29448491155047</c:v>
                      </c:pt>
                      <c:pt idx="1">
                        <c:v>32.488479262672811</c:v>
                      </c:pt>
                      <c:pt idx="2">
                        <c:v>19.585890604977404</c:v>
                      </c:pt>
                      <c:pt idx="3">
                        <c:v>37.597372842523292</c:v>
                      </c:pt>
                      <c:pt idx="4">
                        <c:v>42.829811287938085</c:v>
                      </c:pt>
                      <c:pt idx="5">
                        <c:v>35.43371522094926</c:v>
                      </c:pt>
                      <c:pt idx="6">
                        <c:v>29.907136496628929</c:v>
                      </c:pt>
                      <c:pt idx="7">
                        <c:v>27.896763325712907</c:v>
                      </c:pt>
                      <c:pt idx="8">
                        <c:v>26.178205526234088</c:v>
                      </c:pt>
                      <c:pt idx="9">
                        <c:v>24.881889763779526</c:v>
                      </c:pt>
                      <c:pt idx="10">
                        <c:v>25.127626736317225</c:v>
                      </c:pt>
                      <c:pt idx="11">
                        <c:v>25.578979529483657</c:v>
                      </c:pt>
                      <c:pt idx="12">
                        <c:v>24.371199038966889</c:v>
                      </c:pt>
                      <c:pt idx="13">
                        <c:v>23.145868216290751</c:v>
                      </c:pt>
                      <c:pt idx="14">
                        <c:v>21.596195595988835</c:v>
                      </c:pt>
                      <c:pt idx="15">
                        <c:v>22.643277986073915</c:v>
                      </c:pt>
                      <c:pt idx="16">
                        <c:v>26.411503489109752</c:v>
                      </c:pt>
                      <c:pt idx="17">
                        <c:v>33.214030064423767</c:v>
                      </c:pt>
                      <c:pt idx="18">
                        <c:v>42.474344355758269</c:v>
                      </c:pt>
                    </c:numCache>
                  </c:numRef>
                </c:val>
                <c:extLst>
                  <c:ext xmlns:c16="http://schemas.microsoft.com/office/drawing/2014/chart" uri="{C3380CC4-5D6E-409C-BE32-E72D297353CC}">
                    <c16:uniqueId val="{00000002-D041-4FDF-A69B-13D9EF1A8361}"/>
                  </c:ext>
                </c:extLst>
              </c15:ser>
            </c15:filteredBarSeries>
          </c:ext>
        </c:extLst>
      </c:barChart>
      <c:catAx>
        <c:axId val="9202436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8592"/>
        <c:crosses val="autoZero"/>
        <c:auto val="1"/>
        <c:lblAlgn val="ctr"/>
        <c:lblOffset val="100"/>
        <c:noMultiLvlLbl val="0"/>
      </c:catAx>
      <c:valAx>
        <c:axId val="920248592"/>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360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4"/>
          <c:order val="0"/>
          <c:tx>
            <c:strRef>
              <c:f>'Table 1.4'!$A$26</c:f>
              <c:strCache>
                <c:ptCount val="1"/>
                <c:pt idx="0">
                  <c:v>Patients with any ethnicity recorded (including unknown)</c:v>
                </c:pt>
              </c:strCache>
            </c:strRef>
          </c:tx>
          <c:spPr>
            <a:solidFill>
              <a:srgbClr val="FFC000"/>
            </a:solidFill>
            <a:ln>
              <a:noFill/>
            </a:ln>
            <a:effectLst/>
          </c:spPr>
          <c:invertIfNegative val="0"/>
          <c:cat>
            <c:strRef>
              <c:f>'Table 1.4'!$B$2:$U$2</c:f>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f>'Table 1.4'!$B$26:$U$26</c:f>
              <c:numCache>
                <c:formatCode>#.##</c:formatCode>
                <c:ptCount val="19"/>
                <c:pt idx="0">
                  <c:v>57.291666666666664</c:v>
                </c:pt>
                <c:pt idx="1">
                  <c:v>60.576123128119796</c:v>
                </c:pt>
                <c:pt idx="2">
                  <c:v>87.24474089276552</c:v>
                </c:pt>
                <c:pt idx="3">
                  <c:v>36.72210595880604</c:v>
                </c:pt>
                <c:pt idx="4">
                  <c:v>20.540845070422538</c:v>
                </c:pt>
                <c:pt idx="5">
                  <c:v>24.948809138915831</c:v>
                </c:pt>
                <c:pt idx="6">
                  <c:v>31.211773700305812</c:v>
                </c:pt>
                <c:pt idx="7">
                  <c:v>36.041533837325808</c:v>
                </c:pt>
                <c:pt idx="8">
                  <c:v>37.848186082128841</c:v>
                </c:pt>
                <c:pt idx="9">
                  <c:v>35.063653409651636</c:v>
                </c:pt>
                <c:pt idx="10">
                  <c:v>32.51017125555871</c:v>
                </c:pt>
                <c:pt idx="11">
                  <c:v>30.881672680173928</c:v>
                </c:pt>
                <c:pt idx="12">
                  <c:v>30.919515820768741</c:v>
                </c:pt>
                <c:pt idx="13">
                  <c:v>35.695364238410598</c:v>
                </c:pt>
                <c:pt idx="14">
                  <c:v>35.547054322876818</c:v>
                </c:pt>
                <c:pt idx="15">
                  <c:v>36.343479137270712</c:v>
                </c:pt>
                <c:pt idx="16">
                  <c:v>34.293109026205116</c:v>
                </c:pt>
                <c:pt idx="17">
                  <c:v>32.993197278911566</c:v>
                </c:pt>
                <c:pt idx="18">
                  <c:v>28.41596130592503</c:v>
                </c:pt>
              </c:numCache>
            </c:numRef>
          </c:val>
          <c:extLst>
            <c:ext xmlns:c16="http://schemas.microsoft.com/office/drawing/2014/chart" uri="{C3380CC4-5D6E-409C-BE32-E72D297353CC}">
              <c16:uniqueId val="{00000000-155D-42A2-9ECA-BC37086A7702}"/>
            </c:ext>
          </c:extLst>
        </c:ser>
        <c:ser>
          <c:idx val="1"/>
          <c:order val="1"/>
          <c:tx>
            <c:strRef>
              <c:f>'Table 1.4'!$A$27</c:f>
              <c:strCache>
                <c:ptCount val="1"/>
                <c:pt idx="0">
                  <c:v>Patients with any ethnicity recorded (excluding unknown)</c:v>
                </c:pt>
              </c:strCache>
            </c:strRef>
          </c:tx>
          <c:spPr>
            <a:solidFill>
              <a:srgbClr val="0070C0"/>
            </a:solidFill>
            <a:ln>
              <a:noFill/>
            </a:ln>
            <a:effectLst/>
          </c:spPr>
          <c:invertIfNegative val="0"/>
          <c:cat>
            <c:strRef>
              <c:f>'Table 1.4'!$B$2:$U$2</c:f>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f>'Table 1.4'!$B$27:$U$27</c:f>
              <c:numCache>
                <c:formatCode>#.##</c:formatCode>
                <c:ptCount val="19"/>
                <c:pt idx="0">
                  <c:v>46.977699530516432</c:v>
                </c:pt>
                <c:pt idx="1">
                  <c:v>52.215058236272881</c:v>
                </c:pt>
                <c:pt idx="2">
                  <c:v>78.963571062083119</c:v>
                </c:pt>
                <c:pt idx="3">
                  <c:v>34.265888313690937</c:v>
                </c:pt>
                <c:pt idx="4">
                  <c:v>19.943661971830988</c:v>
                </c:pt>
                <c:pt idx="5">
                  <c:v>24.420734992994934</c:v>
                </c:pt>
                <c:pt idx="6">
                  <c:v>30.160550458715598</c:v>
                </c:pt>
                <c:pt idx="7">
                  <c:v>34.42025685399399</c:v>
                </c:pt>
                <c:pt idx="8">
                  <c:v>36.517660572413135</c:v>
                </c:pt>
                <c:pt idx="9">
                  <c:v>33.721503996842003</c:v>
                </c:pt>
                <c:pt idx="10">
                  <c:v>31.459929983915224</c:v>
                </c:pt>
                <c:pt idx="11">
                  <c:v>29.864002220371908</c:v>
                </c:pt>
                <c:pt idx="12">
                  <c:v>30.18687619452113</c:v>
                </c:pt>
                <c:pt idx="13">
                  <c:v>34.211920529801326</c:v>
                </c:pt>
                <c:pt idx="14">
                  <c:v>34.552410099464417</c:v>
                </c:pt>
                <c:pt idx="15">
                  <c:v>34.972787744406368</c:v>
                </c:pt>
                <c:pt idx="16">
                  <c:v>32.966677450663219</c:v>
                </c:pt>
                <c:pt idx="17">
                  <c:v>32.029478458049887</c:v>
                </c:pt>
                <c:pt idx="18">
                  <c:v>27.327690447400236</c:v>
                </c:pt>
              </c:numCache>
            </c:numRef>
          </c:val>
          <c:extLst>
            <c:ext xmlns:c16="http://schemas.microsoft.com/office/drawing/2014/chart" uri="{C3380CC4-5D6E-409C-BE32-E72D297353CC}">
              <c16:uniqueId val="{00000001-155D-42A2-9ECA-BC37086A7702}"/>
            </c:ext>
          </c:extLst>
        </c:ser>
        <c:dLbls>
          <c:showLegendKey val="0"/>
          <c:showVal val="0"/>
          <c:showCatName val="0"/>
          <c:showSerName val="0"/>
          <c:showPercent val="0"/>
          <c:showBubbleSize val="0"/>
        </c:dLbls>
        <c:gapWidth val="219"/>
        <c:overlap val="-27"/>
        <c:axId val="920243600"/>
        <c:axId val="920248592"/>
        <c:extLst>
          <c:ext xmlns:c15="http://schemas.microsoft.com/office/drawing/2012/chart" uri="{02D57815-91ED-43cb-92C2-25804820EDAC}">
            <c15:filteredBarSeries>
              <c15:ser>
                <c:idx val="2"/>
                <c:order val="2"/>
                <c:tx>
                  <c:strRef>
                    <c:extLst>
                      <c:ext uri="{02D57815-91ED-43cb-92C2-25804820EDAC}">
                        <c15:formulaRef>
                          <c15:sqref>'Table 1.4'!$A$28</c15:sqref>
                        </c15:formulaRef>
                      </c:ext>
                    </c:extLst>
                    <c:strCache>
                      <c:ptCount val="1"/>
                      <c:pt idx="0">
                        <c:v>Patients with no useable ethnicity recorded</c:v>
                      </c:pt>
                    </c:strCache>
                  </c:strRef>
                </c:tx>
                <c:spPr>
                  <a:solidFill>
                    <a:schemeClr val="accent3"/>
                  </a:solidFill>
                  <a:ln>
                    <a:noFill/>
                  </a:ln>
                  <a:effectLst/>
                </c:spPr>
                <c:invertIfNegative val="0"/>
                <c:cat>
                  <c:strRef>
                    <c:extLst>
                      <c:ext uri="{02D57815-91ED-43cb-92C2-25804820EDAC}">
                        <c15:formulaRef>
                          <c15:sqref>'Table 1.4'!$B$2:$U$2</c15:sqref>
                        </c15:formulaRef>
                      </c:ext>
                    </c:extLst>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extLst>
                      <c:ext uri="{02D57815-91ED-43cb-92C2-25804820EDAC}">
                        <c15:formulaRef>
                          <c15:sqref>'Table 1.4'!$B$28:$U$28</c15:sqref>
                        </c15:formulaRef>
                      </c:ext>
                    </c:extLst>
                    <c:numCache>
                      <c:formatCode>#.##</c:formatCode>
                      <c:ptCount val="19"/>
                      <c:pt idx="0">
                        <c:v>42.708333333333336</c:v>
                      </c:pt>
                      <c:pt idx="1">
                        <c:v>39.423876871880196</c:v>
                      </c:pt>
                      <c:pt idx="2">
                        <c:v>12.75525910723448</c:v>
                      </c:pt>
                      <c:pt idx="3">
                        <c:v>63.27789404119396</c:v>
                      </c:pt>
                      <c:pt idx="4">
                        <c:v>79.459154929577466</c:v>
                      </c:pt>
                      <c:pt idx="5">
                        <c:v>75.051190861084166</c:v>
                      </c:pt>
                      <c:pt idx="6">
                        <c:v>68.788226299694188</c:v>
                      </c:pt>
                      <c:pt idx="7">
                        <c:v>63.958466162674199</c:v>
                      </c:pt>
                      <c:pt idx="8">
                        <c:v>62.151813917871166</c:v>
                      </c:pt>
                      <c:pt idx="9">
                        <c:v>64.936346590348364</c:v>
                      </c:pt>
                      <c:pt idx="10">
                        <c:v>67.489828744441297</c:v>
                      </c:pt>
                      <c:pt idx="11">
                        <c:v>69.118327319826065</c:v>
                      </c:pt>
                      <c:pt idx="12">
                        <c:v>69.080484179231263</c:v>
                      </c:pt>
                      <c:pt idx="13">
                        <c:v>64.304635761589395</c:v>
                      </c:pt>
                      <c:pt idx="14">
                        <c:v>64.452945677123168</c:v>
                      </c:pt>
                      <c:pt idx="15">
                        <c:v>63.656520862729295</c:v>
                      </c:pt>
                      <c:pt idx="16">
                        <c:v>65.706890973794899</c:v>
                      </c:pt>
                      <c:pt idx="17">
                        <c:v>67.006802721088434</c:v>
                      </c:pt>
                      <c:pt idx="18">
                        <c:v>71.584038694074962</c:v>
                      </c:pt>
                    </c:numCache>
                  </c:numRef>
                </c:val>
                <c:extLst>
                  <c:ext xmlns:c16="http://schemas.microsoft.com/office/drawing/2014/chart" uri="{C3380CC4-5D6E-409C-BE32-E72D297353CC}">
                    <c16:uniqueId val="{00000002-155D-42A2-9ECA-BC37086A7702}"/>
                  </c:ext>
                </c:extLst>
              </c15:ser>
            </c15:filteredBarSeries>
          </c:ext>
        </c:extLst>
      </c:barChart>
      <c:catAx>
        <c:axId val="9202436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8592"/>
        <c:crosses val="autoZero"/>
        <c:auto val="1"/>
        <c:lblAlgn val="ctr"/>
        <c:lblOffset val="100"/>
        <c:noMultiLvlLbl val="0"/>
      </c:catAx>
      <c:valAx>
        <c:axId val="920248592"/>
        <c:scaling>
          <c:orientation val="minMax"/>
          <c:max val="1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GB" dirty="0"/>
                  <a:t>Proportion</a:t>
                </a:r>
                <a:r>
                  <a:rPr lang="en-GB" baseline="0" dirty="0"/>
                  <a:t> of Patients (%)</a:t>
                </a:r>
                <a:endParaRPr lang="en-GB" dirty="0"/>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title>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360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1"/>
          <c:order val="0"/>
          <c:tx>
            <c:strRef>
              <c:f>'Table 1.4'!$A$35</c:f>
              <c:strCache>
                <c:ptCount val="1"/>
                <c:pt idx="0">
                  <c:v>Patients with any ethnicity recorded (including unknown)</c:v>
                </c:pt>
              </c:strCache>
            </c:strRef>
          </c:tx>
          <c:spPr>
            <a:solidFill>
              <a:srgbClr val="FFC000"/>
            </a:solidFill>
            <a:ln>
              <a:noFill/>
            </a:ln>
            <a:effectLst/>
          </c:spPr>
          <c:invertIfNegative val="0"/>
          <c:cat>
            <c:strRef>
              <c:f>'Table 1.4'!$B$2:$U$2</c:f>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f>'Table 1.4'!$B$35:$U$35</c:f>
              <c:numCache>
                <c:formatCode>#.##</c:formatCode>
                <c:ptCount val="19"/>
                <c:pt idx="0">
                  <c:v>49.178659688908269</c:v>
                </c:pt>
                <c:pt idx="1">
                  <c:v>64.413380445155127</c:v>
                </c:pt>
                <c:pt idx="2">
                  <c:v>78.914129286331757</c:v>
                </c:pt>
                <c:pt idx="3">
                  <c:v>53.811821160444786</c:v>
                </c:pt>
                <c:pt idx="4">
                  <c:v>51.679025173570118</c:v>
                </c:pt>
                <c:pt idx="5">
                  <c:v>54.105117797213033</c:v>
                </c:pt>
                <c:pt idx="6">
                  <c:v>55.868655308612873</c:v>
                </c:pt>
                <c:pt idx="7">
                  <c:v>59.281896077352414</c:v>
                </c:pt>
                <c:pt idx="8">
                  <c:v>59.01336741110368</c:v>
                </c:pt>
                <c:pt idx="9">
                  <c:v>56.448431634535858</c:v>
                </c:pt>
                <c:pt idx="10">
                  <c:v>53.865950332494272</c:v>
                </c:pt>
                <c:pt idx="11">
                  <c:v>52.790193305044788</c:v>
                </c:pt>
                <c:pt idx="12">
                  <c:v>52.681240855791856</c:v>
                </c:pt>
                <c:pt idx="13">
                  <c:v>51.988436400201095</c:v>
                </c:pt>
                <c:pt idx="14">
                  <c:v>51.824305360651138</c:v>
                </c:pt>
                <c:pt idx="15">
                  <c:v>51.378524860576547</c:v>
                </c:pt>
                <c:pt idx="16">
                  <c:v>49.48030123856352</c:v>
                </c:pt>
                <c:pt idx="17">
                  <c:v>47.267162221250544</c:v>
                </c:pt>
                <c:pt idx="18">
                  <c:v>44.804889515749878</c:v>
                </c:pt>
              </c:numCache>
            </c:numRef>
          </c:val>
          <c:extLst>
            <c:ext xmlns:c16="http://schemas.microsoft.com/office/drawing/2014/chart" uri="{C3380CC4-5D6E-409C-BE32-E72D297353CC}">
              <c16:uniqueId val="{00000000-2993-41DF-AA91-20D91EDF3BE1}"/>
            </c:ext>
          </c:extLst>
        </c:ser>
        <c:ser>
          <c:idx val="2"/>
          <c:order val="1"/>
          <c:tx>
            <c:strRef>
              <c:f>'Table 1.4'!$A$36</c:f>
              <c:strCache>
                <c:ptCount val="1"/>
                <c:pt idx="0">
                  <c:v>Patients with any ethnicity recorded (excluding unknown)</c:v>
                </c:pt>
              </c:strCache>
            </c:strRef>
          </c:tx>
          <c:spPr>
            <a:solidFill>
              <a:srgbClr val="0070C0"/>
            </a:solidFill>
            <a:ln>
              <a:noFill/>
            </a:ln>
            <a:effectLst/>
          </c:spPr>
          <c:invertIfNegative val="0"/>
          <c:cat>
            <c:strRef>
              <c:f>'Table 1.4'!$B$2:$U$2</c:f>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f>'Table 1.4'!$B$36:$U$36</c:f>
              <c:numCache>
                <c:formatCode>#.##</c:formatCode>
                <c:ptCount val="19"/>
                <c:pt idx="0">
                  <c:v>48.066579444686724</c:v>
                </c:pt>
                <c:pt idx="1">
                  <c:v>63.038712506125407</c:v>
                </c:pt>
                <c:pt idx="2">
                  <c:v>76.702526174238784</c:v>
                </c:pt>
                <c:pt idx="3">
                  <c:v>52.274193132272131</c:v>
                </c:pt>
                <c:pt idx="4">
                  <c:v>50.675388466443117</c:v>
                </c:pt>
                <c:pt idx="5">
                  <c:v>53.146838515294803</c:v>
                </c:pt>
                <c:pt idx="6">
                  <c:v>55.074770579103536</c:v>
                </c:pt>
                <c:pt idx="7">
                  <c:v>58.472211304142753</c:v>
                </c:pt>
                <c:pt idx="8">
                  <c:v>58.151280959045828</c:v>
                </c:pt>
                <c:pt idx="9">
                  <c:v>55.49193018175648</c:v>
                </c:pt>
                <c:pt idx="10">
                  <c:v>53.076980876883198</c:v>
                </c:pt>
                <c:pt idx="11">
                  <c:v>52.118811881188122</c:v>
                </c:pt>
                <c:pt idx="12">
                  <c:v>52.045122028794978</c:v>
                </c:pt>
                <c:pt idx="13">
                  <c:v>51.289592760180994</c:v>
                </c:pt>
                <c:pt idx="14">
                  <c:v>51.29385349424642</c:v>
                </c:pt>
                <c:pt idx="15">
                  <c:v>50.541984133218129</c:v>
                </c:pt>
                <c:pt idx="16">
                  <c:v>48.596502147258356</c:v>
                </c:pt>
                <c:pt idx="17">
                  <c:v>46.523830345430696</c:v>
                </c:pt>
                <c:pt idx="18">
                  <c:v>43.935119887165023</c:v>
                </c:pt>
              </c:numCache>
            </c:numRef>
          </c:val>
          <c:extLst>
            <c:ext xmlns:c16="http://schemas.microsoft.com/office/drawing/2014/chart" uri="{C3380CC4-5D6E-409C-BE32-E72D297353CC}">
              <c16:uniqueId val="{00000001-2993-41DF-AA91-20D91EDF3BE1}"/>
            </c:ext>
          </c:extLst>
        </c:ser>
        <c:dLbls>
          <c:showLegendKey val="0"/>
          <c:showVal val="0"/>
          <c:showCatName val="0"/>
          <c:showSerName val="0"/>
          <c:showPercent val="0"/>
          <c:showBubbleSize val="0"/>
        </c:dLbls>
        <c:gapWidth val="219"/>
        <c:overlap val="-27"/>
        <c:axId val="920243600"/>
        <c:axId val="920248592"/>
        <c:extLst>
          <c:ext xmlns:c15="http://schemas.microsoft.com/office/drawing/2012/chart" uri="{02D57815-91ED-43cb-92C2-25804820EDAC}">
            <c15:filteredBarSeries>
              <c15:ser>
                <c:idx val="0"/>
                <c:order val="2"/>
                <c:tx>
                  <c:strRef>
                    <c:extLst>
                      <c:ext uri="{02D57815-91ED-43cb-92C2-25804820EDAC}">
                        <c15:formulaRef>
                          <c15:sqref>'Table 1.4'!$A$37</c15:sqref>
                        </c15:formulaRef>
                      </c:ext>
                    </c:extLst>
                    <c:strCache>
                      <c:ptCount val="1"/>
                      <c:pt idx="0">
                        <c:v>Patients with no useable ethnicity recorded</c:v>
                      </c:pt>
                    </c:strCache>
                  </c:strRef>
                </c:tx>
                <c:spPr>
                  <a:solidFill>
                    <a:schemeClr val="accent1"/>
                  </a:solidFill>
                  <a:ln>
                    <a:noFill/>
                  </a:ln>
                  <a:effectLst/>
                </c:spPr>
                <c:invertIfNegative val="0"/>
                <c:cat>
                  <c:strRef>
                    <c:extLst>
                      <c:ext uri="{02D57815-91ED-43cb-92C2-25804820EDAC}">
                        <c15:formulaRef>
                          <c15:sqref>'Table 1.4'!$B$2:$U$2</c15:sqref>
                        </c15:formulaRef>
                      </c:ext>
                    </c:extLst>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extLst>
                      <c:ext uri="{02D57815-91ED-43cb-92C2-25804820EDAC}">
                        <c15:formulaRef>
                          <c15:sqref>'Table 1.4'!$B$37:$U$37</c15:sqref>
                        </c15:formulaRef>
                      </c:ext>
                    </c:extLst>
                    <c:numCache>
                      <c:formatCode>#.##</c:formatCode>
                      <c:ptCount val="19"/>
                      <c:pt idx="0">
                        <c:v>50.821340311091724</c:v>
                      </c:pt>
                      <c:pt idx="1">
                        <c:v>35.586619554844866</c:v>
                      </c:pt>
                      <c:pt idx="2">
                        <c:v>21.085870713668236</c:v>
                      </c:pt>
                      <c:pt idx="3">
                        <c:v>46.188178839555228</c:v>
                      </c:pt>
                      <c:pt idx="4">
                        <c:v>48.320974826429882</c:v>
                      </c:pt>
                      <c:pt idx="5">
                        <c:v>45.89488220278696</c:v>
                      </c:pt>
                      <c:pt idx="6">
                        <c:v>44.131344691387135</c:v>
                      </c:pt>
                      <c:pt idx="7">
                        <c:v>40.718103922647593</c:v>
                      </c:pt>
                      <c:pt idx="8">
                        <c:v>40.986632588896327</c:v>
                      </c:pt>
                      <c:pt idx="9">
                        <c:v>43.551568365464142</c:v>
                      </c:pt>
                      <c:pt idx="10">
                        <c:v>46.134049667505728</c:v>
                      </c:pt>
                      <c:pt idx="11">
                        <c:v>47.209806694955212</c:v>
                      </c:pt>
                      <c:pt idx="12">
                        <c:v>47.318759144208137</c:v>
                      </c:pt>
                      <c:pt idx="13">
                        <c:v>48.01156359979889</c:v>
                      </c:pt>
                      <c:pt idx="14">
                        <c:v>48.175694639348862</c:v>
                      </c:pt>
                      <c:pt idx="15">
                        <c:v>48.621475139423453</c:v>
                      </c:pt>
                      <c:pt idx="16">
                        <c:v>50.519698761436494</c:v>
                      </c:pt>
                      <c:pt idx="17">
                        <c:v>52.732837778749456</c:v>
                      </c:pt>
                      <c:pt idx="18">
                        <c:v>55.195110484250108</c:v>
                      </c:pt>
                    </c:numCache>
                  </c:numRef>
                </c:val>
                <c:extLst>
                  <c:ext xmlns:c16="http://schemas.microsoft.com/office/drawing/2014/chart" uri="{C3380CC4-5D6E-409C-BE32-E72D297353CC}">
                    <c16:uniqueId val="{00000002-2993-41DF-AA91-20D91EDF3BE1}"/>
                  </c:ext>
                </c:extLst>
              </c15:ser>
            </c15:filteredBarSeries>
          </c:ext>
        </c:extLst>
      </c:barChart>
      <c:catAx>
        <c:axId val="9202436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8592"/>
        <c:crosses val="autoZero"/>
        <c:auto val="1"/>
        <c:lblAlgn val="ctr"/>
        <c:lblOffset val="100"/>
        <c:noMultiLvlLbl val="0"/>
      </c:catAx>
      <c:valAx>
        <c:axId val="920248592"/>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360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2"/>
          <c:order val="0"/>
          <c:tx>
            <c:strRef>
              <c:f>'Table 1.4'!$A$42</c:f>
              <c:strCache>
                <c:ptCount val="1"/>
                <c:pt idx="0">
                  <c:v>Patients with any ethnicity recorded (including unknown)</c:v>
                </c:pt>
              </c:strCache>
            </c:strRef>
          </c:tx>
          <c:spPr>
            <a:solidFill>
              <a:srgbClr val="FFC000"/>
            </a:solidFill>
            <a:ln>
              <a:noFill/>
            </a:ln>
            <a:effectLst/>
          </c:spPr>
          <c:invertIfNegative val="0"/>
          <c:cat>
            <c:strRef>
              <c:f>'Table 1.4'!$B$2:$U$2</c:f>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f>'Table 1.4'!$B$42:$U$42</c:f>
              <c:numCache>
                <c:formatCode>#.##</c:formatCode>
                <c:ptCount val="19"/>
                <c:pt idx="0">
                  <c:v>26.161727039882916</c:v>
                </c:pt>
                <c:pt idx="1">
                  <c:v>40.297093485922161</c:v>
                </c:pt>
                <c:pt idx="2">
                  <c:v>65.546629409710093</c:v>
                </c:pt>
                <c:pt idx="3">
                  <c:v>39.390812504777188</c:v>
                </c:pt>
                <c:pt idx="4">
                  <c:v>32.626596890872712</c:v>
                </c:pt>
                <c:pt idx="5">
                  <c:v>36.713189113747383</c:v>
                </c:pt>
                <c:pt idx="6">
                  <c:v>40.493615942717739</c:v>
                </c:pt>
                <c:pt idx="7">
                  <c:v>43.670747362159112</c:v>
                </c:pt>
                <c:pt idx="8">
                  <c:v>43.477419354838709</c:v>
                </c:pt>
                <c:pt idx="9">
                  <c:v>40.936116799894293</c:v>
                </c:pt>
                <c:pt idx="10">
                  <c:v>37.226320977329067</c:v>
                </c:pt>
                <c:pt idx="11">
                  <c:v>35.475510264188728</c:v>
                </c:pt>
                <c:pt idx="12">
                  <c:v>34.902494933723133</c:v>
                </c:pt>
                <c:pt idx="13">
                  <c:v>35.243902439024389</c:v>
                </c:pt>
                <c:pt idx="14">
                  <c:v>35.31583909490886</c:v>
                </c:pt>
                <c:pt idx="15">
                  <c:v>34.282057844893785</c:v>
                </c:pt>
                <c:pt idx="16">
                  <c:v>32.724891544569047</c:v>
                </c:pt>
                <c:pt idx="17">
                  <c:v>32.375533428165006</c:v>
                </c:pt>
                <c:pt idx="18">
                  <c:v>27.509881422924899</c:v>
                </c:pt>
              </c:numCache>
            </c:numRef>
          </c:val>
          <c:extLst>
            <c:ext xmlns:c16="http://schemas.microsoft.com/office/drawing/2014/chart" uri="{C3380CC4-5D6E-409C-BE32-E72D297353CC}">
              <c16:uniqueId val="{00000000-E6D5-4C93-AC59-D54BCAB140CD}"/>
            </c:ext>
          </c:extLst>
        </c:ser>
        <c:ser>
          <c:idx val="0"/>
          <c:order val="1"/>
          <c:tx>
            <c:strRef>
              <c:f>'Table 1.4'!$A$43</c:f>
              <c:strCache>
                <c:ptCount val="1"/>
                <c:pt idx="0">
                  <c:v>Patients with any ethnicity recorded (excluding unknown)</c:v>
                </c:pt>
              </c:strCache>
            </c:strRef>
          </c:tx>
          <c:spPr>
            <a:solidFill>
              <a:srgbClr val="0070C0"/>
            </a:solidFill>
            <a:ln>
              <a:noFill/>
            </a:ln>
            <a:effectLst/>
          </c:spPr>
          <c:invertIfNegative val="0"/>
          <c:cat>
            <c:strRef>
              <c:f>'Table 1.4'!$B$2:$U$2</c:f>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f>'Table 1.4'!$B$43:$U$43</c:f>
              <c:numCache>
                <c:formatCode>#.##</c:formatCode>
                <c:ptCount val="19"/>
                <c:pt idx="0">
                  <c:v>24.881083058909624</c:v>
                </c:pt>
                <c:pt idx="1">
                  <c:v>38.042366137405736</c:v>
                </c:pt>
                <c:pt idx="2">
                  <c:v>58.690185120502967</c:v>
                </c:pt>
                <c:pt idx="3">
                  <c:v>35.190705495681421</c:v>
                </c:pt>
                <c:pt idx="4">
                  <c:v>29.952285670309376</c:v>
                </c:pt>
                <c:pt idx="5">
                  <c:v>34.246336357292392</c:v>
                </c:pt>
                <c:pt idx="6">
                  <c:v>38.269492760510722</c:v>
                </c:pt>
                <c:pt idx="7">
                  <c:v>41.416450108018402</c:v>
                </c:pt>
                <c:pt idx="8">
                  <c:v>41.083870967741937</c:v>
                </c:pt>
                <c:pt idx="9">
                  <c:v>38.283675761379399</c:v>
                </c:pt>
                <c:pt idx="10">
                  <c:v>34.663520415783026</c:v>
                </c:pt>
                <c:pt idx="11">
                  <c:v>32.774717992519072</c:v>
                </c:pt>
                <c:pt idx="12">
                  <c:v>32.198265838344241</c:v>
                </c:pt>
                <c:pt idx="13">
                  <c:v>32.631785995279309</c:v>
                </c:pt>
                <c:pt idx="14">
                  <c:v>32.668133249528594</c:v>
                </c:pt>
                <c:pt idx="15">
                  <c:v>31.876119785001279</c:v>
                </c:pt>
                <c:pt idx="16">
                  <c:v>30.29385282802652</c:v>
                </c:pt>
                <c:pt idx="17">
                  <c:v>30.071123755334284</c:v>
                </c:pt>
                <c:pt idx="18">
                  <c:v>25.612648221343871</c:v>
                </c:pt>
              </c:numCache>
            </c:numRef>
          </c:val>
          <c:extLst>
            <c:ext xmlns:c16="http://schemas.microsoft.com/office/drawing/2014/chart" uri="{C3380CC4-5D6E-409C-BE32-E72D297353CC}">
              <c16:uniqueId val="{00000001-E6D5-4C93-AC59-D54BCAB140CD}"/>
            </c:ext>
          </c:extLst>
        </c:ser>
        <c:dLbls>
          <c:showLegendKey val="0"/>
          <c:showVal val="0"/>
          <c:showCatName val="0"/>
          <c:showSerName val="0"/>
          <c:showPercent val="0"/>
          <c:showBubbleSize val="0"/>
        </c:dLbls>
        <c:gapWidth val="219"/>
        <c:overlap val="-27"/>
        <c:axId val="920243600"/>
        <c:axId val="920248592"/>
        <c:extLst>
          <c:ext xmlns:c15="http://schemas.microsoft.com/office/drawing/2012/chart" uri="{02D57815-91ED-43cb-92C2-25804820EDAC}">
            <c15:filteredBarSeries>
              <c15:ser>
                <c:idx val="3"/>
                <c:order val="2"/>
                <c:tx>
                  <c:strRef>
                    <c:extLst>
                      <c:ext uri="{02D57815-91ED-43cb-92C2-25804820EDAC}">
                        <c15:formulaRef>
                          <c15:sqref>'Table 1.4'!$A$44</c15:sqref>
                        </c15:formulaRef>
                      </c:ext>
                    </c:extLst>
                    <c:strCache>
                      <c:ptCount val="1"/>
                      <c:pt idx="0">
                        <c:v>Patients with no useable ethnicity recorded</c:v>
                      </c:pt>
                    </c:strCache>
                  </c:strRef>
                </c:tx>
                <c:spPr>
                  <a:solidFill>
                    <a:schemeClr val="accent4"/>
                  </a:solidFill>
                  <a:ln>
                    <a:noFill/>
                  </a:ln>
                  <a:effectLst/>
                </c:spPr>
                <c:invertIfNegative val="0"/>
                <c:cat>
                  <c:strRef>
                    <c:extLst>
                      <c:ext uri="{02D57815-91ED-43cb-92C2-25804820EDAC}">
                        <c15:formulaRef>
                          <c15:sqref>'Table 1.4'!$B$2:$U$2</c15:sqref>
                        </c15:formulaRef>
                      </c:ext>
                    </c:extLst>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extLst>
                      <c:ext uri="{02D57815-91ED-43cb-92C2-25804820EDAC}">
                        <c15:formulaRef>
                          <c15:sqref>'Table 1.4'!$B$44:$U$44</c15:sqref>
                        </c15:formulaRef>
                      </c:ext>
                    </c:extLst>
                    <c:numCache>
                      <c:formatCode>#.##</c:formatCode>
                      <c:ptCount val="19"/>
                      <c:pt idx="0">
                        <c:v>73.838272960117095</c:v>
                      </c:pt>
                      <c:pt idx="1">
                        <c:v>59.702906514077839</c:v>
                      </c:pt>
                      <c:pt idx="2">
                        <c:v>34.453370590289907</c:v>
                      </c:pt>
                      <c:pt idx="3">
                        <c:v>60.609187495222805</c:v>
                      </c:pt>
                      <c:pt idx="4">
                        <c:v>67.373403109127295</c:v>
                      </c:pt>
                      <c:pt idx="5">
                        <c:v>63.286810886252617</c:v>
                      </c:pt>
                      <c:pt idx="6">
                        <c:v>59.506384057282261</c:v>
                      </c:pt>
                      <c:pt idx="7">
                        <c:v>56.329252637840874</c:v>
                      </c:pt>
                      <c:pt idx="8">
                        <c:v>56.522580645161291</c:v>
                      </c:pt>
                      <c:pt idx="9">
                        <c:v>59.063883200105707</c:v>
                      </c:pt>
                      <c:pt idx="10">
                        <c:v>62.773679022670926</c:v>
                      </c:pt>
                      <c:pt idx="11">
                        <c:v>64.524489735811272</c:v>
                      </c:pt>
                      <c:pt idx="12">
                        <c:v>65.097505066276867</c:v>
                      </c:pt>
                      <c:pt idx="13">
                        <c:v>64.756097560975618</c:v>
                      </c:pt>
                      <c:pt idx="14">
                        <c:v>64.684160905091133</c:v>
                      </c:pt>
                      <c:pt idx="15">
                        <c:v>65.717942155106229</c:v>
                      </c:pt>
                      <c:pt idx="16">
                        <c:v>67.275108455430953</c:v>
                      </c:pt>
                      <c:pt idx="17">
                        <c:v>67.624466571835001</c:v>
                      </c:pt>
                      <c:pt idx="18">
                        <c:v>72.490118577075094</c:v>
                      </c:pt>
                    </c:numCache>
                  </c:numRef>
                </c:val>
                <c:extLst>
                  <c:ext xmlns:c16="http://schemas.microsoft.com/office/drawing/2014/chart" uri="{C3380CC4-5D6E-409C-BE32-E72D297353CC}">
                    <c16:uniqueId val="{00000002-E6D5-4C93-AC59-D54BCAB140CD}"/>
                  </c:ext>
                </c:extLst>
              </c15:ser>
            </c15:filteredBarSeries>
          </c:ext>
        </c:extLst>
      </c:barChart>
      <c:catAx>
        <c:axId val="9202436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8592"/>
        <c:crosses val="autoZero"/>
        <c:auto val="1"/>
        <c:lblAlgn val="ctr"/>
        <c:lblOffset val="100"/>
        <c:noMultiLvlLbl val="0"/>
      </c:catAx>
      <c:valAx>
        <c:axId val="920248592"/>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360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3"/>
          <c:order val="0"/>
          <c:tx>
            <c:strRef>
              <c:f>'Table 1.5'!$A$5</c:f>
              <c:strCache>
                <c:ptCount val="1"/>
                <c:pt idx="0">
                  <c:v>Patients with any ethnicity recorded (including unknown)</c:v>
                </c:pt>
              </c:strCache>
            </c:strRef>
          </c:tx>
          <c:spPr>
            <a:solidFill>
              <a:schemeClr val="accent4"/>
            </a:solidFill>
            <a:ln>
              <a:noFill/>
            </a:ln>
            <a:effectLst/>
          </c:spPr>
          <c:invertIfNegative val="0"/>
          <c:cat>
            <c:strRef>
              <c:f>'Table 1.5'!$B$2:$U$2</c:f>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f>'Table 1.5'!$B$5:$U$5</c:f>
              <c:numCache>
                <c:formatCode>#.##</c:formatCode>
                <c:ptCount val="20"/>
                <c:pt idx="0">
                  <c:v>44.866287008359144</c:v>
                </c:pt>
                <c:pt idx="1">
                  <c:v>57.334573954120891</c:v>
                </c:pt>
                <c:pt idx="2">
                  <c:v>75.880060762168938</c:v>
                </c:pt>
                <c:pt idx="3">
                  <c:v>49.954629032643219</c:v>
                </c:pt>
                <c:pt idx="4">
                  <c:v>50.276776025167436</c:v>
                </c:pt>
                <c:pt idx="5">
                  <c:v>55.336907104566734</c:v>
                </c:pt>
                <c:pt idx="6">
                  <c:v>59.224885355602765</c:v>
                </c:pt>
                <c:pt idx="7">
                  <c:v>60.609685403803873</c:v>
                </c:pt>
                <c:pt idx="8">
                  <c:v>58.462319208322754</c:v>
                </c:pt>
                <c:pt idx="9">
                  <c:v>54.836026495440393</c:v>
                </c:pt>
                <c:pt idx="10">
                  <c:v>50.9098580675279</c:v>
                </c:pt>
                <c:pt idx="11">
                  <c:v>49.479766736976437</c:v>
                </c:pt>
                <c:pt idx="12">
                  <c:v>49.105868021926455</c:v>
                </c:pt>
                <c:pt idx="13">
                  <c:v>49.031360500840528</c:v>
                </c:pt>
                <c:pt idx="14">
                  <c:v>48.612363246509588</c:v>
                </c:pt>
                <c:pt idx="15">
                  <c:v>47.391872167166014</c:v>
                </c:pt>
                <c:pt idx="16">
                  <c:v>45.831257446117192</c:v>
                </c:pt>
                <c:pt idx="17">
                  <c:v>43.756964016517017</c:v>
                </c:pt>
                <c:pt idx="18">
                  <c:v>38.914554832922178</c:v>
                </c:pt>
              </c:numCache>
            </c:numRef>
          </c:val>
          <c:extLst>
            <c:ext xmlns:c16="http://schemas.microsoft.com/office/drawing/2014/chart" uri="{C3380CC4-5D6E-409C-BE32-E72D297353CC}">
              <c16:uniqueId val="{00000000-FE69-484C-9319-69003DB27CBF}"/>
            </c:ext>
          </c:extLst>
        </c:ser>
        <c:ser>
          <c:idx val="0"/>
          <c:order val="1"/>
          <c:tx>
            <c:strRef>
              <c:f>'Table 1.5'!$A$6</c:f>
              <c:strCache>
                <c:ptCount val="1"/>
                <c:pt idx="0">
                  <c:v>Patients with any ethnicity recorded (excluding unknown)</c:v>
                </c:pt>
              </c:strCache>
            </c:strRef>
          </c:tx>
          <c:spPr>
            <a:solidFill>
              <a:schemeClr val="accent1"/>
            </a:solidFill>
            <a:ln>
              <a:noFill/>
            </a:ln>
            <a:effectLst/>
          </c:spPr>
          <c:invertIfNegative val="0"/>
          <c:cat>
            <c:strRef>
              <c:f>'Table 1.5'!$B$2:$U$2</c:f>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f>'Table 1.5'!$B$6:$U$6</c:f>
              <c:numCache>
                <c:formatCode>#.##</c:formatCode>
                <c:ptCount val="20"/>
                <c:pt idx="0">
                  <c:v>42.899723582109431</c:v>
                </c:pt>
                <c:pt idx="1">
                  <c:v>54.972622839351537</c:v>
                </c:pt>
                <c:pt idx="2">
                  <c:v>71.374633995993221</c:v>
                </c:pt>
                <c:pt idx="3">
                  <c:v>47.385199512859081</c:v>
                </c:pt>
                <c:pt idx="4">
                  <c:v>48.943866533668022</c:v>
                </c:pt>
                <c:pt idx="5">
                  <c:v>54.166868620285193</c:v>
                </c:pt>
                <c:pt idx="6">
                  <c:v>58.13815675513051</c:v>
                </c:pt>
                <c:pt idx="7">
                  <c:v>59.287442836242512</c:v>
                </c:pt>
                <c:pt idx="8">
                  <c:v>57.046239728300122</c:v>
                </c:pt>
                <c:pt idx="9">
                  <c:v>53.461550165850092</c:v>
                </c:pt>
                <c:pt idx="10">
                  <c:v>49.647637600883378</c:v>
                </c:pt>
                <c:pt idx="11">
                  <c:v>48.254072354077671</c:v>
                </c:pt>
                <c:pt idx="12">
                  <c:v>47.888730242728627</c:v>
                </c:pt>
                <c:pt idx="13">
                  <c:v>47.674917396092972</c:v>
                </c:pt>
                <c:pt idx="14">
                  <c:v>47.318535123413177</c:v>
                </c:pt>
                <c:pt idx="15">
                  <c:v>46.10125220865023</c:v>
                </c:pt>
                <c:pt idx="16">
                  <c:v>44.483916386873176</c:v>
                </c:pt>
                <c:pt idx="17">
                  <c:v>42.528019925280205</c:v>
                </c:pt>
                <c:pt idx="18">
                  <c:v>37.510652612693427</c:v>
                </c:pt>
              </c:numCache>
            </c:numRef>
          </c:val>
          <c:extLst>
            <c:ext xmlns:c16="http://schemas.microsoft.com/office/drawing/2014/chart" uri="{C3380CC4-5D6E-409C-BE32-E72D297353CC}">
              <c16:uniqueId val="{00000001-FE69-484C-9319-69003DB27CBF}"/>
            </c:ext>
          </c:extLst>
        </c:ser>
        <c:dLbls>
          <c:showLegendKey val="0"/>
          <c:showVal val="0"/>
          <c:showCatName val="0"/>
          <c:showSerName val="0"/>
          <c:showPercent val="0"/>
          <c:showBubbleSize val="0"/>
        </c:dLbls>
        <c:gapWidth val="219"/>
        <c:overlap val="-27"/>
        <c:axId val="920243600"/>
        <c:axId val="920248592"/>
        <c:extLst>
          <c:ext xmlns:c15="http://schemas.microsoft.com/office/drawing/2012/chart" uri="{02D57815-91ED-43cb-92C2-25804820EDAC}">
            <c15:filteredBarSeries>
              <c15:ser>
                <c:idx val="4"/>
                <c:order val="2"/>
                <c:tx>
                  <c:strRef>
                    <c:extLst>
                      <c:ext uri="{02D57815-91ED-43cb-92C2-25804820EDAC}">
                        <c15:formulaRef>
                          <c15:sqref>'Table 1.5'!$A$7</c15:sqref>
                        </c15:formulaRef>
                      </c:ext>
                    </c:extLst>
                    <c:strCache>
                      <c:ptCount val="1"/>
                      <c:pt idx="0">
                        <c:v>Patients with no useable ethnicity recorded</c:v>
                      </c:pt>
                    </c:strCache>
                  </c:strRef>
                </c:tx>
                <c:spPr>
                  <a:solidFill>
                    <a:schemeClr val="accent5"/>
                  </a:solidFill>
                  <a:ln>
                    <a:noFill/>
                  </a:ln>
                  <a:effectLst/>
                </c:spPr>
                <c:invertIfNegative val="0"/>
                <c:cat>
                  <c:strRef>
                    <c:extLst>
                      <c:ext uri="{02D57815-91ED-43cb-92C2-25804820EDAC}">
                        <c15:formulaRef>
                          <c15:sqref>'Table 1.5'!$B$2:$U$2</c15:sqref>
                        </c15:formulaRef>
                      </c:ext>
                    </c:extLst>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extLst>
                      <c:ext uri="{02D57815-91ED-43cb-92C2-25804820EDAC}">
                        <c15:formulaRef>
                          <c15:sqref>'Table 1.5'!$B$7:$U$7</c15:sqref>
                        </c15:formulaRef>
                      </c:ext>
                    </c:extLst>
                    <c:numCache>
                      <c:formatCode>#.##</c:formatCode>
                      <c:ptCount val="20"/>
                      <c:pt idx="0">
                        <c:v>55.133712991640863</c:v>
                      </c:pt>
                      <c:pt idx="1">
                        <c:v>42.665426045879116</c:v>
                      </c:pt>
                      <c:pt idx="2">
                        <c:v>24.119939237831055</c:v>
                      </c:pt>
                      <c:pt idx="3">
                        <c:v>50.045370967356781</c:v>
                      </c:pt>
                      <c:pt idx="4">
                        <c:v>49.723223974832564</c:v>
                      </c:pt>
                      <c:pt idx="5">
                        <c:v>44.663092895433266</c:v>
                      </c:pt>
                      <c:pt idx="6">
                        <c:v>40.775114644397242</c:v>
                      </c:pt>
                      <c:pt idx="7">
                        <c:v>39.390314596196141</c:v>
                      </c:pt>
                      <c:pt idx="8">
                        <c:v>41.537680791677239</c:v>
                      </c:pt>
                      <c:pt idx="9">
                        <c:v>45.163973504559607</c:v>
                      </c:pt>
                      <c:pt idx="10">
                        <c:v>49.0901419324721</c:v>
                      </c:pt>
                      <c:pt idx="11">
                        <c:v>50.520233263023549</c:v>
                      </c:pt>
                      <c:pt idx="12">
                        <c:v>50.894131978073553</c:v>
                      </c:pt>
                      <c:pt idx="13">
                        <c:v>50.968639499159465</c:v>
                      </c:pt>
                      <c:pt idx="14">
                        <c:v>51.387636753490405</c:v>
                      </c:pt>
                      <c:pt idx="15">
                        <c:v>52.608127832833986</c:v>
                      </c:pt>
                      <c:pt idx="16">
                        <c:v>54.168742553882808</c:v>
                      </c:pt>
                      <c:pt idx="17">
                        <c:v>56.24303598348299</c:v>
                      </c:pt>
                      <c:pt idx="18">
                        <c:v>61.085445167077815</c:v>
                      </c:pt>
                    </c:numCache>
                  </c:numRef>
                </c:val>
                <c:extLst>
                  <c:ext xmlns:c16="http://schemas.microsoft.com/office/drawing/2014/chart" uri="{C3380CC4-5D6E-409C-BE32-E72D297353CC}">
                    <c16:uniqueId val="{00000002-FE69-484C-9319-69003DB27CBF}"/>
                  </c:ext>
                </c:extLst>
              </c15:ser>
            </c15:filteredBarSeries>
          </c:ext>
        </c:extLst>
      </c:barChart>
      <c:catAx>
        <c:axId val="9202436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8592"/>
        <c:crosses val="autoZero"/>
        <c:auto val="1"/>
        <c:lblAlgn val="ctr"/>
        <c:lblOffset val="100"/>
        <c:noMultiLvlLbl val="0"/>
      </c:catAx>
      <c:valAx>
        <c:axId val="920248592"/>
        <c:scaling>
          <c:orientation val="minMax"/>
          <c:max val="1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GB" dirty="0"/>
                  <a:t>Proportion of Patients (%)</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title>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360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3"/>
          <c:order val="0"/>
          <c:tx>
            <c:strRef>
              <c:f>'Table 1.5'!$A$12</c:f>
              <c:strCache>
                <c:ptCount val="1"/>
                <c:pt idx="0">
                  <c:v>Patients with any ethnicity recorded (including unknown)</c:v>
                </c:pt>
              </c:strCache>
            </c:strRef>
          </c:tx>
          <c:spPr>
            <a:solidFill>
              <a:schemeClr val="accent4"/>
            </a:solidFill>
            <a:ln>
              <a:noFill/>
            </a:ln>
            <a:effectLst/>
          </c:spPr>
          <c:invertIfNegative val="0"/>
          <c:cat>
            <c:strRef>
              <c:f>'Table 1.5'!$B$2:$U$2</c:f>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f>'Table 1.5'!$B$12:$U$12</c:f>
              <c:numCache>
                <c:formatCode>#.##</c:formatCode>
                <c:ptCount val="20"/>
                <c:pt idx="0">
                  <c:v>43.317955135508697</c:v>
                </c:pt>
                <c:pt idx="1">
                  <c:v>56.973143253777558</c:v>
                </c:pt>
                <c:pt idx="2">
                  <c:v>74.584232731554167</c:v>
                </c:pt>
                <c:pt idx="3">
                  <c:v>51.522423078974036</c:v>
                </c:pt>
                <c:pt idx="4">
                  <c:v>52.820092556883914</c:v>
                </c:pt>
                <c:pt idx="5">
                  <c:v>57.61274395045438</c:v>
                </c:pt>
                <c:pt idx="6">
                  <c:v>61.222991926483751</c:v>
                </c:pt>
                <c:pt idx="7">
                  <c:v>62.460506736786314</c:v>
                </c:pt>
                <c:pt idx="8">
                  <c:v>60.486986634922346</c:v>
                </c:pt>
                <c:pt idx="9">
                  <c:v>57.093059865965003</c:v>
                </c:pt>
                <c:pt idx="10">
                  <c:v>53.140713465573896</c:v>
                </c:pt>
                <c:pt idx="11">
                  <c:v>51.653361508961417</c:v>
                </c:pt>
                <c:pt idx="12">
                  <c:v>51.24689518132142</c:v>
                </c:pt>
                <c:pt idx="13">
                  <c:v>50.352659588012116</c:v>
                </c:pt>
                <c:pt idx="14">
                  <c:v>49.766231006269258</c:v>
                </c:pt>
                <c:pt idx="15">
                  <c:v>48.370004037141705</c:v>
                </c:pt>
                <c:pt idx="16">
                  <c:v>47.003207031713977</c:v>
                </c:pt>
                <c:pt idx="17">
                  <c:v>44.870507209986364</c:v>
                </c:pt>
                <c:pt idx="18">
                  <c:v>40.234644582470672</c:v>
                </c:pt>
              </c:numCache>
            </c:numRef>
          </c:val>
          <c:extLst>
            <c:ext xmlns:c16="http://schemas.microsoft.com/office/drawing/2014/chart" uri="{C3380CC4-5D6E-409C-BE32-E72D297353CC}">
              <c16:uniqueId val="{00000000-92F4-4E0E-89CF-3BD8DD8A2392}"/>
            </c:ext>
          </c:extLst>
        </c:ser>
        <c:ser>
          <c:idx val="0"/>
          <c:order val="1"/>
          <c:tx>
            <c:strRef>
              <c:f>'Table 1.5'!$A$13</c:f>
              <c:strCache>
                <c:ptCount val="1"/>
                <c:pt idx="0">
                  <c:v>Patients with any ethnicity recorded (excluding unknown)</c:v>
                </c:pt>
              </c:strCache>
            </c:strRef>
          </c:tx>
          <c:spPr>
            <a:solidFill>
              <a:schemeClr val="accent1"/>
            </a:solidFill>
            <a:ln>
              <a:noFill/>
            </a:ln>
            <a:effectLst/>
          </c:spPr>
          <c:invertIfNegative val="0"/>
          <c:cat>
            <c:strRef>
              <c:f>'Table 1.5'!$B$2:$U$2</c:f>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f>'Table 1.5'!$B$13:$U$13</c:f>
              <c:numCache>
                <c:formatCode>#.##</c:formatCode>
                <c:ptCount val="20"/>
                <c:pt idx="0">
                  <c:v>42.350436130671099</c:v>
                </c:pt>
                <c:pt idx="1">
                  <c:v>55.351326819371025</c:v>
                </c:pt>
                <c:pt idx="2">
                  <c:v>70.560243328100483</c:v>
                </c:pt>
                <c:pt idx="3">
                  <c:v>48.929504612595323</c:v>
                </c:pt>
                <c:pt idx="4">
                  <c:v>51.425713459313535</c:v>
                </c:pt>
                <c:pt idx="5">
                  <c:v>56.402834826654178</c:v>
                </c:pt>
                <c:pt idx="6">
                  <c:v>60.16026382200058</c:v>
                </c:pt>
                <c:pt idx="7">
                  <c:v>61.212010028740906</c:v>
                </c:pt>
                <c:pt idx="8">
                  <c:v>59.099615821654673</c:v>
                </c:pt>
                <c:pt idx="9">
                  <c:v>55.726847478972694</c:v>
                </c:pt>
                <c:pt idx="10">
                  <c:v>51.826226392683218</c:v>
                </c:pt>
                <c:pt idx="11">
                  <c:v>50.368826798152931</c:v>
                </c:pt>
                <c:pt idx="12">
                  <c:v>49.97736932163162</c:v>
                </c:pt>
                <c:pt idx="13">
                  <c:v>48.978942275863822</c:v>
                </c:pt>
                <c:pt idx="14">
                  <c:v>48.456593348209545</c:v>
                </c:pt>
                <c:pt idx="15">
                  <c:v>47.064661552953844</c:v>
                </c:pt>
                <c:pt idx="16">
                  <c:v>45.661004869937045</c:v>
                </c:pt>
                <c:pt idx="17">
                  <c:v>43.607862830906086</c:v>
                </c:pt>
                <c:pt idx="18">
                  <c:v>38.800157744257127</c:v>
                </c:pt>
              </c:numCache>
            </c:numRef>
          </c:val>
          <c:extLst>
            <c:ext xmlns:c16="http://schemas.microsoft.com/office/drawing/2014/chart" uri="{C3380CC4-5D6E-409C-BE32-E72D297353CC}">
              <c16:uniqueId val="{00000001-92F4-4E0E-89CF-3BD8DD8A2392}"/>
            </c:ext>
          </c:extLst>
        </c:ser>
        <c:dLbls>
          <c:showLegendKey val="0"/>
          <c:showVal val="0"/>
          <c:showCatName val="0"/>
          <c:showSerName val="0"/>
          <c:showPercent val="0"/>
          <c:showBubbleSize val="0"/>
        </c:dLbls>
        <c:gapWidth val="219"/>
        <c:overlap val="-27"/>
        <c:axId val="920243600"/>
        <c:axId val="920248592"/>
        <c:extLst>
          <c:ext xmlns:c15="http://schemas.microsoft.com/office/drawing/2012/chart" uri="{02D57815-91ED-43cb-92C2-25804820EDAC}">
            <c15:filteredBarSeries>
              <c15:ser>
                <c:idx val="4"/>
                <c:order val="2"/>
                <c:tx>
                  <c:strRef>
                    <c:extLst>
                      <c:ext uri="{02D57815-91ED-43cb-92C2-25804820EDAC}">
                        <c15:formulaRef>
                          <c15:sqref>'Table 1.5'!$A$14</c15:sqref>
                        </c15:formulaRef>
                      </c:ext>
                    </c:extLst>
                    <c:strCache>
                      <c:ptCount val="1"/>
                      <c:pt idx="0">
                        <c:v>Patients with no useable ethnicity recorded</c:v>
                      </c:pt>
                    </c:strCache>
                  </c:strRef>
                </c:tx>
                <c:spPr>
                  <a:solidFill>
                    <a:schemeClr val="accent5"/>
                  </a:solidFill>
                  <a:ln>
                    <a:noFill/>
                  </a:ln>
                  <a:effectLst/>
                </c:spPr>
                <c:invertIfNegative val="0"/>
                <c:cat>
                  <c:strRef>
                    <c:extLst>
                      <c:ext uri="{02D57815-91ED-43cb-92C2-25804820EDAC}">
                        <c15:formulaRef>
                          <c15:sqref>'Table 1.5'!$B$2:$U$2</c15:sqref>
                        </c15:formulaRef>
                      </c:ext>
                    </c:extLst>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extLst>
                      <c:ext uri="{02D57815-91ED-43cb-92C2-25804820EDAC}">
                        <c15:formulaRef>
                          <c15:sqref>'Table 1.5'!$B$14:$U$14</c15:sqref>
                        </c15:formulaRef>
                      </c:ext>
                    </c:extLst>
                    <c:numCache>
                      <c:formatCode>#.##</c:formatCode>
                      <c:ptCount val="20"/>
                      <c:pt idx="0">
                        <c:v>56.68204486449131</c:v>
                      </c:pt>
                      <c:pt idx="1">
                        <c:v>43.026856746222435</c:v>
                      </c:pt>
                      <c:pt idx="2">
                        <c:v>25.415767268445844</c:v>
                      </c:pt>
                      <c:pt idx="3">
                        <c:v>48.477576921025971</c:v>
                      </c:pt>
                      <c:pt idx="4">
                        <c:v>47.179907443116079</c:v>
                      </c:pt>
                      <c:pt idx="5">
                        <c:v>42.38725604954562</c:v>
                      </c:pt>
                      <c:pt idx="6">
                        <c:v>38.777008073516249</c:v>
                      </c:pt>
                      <c:pt idx="7">
                        <c:v>37.539493263213679</c:v>
                      </c:pt>
                      <c:pt idx="8">
                        <c:v>39.51301336507764</c:v>
                      </c:pt>
                      <c:pt idx="9">
                        <c:v>42.90694013403499</c:v>
                      </c:pt>
                      <c:pt idx="10">
                        <c:v>46.859286534426097</c:v>
                      </c:pt>
                      <c:pt idx="11">
                        <c:v>48.34663849103859</c:v>
                      </c:pt>
                      <c:pt idx="12">
                        <c:v>48.753104818678594</c:v>
                      </c:pt>
                      <c:pt idx="13">
                        <c:v>49.647340411987877</c:v>
                      </c:pt>
                      <c:pt idx="14">
                        <c:v>50.233768993730742</c:v>
                      </c:pt>
                      <c:pt idx="15">
                        <c:v>51.629995962858303</c:v>
                      </c:pt>
                      <c:pt idx="16">
                        <c:v>52.996792968286023</c:v>
                      </c:pt>
                      <c:pt idx="17">
                        <c:v>55.129492790013622</c:v>
                      </c:pt>
                      <c:pt idx="18">
                        <c:v>59.765355417529328</c:v>
                      </c:pt>
                    </c:numCache>
                  </c:numRef>
                </c:val>
                <c:extLst>
                  <c:ext xmlns:c16="http://schemas.microsoft.com/office/drawing/2014/chart" uri="{C3380CC4-5D6E-409C-BE32-E72D297353CC}">
                    <c16:uniqueId val="{00000002-92F4-4E0E-89CF-3BD8DD8A2392}"/>
                  </c:ext>
                </c:extLst>
              </c15:ser>
            </c15:filteredBarSeries>
          </c:ext>
        </c:extLst>
      </c:barChart>
      <c:catAx>
        <c:axId val="9202436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8592"/>
        <c:crosses val="autoZero"/>
        <c:auto val="1"/>
        <c:lblAlgn val="ctr"/>
        <c:lblOffset val="100"/>
        <c:noMultiLvlLbl val="0"/>
      </c:catAx>
      <c:valAx>
        <c:axId val="920248592"/>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360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3"/>
          <c:order val="0"/>
          <c:tx>
            <c:strRef>
              <c:f>'Table 1.5'!$A$19</c:f>
              <c:strCache>
                <c:ptCount val="1"/>
                <c:pt idx="0">
                  <c:v>Patients with any ethnicity recorded (including unknown)</c:v>
                </c:pt>
              </c:strCache>
            </c:strRef>
          </c:tx>
          <c:spPr>
            <a:solidFill>
              <a:schemeClr val="accent4"/>
            </a:solidFill>
            <a:ln>
              <a:noFill/>
            </a:ln>
            <a:effectLst/>
          </c:spPr>
          <c:invertIfNegative val="0"/>
          <c:cat>
            <c:strRef>
              <c:f>'Table 1.5'!$B$2:$U$2</c:f>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f>'Table 1.5'!$B$19:$U$19</c:f>
              <c:numCache>
                <c:formatCode>#.##</c:formatCode>
                <c:ptCount val="20"/>
                <c:pt idx="0">
                  <c:v>62.976764576939935</c:v>
                </c:pt>
                <c:pt idx="1">
                  <c:v>68.813081918472733</c:v>
                </c:pt>
                <c:pt idx="2">
                  <c:v>80.691868758915831</c:v>
                </c:pt>
                <c:pt idx="3">
                  <c:v>64.152744630071595</c:v>
                </c:pt>
                <c:pt idx="4">
                  <c:v>62.984231154862812</c:v>
                </c:pt>
                <c:pt idx="5">
                  <c:v>72.833260008798945</c:v>
                </c:pt>
                <c:pt idx="6">
                  <c:v>77.41994847258006</c:v>
                </c:pt>
                <c:pt idx="7">
                  <c:v>77.346532262932328</c:v>
                </c:pt>
                <c:pt idx="8">
                  <c:v>77.708006279434855</c:v>
                </c:pt>
                <c:pt idx="9">
                  <c:v>80.297447578213962</c:v>
                </c:pt>
                <c:pt idx="10">
                  <c:v>80.1518506801645</c:v>
                </c:pt>
                <c:pt idx="11">
                  <c:v>79.413116260749689</c:v>
                </c:pt>
                <c:pt idx="12">
                  <c:v>79.587955625990489</c:v>
                </c:pt>
                <c:pt idx="13">
                  <c:v>80.087506076810882</c:v>
                </c:pt>
                <c:pt idx="14">
                  <c:v>79.536755324369423</c:v>
                </c:pt>
                <c:pt idx="15">
                  <c:v>77.750848279205044</c:v>
                </c:pt>
                <c:pt idx="16">
                  <c:v>73.351554492654586</c:v>
                </c:pt>
                <c:pt idx="17">
                  <c:v>64.708980774295497</c:v>
                </c:pt>
                <c:pt idx="18">
                  <c:v>55.359808898178564</c:v>
                </c:pt>
              </c:numCache>
            </c:numRef>
          </c:val>
          <c:extLst>
            <c:ext xmlns:c16="http://schemas.microsoft.com/office/drawing/2014/chart" uri="{C3380CC4-5D6E-409C-BE32-E72D297353CC}">
              <c16:uniqueId val="{00000000-C65B-4426-9988-DF28A98D58E5}"/>
            </c:ext>
          </c:extLst>
        </c:ser>
        <c:ser>
          <c:idx val="0"/>
          <c:order val="1"/>
          <c:tx>
            <c:strRef>
              <c:f>'Table 1.5'!$A$20</c:f>
              <c:strCache>
                <c:ptCount val="1"/>
                <c:pt idx="0">
                  <c:v>Patients with any ethnicity recorded (excluding unknown)</c:v>
                </c:pt>
              </c:strCache>
            </c:strRef>
          </c:tx>
          <c:spPr>
            <a:solidFill>
              <a:schemeClr val="accent1"/>
            </a:solidFill>
            <a:ln>
              <a:noFill/>
            </a:ln>
            <a:effectLst/>
          </c:spPr>
          <c:invertIfNegative val="0"/>
          <c:cat>
            <c:strRef>
              <c:f>'Table 1.5'!$B$2:$U$2</c:f>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f>'Table 1.5'!$B$20:$U$20</c:f>
              <c:numCache>
                <c:formatCode>#.##</c:formatCode>
                <c:ptCount val="20"/>
                <c:pt idx="0">
                  <c:v>62.428759316089433</c:v>
                </c:pt>
                <c:pt idx="1">
                  <c:v>67.623816602769736</c:v>
                </c:pt>
                <c:pt idx="2">
                  <c:v>77.446504992867332</c:v>
                </c:pt>
                <c:pt idx="3">
                  <c:v>61.63086714399364</c:v>
                </c:pt>
                <c:pt idx="4">
                  <c:v>61.99981770121228</c:v>
                </c:pt>
                <c:pt idx="5">
                  <c:v>72.12934447866256</c:v>
                </c:pt>
                <c:pt idx="6">
                  <c:v>76.806526806526804</c:v>
                </c:pt>
                <c:pt idx="7">
                  <c:v>76.495442747630833</c:v>
                </c:pt>
                <c:pt idx="8">
                  <c:v>76.728414442700156</c:v>
                </c:pt>
                <c:pt idx="9">
                  <c:v>79.460038855764708</c:v>
                </c:pt>
                <c:pt idx="10">
                  <c:v>79.272382157545081</c:v>
                </c:pt>
                <c:pt idx="11">
                  <c:v>78.58596468194051</c:v>
                </c:pt>
                <c:pt idx="12">
                  <c:v>78.629160063391453</c:v>
                </c:pt>
                <c:pt idx="13">
                  <c:v>79.299951385512884</c:v>
                </c:pt>
                <c:pt idx="14">
                  <c:v>78.879183433114136</c:v>
                </c:pt>
                <c:pt idx="15">
                  <c:v>77.023751817741157</c:v>
                </c:pt>
                <c:pt idx="16">
                  <c:v>72.941578407926201</c:v>
                </c:pt>
                <c:pt idx="17">
                  <c:v>64.208585725572817</c:v>
                </c:pt>
                <c:pt idx="18">
                  <c:v>54.643177067781437</c:v>
                </c:pt>
              </c:numCache>
            </c:numRef>
          </c:val>
          <c:extLst>
            <c:ext xmlns:c16="http://schemas.microsoft.com/office/drawing/2014/chart" uri="{C3380CC4-5D6E-409C-BE32-E72D297353CC}">
              <c16:uniqueId val="{00000001-C65B-4426-9988-DF28A98D58E5}"/>
            </c:ext>
          </c:extLst>
        </c:ser>
        <c:dLbls>
          <c:showLegendKey val="0"/>
          <c:showVal val="0"/>
          <c:showCatName val="0"/>
          <c:showSerName val="0"/>
          <c:showPercent val="0"/>
          <c:showBubbleSize val="0"/>
        </c:dLbls>
        <c:gapWidth val="219"/>
        <c:overlap val="-27"/>
        <c:axId val="920243600"/>
        <c:axId val="920248592"/>
        <c:extLst>
          <c:ext xmlns:c15="http://schemas.microsoft.com/office/drawing/2012/chart" uri="{02D57815-91ED-43cb-92C2-25804820EDAC}">
            <c15:filteredBarSeries>
              <c15:ser>
                <c:idx val="4"/>
                <c:order val="2"/>
                <c:tx>
                  <c:strRef>
                    <c:extLst>
                      <c:ext uri="{02D57815-91ED-43cb-92C2-25804820EDAC}">
                        <c15:formulaRef>
                          <c15:sqref>'Table 1.5'!$A$21</c15:sqref>
                        </c15:formulaRef>
                      </c:ext>
                    </c:extLst>
                    <c:strCache>
                      <c:ptCount val="1"/>
                      <c:pt idx="0">
                        <c:v>Patients with no useable ethnicity recorded</c:v>
                      </c:pt>
                    </c:strCache>
                  </c:strRef>
                </c:tx>
                <c:spPr>
                  <a:solidFill>
                    <a:schemeClr val="accent5"/>
                  </a:solidFill>
                  <a:ln>
                    <a:noFill/>
                  </a:ln>
                  <a:effectLst/>
                </c:spPr>
                <c:invertIfNegative val="0"/>
                <c:cat>
                  <c:strRef>
                    <c:extLst>
                      <c:ext uri="{02D57815-91ED-43cb-92C2-25804820EDAC}">
                        <c15:formulaRef>
                          <c15:sqref>'Table 1.5'!$B$2:$U$2</c15:sqref>
                        </c15:formulaRef>
                      </c:ext>
                    </c:extLst>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extLst>
                      <c:ext uri="{02D57815-91ED-43cb-92C2-25804820EDAC}">
                        <c15:formulaRef>
                          <c15:sqref>'Table 1.5'!$B$21:$U$21</c15:sqref>
                        </c15:formulaRef>
                      </c:ext>
                    </c:extLst>
                    <c:numCache>
                      <c:formatCode>#.##</c:formatCode>
                      <c:ptCount val="20"/>
                      <c:pt idx="0">
                        <c:v>37.023235423060065</c:v>
                      </c:pt>
                      <c:pt idx="1">
                        <c:v>31.186918081527264</c:v>
                      </c:pt>
                      <c:pt idx="2">
                        <c:v>19.308131241084165</c:v>
                      </c:pt>
                      <c:pt idx="3">
                        <c:v>35.847255369928405</c:v>
                      </c:pt>
                      <c:pt idx="4">
                        <c:v>37.015768845137174</c:v>
                      </c:pt>
                      <c:pt idx="5">
                        <c:v>27.166739991201055</c:v>
                      </c:pt>
                      <c:pt idx="6">
                        <c:v>22.58005152741995</c:v>
                      </c:pt>
                      <c:pt idx="7">
                        <c:v>22.653467737067665</c:v>
                      </c:pt>
                      <c:pt idx="8">
                        <c:v>22.291993720565149</c:v>
                      </c:pt>
                      <c:pt idx="9">
                        <c:v>19.702552421786024</c:v>
                      </c:pt>
                      <c:pt idx="10">
                        <c:v>19.848149319835496</c:v>
                      </c:pt>
                      <c:pt idx="11">
                        <c:v>20.586883739250311</c:v>
                      </c:pt>
                      <c:pt idx="12">
                        <c:v>20.412044374009508</c:v>
                      </c:pt>
                      <c:pt idx="13">
                        <c:v>19.91249392318911</c:v>
                      </c:pt>
                      <c:pt idx="14">
                        <c:v>20.46324467563058</c:v>
                      </c:pt>
                      <c:pt idx="15">
                        <c:v>22.249151720794959</c:v>
                      </c:pt>
                      <c:pt idx="16">
                        <c:v>26.648445507345404</c:v>
                      </c:pt>
                      <c:pt idx="17">
                        <c:v>35.29101922570451</c:v>
                      </c:pt>
                      <c:pt idx="18">
                        <c:v>44.640191101821443</c:v>
                      </c:pt>
                    </c:numCache>
                  </c:numRef>
                </c:val>
                <c:extLst>
                  <c:ext xmlns:c16="http://schemas.microsoft.com/office/drawing/2014/chart" uri="{C3380CC4-5D6E-409C-BE32-E72D297353CC}">
                    <c16:uniqueId val="{00000002-C65B-4426-9988-DF28A98D58E5}"/>
                  </c:ext>
                </c:extLst>
              </c15:ser>
            </c15:filteredBarSeries>
          </c:ext>
        </c:extLst>
      </c:barChart>
      <c:catAx>
        <c:axId val="9202436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8592"/>
        <c:crosses val="autoZero"/>
        <c:auto val="1"/>
        <c:lblAlgn val="ctr"/>
        <c:lblOffset val="100"/>
        <c:noMultiLvlLbl val="0"/>
      </c:catAx>
      <c:valAx>
        <c:axId val="920248592"/>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360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3"/>
          <c:order val="0"/>
          <c:tx>
            <c:strRef>
              <c:f>'Table 1.5'!$A$26</c:f>
              <c:strCache>
                <c:ptCount val="1"/>
                <c:pt idx="0">
                  <c:v>Patients with any ethnicity recorded (including unknown)</c:v>
                </c:pt>
              </c:strCache>
            </c:strRef>
          </c:tx>
          <c:spPr>
            <a:solidFill>
              <a:schemeClr val="accent4"/>
            </a:solidFill>
            <a:ln>
              <a:noFill/>
            </a:ln>
            <a:effectLst/>
          </c:spPr>
          <c:invertIfNegative val="0"/>
          <c:cat>
            <c:strRef>
              <c:f>'Table 1.5'!$B$2:$U$2</c:f>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f>'Table 1.5'!$B$26:$U$26</c:f>
              <c:numCache>
                <c:formatCode>#.##</c:formatCode>
                <c:ptCount val="20"/>
                <c:pt idx="0">
                  <c:v>57.590176515732914</c:v>
                </c:pt>
                <c:pt idx="1">
                  <c:v>60.372489621900591</c:v>
                </c:pt>
                <c:pt idx="2">
                  <c:v>87.228786251342655</c:v>
                </c:pt>
                <c:pt idx="3">
                  <c:v>36.501944635094944</c:v>
                </c:pt>
                <c:pt idx="4">
                  <c:v>24.706167454259056</c:v>
                </c:pt>
                <c:pt idx="5">
                  <c:v>32.052259118127381</c:v>
                </c:pt>
                <c:pt idx="6">
                  <c:v>39.790729513006063</c:v>
                </c:pt>
                <c:pt idx="7">
                  <c:v>43.41444938926238</c:v>
                </c:pt>
                <c:pt idx="8">
                  <c:v>39.866812444091046</c:v>
                </c:pt>
                <c:pt idx="9">
                  <c:v>34.037923531240288</c:v>
                </c:pt>
                <c:pt idx="10">
                  <c:v>29.161439737527743</c:v>
                </c:pt>
                <c:pt idx="11">
                  <c:v>28.555283480881521</c:v>
                </c:pt>
                <c:pt idx="12">
                  <c:v>28.835702341137122</c:v>
                </c:pt>
                <c:pt idx="13">
                  <c:v>35.568815669996106</c:v>
                </c:pt>
                <c:pt idx="14">
                  <c:v>35.825728584044747</c:v>
                </c:pt>
                <c:pt idx="15">
                  <c:v>37.076459109455385</c:v>
                </c:pt>
                <c:pt idx="16">
                  <c:v>33.710073710073708</c:v>
                </c:pt>
                <c:pt idx="17">
                  <c:v>31.980273141122918</c:v>
                </c:pt>
                <c:pt idx="18">
                  <c:v>25.584868093578894</c:v>
                </c:pt>
              </c:numCache>
            </c:numRef>
          </c:val>
          <c:extLst>
            <c:ext xmlns:c16="http://schemas.microsoft.com/office/drawing/2014/chart" uri="{C3380CC4-5D6E-409C-BE32-E72D297353CC}">
              <c16:uniqueId val="{00000000-8563-4B88-9FE9-63F0F8DCA725}"/>
            </c:ext>
          </c:extLst>
        </c:ser>
        <c:ser>
          <c:idx val="0"/>
          <c:order val="1"/>
          <c:tx>
            <c:strRef>
              <c:f>'Table 1.5'!$A$27</c:f>
              <c:strCache>
                <c:ptCount val="1"/>
                <c:pt idx="0">
                  <c:v>Patients with any ethnicity recorded (excluding unknown)</c:v>
                </c:pt>
              </c:strCache>
            </c:strRef>
          </c:tx>
          <c:spPr>
            <a:solidFill>
              <a:schemeClr val="accent1"/>
            </a:solidFill>
            <a:ln>
              <a:noFill/>
            </a:ln>
            <a:effectLst/>
          </c:spPr>
          <c:invertIfNegative val="0"/>
          <c:cat>
            <c:strRef>
              <c:f>'Table 1.5'!$B$2:$U$2</c:f>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f>'Table 1.5'!$B$27:$U$27</c:f>
              <c:numCache>
                <c:formatCode>#.##</c:formatCode>
                <c:ptCount val="20"/>
                <c:pt idx="0">
                  <c:v>47.413660782808904</c:v>
                </c:pt>
                <c:pt idx="1">
                  <c:v>51.789520924492315</c:v>
                </c:pt>
                <c:pt idx="2">
                  <c:v>78.506981740064447</c:v>
                </c:pt>
                <c:pt idx="3">
                  <c:v>34.134065431251429</c:v>
                </c:pt>
                <c:pt idx="4">
                  <c:v>23.99127589967285</c:v>
                </c:pt>
                <c:pt idx="5">
                  <c:v>31.290146978769734</c:v>
                </c:pt>
                <c:pt idx="6">
                  <c:v>38.470565225894774</c:v>
                </c:pt>
                <c:pt idx="7">
                  <c:v>41.407063725026042</c:v>
                </c:pt>
                <c:pt idx="8">
                  <c:v>38.187058940463174</c:v>
                </c:pt>
                <c:pt idx="9">
                  <c:v>32.58729665319656</c:v>
                </c:pt>
                <c:pt idx="10">
                  <c:v>28.408761941522727</c:v>
                </c:pt>
                <c:pt idx="11">
                  <c:v>27.896025616877001</c:v>
                </c:pt>
                <c:pt idx="12">
                  <c:v>28.114548494983278</c:v>
                </c:pt>
                <c:pt idx="13">
                  <c:v>34.388377221429494</c:v>
                </c:pt>
                <c:pt idx="14">
                  <c:v>34.707094495142776</c:v>
                </c:pt>
                <c:pt idx="15">
                  <c:v>35.941103423806993</c:v>
                </c:pt>
                <c:pt idx="16">
                  <c:v>32.309582309582311</c:v>
                </c:pt>
                <c:pt idx="17">
                  <c:v>31.107738998482549</c:v>
                </c:pt>
                <c:pt idx="18">
                  <c:v>24.489795918367346</c:v>
                </c:pt>
              </c:numCache>
            </c:numRef>
          </c:val>
          <c:extLst>
            <c:ext xmlns:c16="http://schemas.microsoft.com/office/drawing/2014/chart" uri="{C3380CC4-5D6E-409C-BE32-E72D297353CC}">
              <c16:uniqueId val="{00000001-8563-4B88-9FE9-63F0F8DCA725}"/>
            </c:ext>
          </c:extLst>
        </c:ser>
        <c:dLbls>
          <c:showLegendKey val="0"/>
          <c:showVal val="0"/>
          <c:showCatName val="0"/>
          <c:showSerName val="0"/>
          <c:showPercent val="0"/>
          <c:showBubbleSize val="0"/>
        </c:dLbls>
        <c:gapWidth val="219"/>
        <c:overlap val="-27"/>
        <c:axId val="920243600"/>
        <c:axId val="920248592"/>
        <c:extLst>
          <c:ext xmlns:c15="http://schemas.microsoft.com/office/drawing/2012/chart" uri="{02D57815-91ED-43cb-92C2-25804820EDAC}">
            <c15:filteredBarSeries>
              <c15:ser>
                <c:idx val="4"/>
                <c:order val="2"/>
                <c:tx>
                  <c:strRef>
                    <c:extLst>
                      <c:ext uri="{02D57815-91ED-43cb-92C2-25804820EDAC}">
                        <c15:formulaRef>
                          <c15:sqref>'Table 1.5'!$A$28</c15:sqref>
                        </c15:formulaRef>
                      </c:ext>
                    </c:extLst>
                    <c:strCache>
                      <c:ptCount val="1"/>
                      <c:pt idx="0">
                        <c:v>Patients with no useable ethnicity recorded</c:v>
                      </c:pt>
                    </c:strCache>
                  </c:strRef>
                </c:tx>
                <c:spPr>
                  <a:solidFill>
                    <a:schemeClr val="accent5"/>
                  </a:solidFill>
                  <a:ln>
                    <a:noFill/>
                  </a:ln>
                  <a:effectLst/>
                </c:spPr>
                <c:invertIfNegative val="0"/>
                <c:cat>
                  <c:strRef>
                    <c:extLst>
                      <c:ext uri="{02D57815-91ED-43cb-92C2-25804820EDAC}">
                        <c15:formulaRef>
                          <c15:sqref>'Table 1.5'!$B$2:$U$2</c15:sqref>
                        </c15:formulaRef>
                      </c:ext>
                    </c:extLst>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extLst>
                      <c:ext uri="{02D57815-91ED-43cb-92C2-25804820EDAC}">
                        <c15:formulaRef>
                          <c15:sqref>'Table 1.5'!$B$28:$U$28</c15:sqref>
                        </c15:formulaRef>
                      </c:ext>
                    </c:extLst>
                    <c:numCache>
                      <c:formatCode>#.##</c:formatCode>
                      <c:ptCount val="20"/>
                      <c:pt idx="0">
                        <c:v>42.409823484267072</c:v>
                      </c:pt>
                      <c:pt idx="1">
                        <c:v>39.627510378099409</c:v>
                      </c:pt>
                      <c:pt idx="2">
                        <c:v>12.77121374865736</c:v>
                      </c:pt>
                      <c:pt idx="3">
                        <c:v>63.498055364905056</c:v>
                      </c:pt>
                      <c:pt idx="4">
                        <c:v>75.293832545740941</c:v>
                      </c:pt>
                      <c:pt idx="5">
                        <c:v>67.947740881872619</c:v>
                      </c:pt>
                      <c:pt idx="6">
                        <c:v>60.209270486993937</c:v>
                      </c:pt>
                      <c:pt idx="7">
                        <c:v>56.58555061073762</c:v>
                      </c:pt>
                      <c:pt idx="8">
                        <c:v>60.133187555908954</c:v>
                      </c:pt>
                      <c:pt idx="9">
                        <c:v>65.962076468759719</c:v>
                      </c:pt>
                      <c:pt idx="10">
                        <c:v>70.838560262472257</c:v>
                      </c:pt>
                      <c:pt idx="11">
                        <c:v>71.444716519118472</c:v>
                      </c:pt>
                      <c:pt idx="12">
                        <c:v>71.164297658862878</c:v>
                      </c:pt>
                      <c:pt idx="13">
                        <c:v>64.431184330003887</c:v>
                      </c:pt>
                      <c:pt idx="14">
                        <c:v>64.174271415955261</c:v>
                      </c:pt>
                      <c:pt idx="15">
                        <c:v>62.923540890544615</c:v>
                      </c:pt>
                      <c:pt idx="16">
                        <c:v>66.289926289926299</c:v>
                      </c:pt>
                      <c:pt idx="17">
                        <c:v>68.019726858877092</c:v>
                      </c:pt>
                      <c:pt idx="18">
                        <c:v>74.415131906421109</c:v>
                      </c:pt>
                    </c:numCache>
                  </c:numRef>
                </c:val>
                <c:extLst>
                  <c:ext xmlns:c16="http://schemas.microsoft.com/office/drawing/2014/chart" uri="{C3380CC4-5D6E-409C-BE32-E72D297353CC}">
                    <c16:uniqueId val="{00000002-8563-4B88-9FE9-63F0F8DCA725}"/>
                  </c:ext>
                </c:extLst>
              </c15:ser>
            </c15:filteredBarSeries>
          </c:ext>
        </c:extLst>
      </c:barChart>
      <c:catAx>
        <c:axId val="9202436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8592"/>
        <c:crosses val="autoZero"/>
        <c:auto val="1"/>
        <c:lblAlgn val="ctr"/>
        <c:lblOffset val="100"/>
        <c:noMultiLvlLbl val="0"/>
      </c:catAx>
      <c:valAx>
        <c:axId val="920248592"/>
        <c:scaling>
          <c:orientation val="minMax"/>
          <c:max val="1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GB" dirty="0"/>
                  <a:t>Proportion of Patients</a:t>
                </a:r>
                <a:r>
                  <a:rPr lang="en-GB" baseline="0" dirty="0"/>
                  <a:t> (%)</a:t>
                </a:r>
                <a:endParaRPr lang="en-GB" dirty="0"/>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title>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360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3"/>
          <c:order val="0"/>
          <c:tx>
            <c:strRef>
              <c:f>'Table 1.5'!$A$35</c:f>
              <c:strCache>
                <c:ptCount val="1"/>
                <c:pt idx="0">
                  <c:v>Patients with any ethnicity recorded (including unknown)</c:v>
                </c:pt>
              </c:strCache>
            </c:strRef>
          </c:tx>
          <c:spPr>
            <a:solidFill>
              <a:schemeClr val="accent4"/>
            </a:solidFill>
            <a:ln>
              <a:noFill/>
            </a:ln>
            <a:effectLst/>
          </c:spPr>
          <c:invertIfNegative val="0"/>
          <c:cat>
            <c:strRef>
              <c:f>'Table 1.5'!$B$2:$U$2</c:f>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f>'Table 1.5'!$B$35:$U$35</c:f>
              <c:numCache>
                <c:formatCode>#.##</c:formatCode>
                <c:ptCount val="20"/>
                <c:pt idx="0">
                  <c:v>48.898914207065303</c:v>
                </c:pt>
                <c:pt idx="1">
                  <c:v>64.496107148690584</c:v>
                </c:pt>
                <c:pt idx="2">
                  <c:v>78.633286880350383</c:v>
                </c:pt>
                <c:pt idx="3">
                  <c:v>54.740517632006828</c:v>
                </c:pt>
                <c:pt idx="4">
                  <c:v>58.426532145540413</c:v>
                </c:pt>
                <c:pt idx="5">
                  <c:v>61.127418794175583</c:v>
                </c:pt>
                <c:pt idx="6">
                  <c:v>63.282027272195243</c:v>
                </c:pt>
                <c:pt idx="7">
                  <c:v>64.875005015850093</c:v>
                </c:pt>
                <c:pt idx="8">
                  <c:v>62.96947350368719</c:v>
                </c:pt>
                <c:pt idx="9">
                  <c:v>58.862957637429488</c:v>
                </c:pt>
                <c:pt idx="10">
                  <c:v>54.522273600882954</c:v>
                </c:pt>
                <c:pt idx="11">
                  <c:v>53.301975188336272</c:v>
                </c:pt>
                <c:pt idx="12">
                  <c:v>53.472613164863112</c:v>
                </c:pt>
                <c:pt idx="13">
                  <c:v>52.871727875356854</c:v>
                </c:pt>
                <c:pt idx="14">
                  <c:v>52.00451573945233</c:v>
                </c:pt>
                <c:pt idx="15">
                  <c:v>51.234991423670671</c:v>
                </c:pt>
                <c:pt idx="16">
                  <c:v>49.171011225400406</c:v>
                </c:pt>
                <c:pt idx="17">
                  <c:v>48.614011087911301</c:v>
                </c:pt>
                <c:pt idx="18">
                  <c:v>43.670954491406341</c:v>
                </c:pt>
              </c:numCache>
            </c:numRef>
          </c:val>
          <c:extLst>
            <c:ext xmlns:c16="http://schemas.microsoft.com/office/drawing/2014/chart" uri="{C3380CC4-5D6E-409C-BE32-E72D297353CC}">
              <c16:uniqueId val="{00000000-0578-4BF2-B05D-ED30A040B6F6}"/>
            </c:ext>
          </c:extLst>
        </c:ser>
        <c:ser>
          <c:idx val="0"/>
          <c:order val="1"/>
          <c:tx>
            <c:strRef>
              <c:f>'Table 1.5'!$A$36</c:f>
              <c:strCache>
                <c:ptCount val="1"/>
                <c:pt idx="0">
                  <c:v>Patients with any ethnicity recorded (excluding unknown)</c:v>
                </c:pt>
              </c:strCache>
            </c:strRef>
          </c:tx>
          <c:spPr>
            <a:solidFill>
              <a:schemeClr val="accent1"/>
            </a:solidFill>
            <a:ln>
              <a:noFill/>
            </a:ln>
            <a:effectLst/>
          </c:spPr>
          <c:invertIfNegative val="0"/>
          <c:cat>
            <c:strRef>
              <c:f>'Table 1.5'!$B$2:$U$2</c:f>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f>'Table 1.5'!$B$36:$U$36</c:f>
              <c:numCache>
                <c:formatCode>#.##</c:formatCode>
                <c:ptCount val="20"/>
                <c:pt idx="0">
                  <c:v>47.855176632512617</c:v>
                </c:pt>
                <c:pt idx="1">
                  <c:v>63.205749441933904</c:v>
                </c:pt>
                <c:pt idx="2">
                  <c:v>76.351284093171415</c:v>
                </c:pt>
                <c:pt idx="3">
                  <c:v>53.210544553135918</c:v>
                </c:pt>
                <c:pt idx="4">
                  <c:v>57.490608564988733</c:v>
                </c:pt>
                <c:pt idx="5">
                  <c:v>60.262253292649959</c:v>
                </c:pt>
                <c:pt idx="6">
                  <c:v>62.568034178030082</c:v>
                </c:pt>
                <c:pt idx="7">
                  <c:v>64.08450704225352</c:v>
                </c:pt>
                <c:pt idx="8">
                  <c:v>62.184873949579831</c:v>
                </c:pt>
                <c:pt idx="9">
                  <c:v>58.040039818604136</c:v>
                </c:pt>
                <c:pt idx="10">
                  <c:v>53.837224791155258</c:v>
                </c:pt>
                <c:pt idx="11">
                  <c:v>52.704171507814557</c:v>
                </c:pt>
                <c:pt idx="12">
                  <c:v>52.922165926481938</c:v>
                </c:pt>
                <c:pt idx="13">
                  <c:v>52.332220448057285</c:v>
                </c:pt>
                <c:pt idx="14">
                  <c:v>51.484680616450937</c:v>
                </c:pt>
                <c:pt idx="15">
                  <c:v>50.469982847341342</c:v>
                </c:pt>
                <c:pt idx="16">
                  <c:v>48.264524916631437</c:v>
                </c:pt>
                <c:pt idx="17">
                  <c:v>47.850817193462454</c:v>
                </c:pt>
                <c:pt idx="18">
                  <c:v>42.773754188736355</c:v>
                </c:pt>
              </c:numCache>
            </c:numRef>
          </c:val>
          <c:extLst>
            <c:ext xmlns:c16="http://schemas.microsoft.com/office/drawing/2014/chart" uri="{C3380CC4-5D6E-409C-BE32-E72D297353CC}">
              <c16:uniqueId val="{00000001-0578-4BF2-B05D-ED30A040B6F6}"/>
            </c:ext>
          </c:extLst>
        </c:ser>
        <c:dLbls>
          <c:showLegendKey val="0"/>
          <c:showVal val="0"/>
          <c:showCatName val="0"/>
          <c:showSerName val="0"/>
          <c:showPercent val="0"/>
          <c:showBubbleSize val="0"/>
        </c:dLbls>
        <c:gapWidth val="219"/>
        <c:overlap val="-27"/>
        <c:axId val="920243600"/>
        <c:axId val="920248592"/>
        <c:extLst>
          <c:ext xmlns:c15="http://schemas.microsoft.com/office/drawing/2012/chart" uri="{02D57815-91ED-43cb-92C2-25804820EDAC}">
            <c15:filteredBarSeries>
              <c15:ser>
                <c:idx val="4"/>
                <c:order val="2"/>
                <c:tx>
                  <c:strRef>
                    <c:extLst>
                      <c:ext uri="{02D57815-91ED-43cb-92C2-25804820EDAC}">
                        <c15:formulaRef>
                          <c15:sqref>'Table 1.5'!$A$37</c15:sqref>
                        </c15:formulaRef>
                      </c:ext>
                    </c:extLst>
                    <c:strCache>
                      <c:ptCount val="1"/>
                      <c:pt idx="0">
                        <c:v>Patients with no useable ethnicity recorded</c:v>
                      </c:pt>
                    </c:strCache>
                  </c:strRef>
                </c:tx>
                <c:spPr>
                  <a:solidFill>
                    <a:schemeClr val="accent5"/>
                  </a:solidFill>
                  <a:ln>
                    <a:noFill/>
                  </a:ln>
                  <a:effectLst/>
                </c:spPr>
                <c:invertIfNegative val="0"/>
                <c:cat>
                  <c:strRef>
                    <c:extLst>
                      <c:ext uri="{02D57815-91ED-43cb-92C2-25804820EDAC}">
                        <c15:formulaRef>
                          <c15:sqref>'Table 1.5'!$B$2:$U$2</c15:sqref>
                        </c15:formulaRef>
                      </c:ext>
                    </c:extLst>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extLst>
                      <c:ext uri="{02D57815-91ED-43cb-92C2-25804820EDAC}">
                        <c15:formulaRef>
                          <c15:sqref>'Table 1.5'!$B$37:$U$37</c15:sqref>
                        </c15:formulaRef>
                      </c:ext>
                    </c:extLst>
                    <c:numCache>
                      <c:formatCode>#.##</c:formatCode>
                      <c:ptCount val="20"/>
                      <c:pt idx="0">
                        <c:v>51.101085792934697</c:v>
                      </c:pt>
                      <c:pt idx="1">
                        <c:v>35.503892851309409</c:v>
                      </c:pt>
                      <c:pt idx="2">
                        <c:v>21.36671311964961</c:v>
                      </c:pt>
                      <c:pt idx="3">
                        <c:v>45.259482367993179</c:v>
                      </c:pt>
                      <c:pt idx="4">
                        <c:v>41.573467854459587</c:v>
                      </c:pt>
                      <c:pt idx="5">
                        <c:v>38.872581205824417</c:v>
                      </c:pt>
                      <c:pt idx="6">
                        <c:v>36.717972727804764</c:v>
                      </c:pt>
                      <c:pt idx="7">
                        <c:v>35.124994984149915</c:v>
                      </c:pt>
                      <c:pt idx="8">
                        <c:v>37.03052649631281</c:v>
                      </c:pt>
                      <c:pt idx="9">
                        <c:v>41.137042362570512</c:v>
                      </c:pt>
                      <c:pt idx="10">
                        <c:v>45.477726399117053</c:v>
                      </c:pt>
                      <c:pt idx="11">
                        <c:v>46.698024811663736</c:v>
                      </c:pt>
                      <c:pt idx="12">
                        <c:v>46.52738683513688</c:v>
                      </c:pt>
                      <c:pt idx="13">
                        <c:v>47.128272124643154</c:v>
                      </c:pt>
                      <c:pt idx="14">
                        <c:v>47.995484260547663</c:v>
                      </c:pt>
                      <c:pt idx="15">
                        <c:v>48.765008576329336</c:v>
                      </c:pt>
                      <c:pt idx="16">
                        <c:v>50.828988774599594</c:v>
                      </c:pt>
                      <c:pt idx="17">
                        <c:v>51.385988912088706</c:v>
                      </c:pt>
                      <c:pt idx="18">
                        <c:v>56.329045508593666</c:v>
                      </c:pt>
                    </c:numCache>
                  </c:numRef>
                </c:val>
                <c:extLst>
                  <c:ext xmlns:c16="http://schemas.microsoft.com/office/drawing/2014/chart" uri="{C3380CC4-5D6E-409C-BE32-E72D297353CC}">
                    <c16:uniqueId val="{00000002-0578-4BF2-B05D-ED30A040B6F6}"/>
                  </c:ext>
                </c:extLst>
              </c15:ser>
            </c15:filteredBarSeries>
          </c:ext>
        </c:extLst>
      </c:barChart>
      <c:catAx>
        <c:axId val="9202436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8592"/>
        <c:crosses val="autoZero"/>
        <c:auto val="1"/>
        <c:lblAlgn val="ctr"/>
        <c:lblOffset val="100"/>
        <c:noMultiLvlLbl val="0"/>
      </c:catAx>
      <c:valAx>
        <c:axId val="920248592"/>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360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1"/>
          <c:order val="0"/>
          <c:tx>
            <c:strRef>
              <c:f>'Table 1.1'!$A$19</c:f>
              <c:strCache>
                <c:ptCount val="1"/>
                <c:pt idx="0">
                  <c:v>Patients with any ethnicity recorded (including unknown)</c:v>
                </c:pt>
              </c:strCache>
            </c:strRef>
          </c:tx>
          <c:spPr>
            <a:solidFill>
              <a:schemeClr val="accent2"/>
            </a:solidFill>
            <a:ln>
              <a:noFill/>
            </a:ln>
            <a:effectLst/>
          </c:spPr>
          <c:invertIfNegative val="0"/>
          <c:dLbls>
            <c:dLbl>
              <c:idx val="0"/>
              <c:tx>
                <c:rich>
                  <a:bodyPr/>
                  <a:lstStyle/>
                  <a:p>
                    <a:r>
                      <a:rPr lang="en-US"/>
                      <a:t>37.3</a:t>
                    </a:r>
                    <a:endParaRPr lang="en-US" dirty="0"/>
                  </a:p>
                </c:rich>
              </c:tx>
              <c:dLblPos val="out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0-7F05-45FE-89F8-EF40892A619C}"/>
                </c:ext>
              </c:extLst>
            </c:dLbl>
            <c:dLbl>
              <c:idx val="1"/>
              <c:tx>
                <c:rich>
                  <a:bodyPr/>
                  <a:lstStyle/>
                  <a:p>
                    <a:r>
                      <a:rPr lang="en-US"/>
                      <a:t>73.3</a:t>
                    </a:r>
                    <a:endParaRPr lang="en-US" dirty="0"/>
                  </a:p>
                </c:rich>
              </c:tx>
              <c:dLblPos val="out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1-7F05-45FE-89F8-EF40892A619C}"/>
                </c:ext>
              </c:extLst>
            </c:dLbl>
            <c:dLbl>
              <c:idx val="2"/>
              <c:tx>
                <c:rich>
                  <a:bodyPr/>
                  <a:lstStyle/>
                  <a:p>
                    <a:r>
                      <a:rPr lang="en-US"/>
                      <a:t>19.2</a:t>
                    </a:r>
                    <a:endParaRPr lang="en-US" dirty="0"/>
                  </a:p>
                </c:rich>
              </c:tx>
              <c:dLblPos val="out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2-7F05-45FE-89F8-EF40892A619C}"/>
                </c:ext>
              </c:extLst>
            </c:dLbl>
            <c:dLbl>
              <c:idx val="3"/>
              <c:tx>
                <c:rich>
                  <a:bodyPr/>
                  <a:lstStyle/>
                  <a:p>
                    <a:r>
                      <a:rPr lang="en-US"/>
                      <a:t>85.4</a:t>
                    </a:r>
                    <a:endParaRPr lang="en-US" dirty="0"/>
                  </a:p>
                </c:rich>
              </c:tx>
              <c:dLblPos val="out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7F05-45FE-89F8-EF40892A619C}"/>
                </c:ext>
              </c:extLst>
            </c:dLbl>
            <c:dLbl>
              <c:idx val="4"/>
              <c:tx>
                <c:rich>
                  <a:bodyPr/>
                  <a:lstStyle/>
                  <a:p>
                    <a:r>
                      <a:rPr lang="en-US"/>
                      <a:t>71.2</a:t>
                    </a:r>
                    <a:endParaRPr lang="en-US" dirty="0"/>
                  </a:p>
                </c:rich>
              </c:tx>
              <c:dLblPos val="out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4-7F05-45FE-89F8-EF40892A619C}"/>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'Table 1.1'!$B$2:$F$2</c:f>
              <c:strCache>
                <c:ptCount val="5"/>
                <c:pt idx="0">
                  <c:v>All acceptable patients</c:v>
                </c:pt>
                <c:pt idx="1">
                  <c:v>Currently registered patients</c:v>
                </c:pt>
                <c:pt idx="2">
                  <c:v>Registered Pre-1 Apr 2006</c:v>
                </c:pt>
                <c:pt idx="3">
                  <c:v>Registered 1 Apr 2006-31 Mar 2011</c:v>
                </c:pt>
                <c:pt idx="4">
                  <c:v>Registered From 1 Apr 2011</c:v>
                </c:pt>
              </c:strCache>
            </c:strRef>
          </c:cat>
          <c:val>
            <c:numRef>
              <c:f>'Table 1.1'!$B$19:$F$19</c:f>
              <c:numCache>
                <c:formatCode>#.##</c:formatCode>
                <c:ptCount val="5"/>
                <c:pt idx="0">
                  <c:v>37.27200202115791</c:v>
                </c:pt>
                <c:pt idx="1">
                  <c:v>73.250566107179964</c:v>
                </c:pt>
                <c:pt idx="2">
                  <c:v>19.155274305597327</c:v>
                </c:pt>
                <c:pt idx="3">
                  <c:v>85.384228057944071</c:v>
                </c:pt>
                <c:pt idx="4">
                  <c:v>71.188056603285887</c:v>
                </c:pt>
              </c:numCache>
            </c:numRef>
          </c:val>
          <c:extLst>
            <c:ext xmlns:c16="http://schemas.microsoft.com/office/drawing/2014/chart" uri="{C3380CC4-5D6E-409C-BE32-E72D297353CC}">
              <c16:uniqueId val="{00000000-62BE-4DF1-8652-938857A9B01A}"/>
            </c:ext>
          </c:extLst>
        </c:ser>
        <c:ser>
          <c:idx val="2"/>
          <c:order val="1"/>
          <c:tx>
            <c:strRef>
              <c:f>'Table 1.1'!$A$20</c:f>
              <c:strCache>
                <c:ptCount val="1"/>
                <c:pt idx="0">
                  <c:v>Patients with any ethnicity recorded (excluding unknown)</c:v>
                </c:pt>
              </c:strCache>
            </c:strRef>
          </c:tx>
          <c:spPr>
            <a:solidFill>
              <a:schemeClr val="accent3"/>
            </a:solidFill>
            <a:ln>
              <a:noFill/>
            </a:ln>
            <a:effectLst/>
          </c:spPr>
          <c:invertIfNegative val="0"/>
          <c:dLbls>
            <c:dLbl>
              <c:idx val="0"/>
              <c:tx>
                <c:rich>
                  <a:bodyPr/>
                  <a:lstStyle/>
                  <a:p>
                    <a:r>
                      <a:rPr lang="en-US"/>
                      <a:t>35.8</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5-7F05-45FE-89F8-EF40892A619C}"/>
                </c:ext>
              </c:extLst>
            </c:dLbl>
            <c:dLbl>
              <c:idx val="1"/>
              <c:tx>
                <c:rich>
                  <a:bodyPr/>
                  <a:lstStyle/>
                  <a:p>
                    <a:r>
                      <a:rPr lang="en-US"/>
                      <a:t>72.3</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6-7F05-45FE-89F8-EF40892A619C}"/>
                </c:ext>
              </c:extLst>
            </c:dLbl>
            <c:dLbl>
              <c:idx val="2"/>
              <c:tx>
                <c:rich>
                  <a:bodyPr/>
                  <a:lstStyle/>
                  <a:p>
                    <a:r>
                      <a:rPr lang="en-US"/>
                      <a:t>18.6</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7-7F05-45FE-89F8-EF40892A619C}"/>
                </c:ext>
              </c:extLst>
            </c:dLbl>
            <c:dLbl>
              <c:idx val="3"/>
              <c:tx>
                <c:rich>
                  <a:bodyPr/>
                  <a:lstStyle/>
                  <a:p>
                    <a:r>
                      <a:rPr lang="en-US"/>
                      <a:t>80.0</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8-7F05-45FE-89F8-EF40892A619C}"/>
                </c:ext>
              </c:extLst>
            </c:dLbl>
            <c:dLbl>
              <c:idx val="4"/>
              <c:tx>
                <c:rich>
                  <a:bodyPr/>
                  <a:lstStyle/>
                  <a:p>
                    <a:r>
                      <a:rPr lang="en-US"/>
                      <a:t>69.7</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9-7F05-45FE-89F8-EF40892A619C}"/>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'Table 1.1'!$B$2:$F$2</c:f>
              <c:strCache>
                <c:ptCount val="5"/>
                <c:pt idx="0">
                  <c:v>All acceptable patients</c:v>
                </c:pt>
                <c:pt idx="1">
                  <c:v>Currently registered patients</c:v>
                </c:pt>
                <c:pt idx="2">
                  <c:v>Registered Pre-1 Apr 2006</c:v>
                </c:pt>
                <c:pt idx="3">
                  <c:v>Registered 1 Apr 2006-31 Mar 2011</c:v>
                </c:pt>
                <c:pt idx="4">
                  <c:v>Registered From 1 Apr 2011</c:v>
                </c:pt>
              </c:strCache>
            </c:strRef>
          </c:cat>
          <c:val>
            <c:numRef>
              <c:f>'Table 1.1'!$B$20:$F$20</c:f>
              <c:numCache>
                <c:formatCode>#.##</c:formatCode>
                <c:ptCount val="5"/>
                <c:pt idx="0">
                  <c:v>35.823410283938095</c:v>
                </c:pt>
                <c:pt idx="1">
                  <c:v>72.159196744967872</c:v>
                </c:pt>
                <c:pt idx="2">
                  <c:v>18.57378155094737</c:v>
                </c:pt>
                <c:pt idx="3">
                  <c:v>80.025104883985463</c:v>
                </c:pt>
                <c:pt idx="4">
                  <c:v>69.684345417635143</c:v>
                </c:pt>
              </c:numCache>
            </c:numRef>
          </c:val>
          <c:extLst>
            <c:ext xmlns:c16="http://schemas.microsoft.com/office/drawing/2014/chart" uri="{C3380CC4-5D6E-409C-BE32-E72D297353CC}">
              <c16:uniqueId val="{00000001-62BE-4DF1-8652-938857A9B01A}"/>
            </c:ext>
          </c:extLst>
        </c:ser>
        <c:dLbls>
          <c:showLegendKey val="0"/>
          <c:showVal val="0"/>
          <c:showCatName val="0"/>
          <c:showSerName val="0"/>
          <c:showPercent val="0"/>
          <c:showBubbleSize val="0"/>
        </c:dLbls>
        <c:gapWidth val="219"/>
        <c:overlap val="-27"/>
        <c:axId val="920243600"/>
        <c:axId val="920248592"/>
        <c:extLst>
          <c:ext xmlns:c15="http://schemas.microsoft.com/office/drawing/2012/chart" uri="{02D57815-91ED-43cb-92C2-25804820EDAC}">
            <c15:filteredBarSeries>
              <c15:ser>
                <c:idx val="3"/>
                <c:order val="2"/>
                <c:tx>
                  <c:strRef>
                    <c:extLst>
                      <c:ext uri="{02D57815-91ED-43cb-92C2-25804820EDAC}">
                        <c15:formulaRef>
                          <c15:sqref>'Table 1.1'!$A$21</c15:sqref>
                        </c15:formulaRef>
                      </c:ext>
                    </c:extLst>
                    <c:strCache>
                      <c:ptCount val="1"/>
                      <c:pt idx="0">
                        <c:v>Patients with no useable ethnicity recorded</c:v>
                      </c:pt>
                    </c:strCache>
                  </c:strRef>
                </c:tx>
                <c:spPr>
                  <a:solidFill>
                    <a:schemeClr val="accent4"/>
                  </a:solidFill>
                  <a:ln>
                    <a:noFill/>
                  </a:ln>
                  <a:effectLst/>
                </c:spPr>
                <c:invertIfNegative val="0"/>
                <c:cat>
                  <c:strRef>
                    <c:extLst>
                      <c:ext uri="{02D57815-91ED-43cb-92C2-25804820EDAC}">
                        <c15:formulaRef>
                          <c15:sqref>'Table 1.1'!$B$2:$F$2</c15:sqref>
                        </c15:formulaRef>
                      </c:ext>
                    </c:extLst>
                    <c:strCache>
                      <c:ptCount val="5"/>
                      <c:pt idx="0">
                        <c:v>All acceptable patients</c:v>
                      </c:pt>
                      <c:pt idx="1">
                        <c:v>Currently registered patients</c:v>
                      </c:pt>
                      <c:pt idx="2">
                        <c:v>Registered Pre-1 Apr 2006</c:v>
                      </c:pt>
                      <c:pt idx="3">
                        <c:v>Registered 1 Apr 2006-31 Mar 2011</c:v>
                      </c:pt>
                      <c:pt idx="4">
                        <c:v>Registered From 1 Apr 2011</c:v>
                      </c:pt>
                    </c:strCache>
                  </c:strRef>
                </c:cat>
                <c:val>
                  <c:numRef>
                    <c:extLst>
                      <c:ext uri="{02D57815-91ED-43cb-92C2-25804820EDAC}">
                        <c15:formulaRef>
                          <c15:sqref>'Table 1.1'!$B$21:$F$21</c15:sqref>
                        </c15:formulaRef>
                      </c:ext>
                    </c:extLst>
                    <c:numCache>
                      <c:formatCode>#.##</c:formatCode>
                      <c:ptCount val="5"/>
                      <c:pt idx="0">
                        <c:v>62.72799797884209</c:v>
                      </c:pt>
                      <c:pt idx="1">
                        <c:v>26.749433892820029</c:v>
                      </c:pt>
                      <c:pt idx="2">
                        <c:v>80.844725694402669</c:v>
                      </c:pt>
                      <c:pt idx="3">
                        <c:v>14.615771942055927</c:v>
                      </c:pt>
                      <c:pt idx="4">
                        <c:v>28.811943396714117</c:v>
                      </c:pt>
                    </c:numCache>
                  </c:numRef>
                </c:val>
                <c:extLst>
                  <c:ext xmlns:c16="http://schemas.microsoft.com/office/drawing/2014/chart" uri="{C3380CC4-5D6E-409C-BE32-E72D297353CC}">
                    <c16:uniqueId val="{00000002-62BE-4DF1-8652-938857A9B01A}"/>
                  </c:ext>
                </c:extLst>
              </c15:ser>
            </c15:filteredBarSeries>
          </c:ext>
        </c:extLst>
      </c:barChart>
      <c:catAx>
        <c:axId val="9202436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8592"/>
        <c:crosses val="autoZero"/>
        <c:auto val="1"/>
        <c:lblAlgn val="ctr"/>
        <c:lblOffset val="100"/>
        <c:noMultiLvlLbl val="0"/>
      </c:catAx>
      <c:valAx>
        <c:axId val="920248592"/>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360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3"/>
          <c:order val="0"/>
          <c:tx>
            <c:strRef>
              <c:f>'Table 1.5'!$A$42</c:f>
              <c:strCache>
                <c:ptCount val="1"/>
                <c:pt idx="0">
                  <c:v>Patients with any ethnicity recorded (including unknown)</c:v>
                </c:pt>
              </c:strCache>
            </c:strRef>
          </c:tx>
          <c:spPr>
            <a:solidFill>
              <a:schemeClr val="accent4"/>
            </a:solidFill>
            <a:ln>
              <a:noFill/>
            </a:ln>
            <a:effectLst/>
          </c:spPr>
          <c:invertIfNegative val="0"/>
          <c:cat>
            <c:strRef>
              <c:f>'Table 1.5'!$B$2:$U$2</c:f>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f>'Table 1.5'!$B$42:$U$42</c:f>
              <c:numCache>
                <c:formatCode>#.##</c:formatCode>
                <c:ptCount val="20"/>
                <c:pt idx="0">
                  <c:v>25.499753546196395</c:v>
                </c:pt>
                <c:pt idx="1">
                  <c:v>40.136215109641356</c:v>
                </c:pt>
                <c:pt idx="2">
                  <c:v>65.498316991072741</c:v>
                </c:pt>
                <c:pt idx="3">
                  <c:v>40.308926780341018</c:v>
                </c:pt>
                <c:pt idx="4">
                  <c:v>38.158929976396536</c:v>
                </c:pt>
                <c:pt idx="5">
                  <c:v>43.969321285984449</c:v>
                </c:pt>
                <c:pt idx="6">
                  <c:v>49.636340836416075</c:v>
                </c:pt>
                <c:pt idx="7">
                  <c:v>50.887760572708061</c:v>
                </c:pt>
                <c:pt idx="8">
                  <c:v>47.412174845803165</c:v>
                </c:pt>
                <c:pt idx="9">
                  <c:v>42.288194444444443</c:v>
                </c:pt>
                <c:pt idx="10">
                  <c:v>37.851983349657196</c:v>
                </c:pt>
                <c:pt idx="11">
                  <c:v>36.459355759792984</c:v>
                </c:pt>
                <c:pt idx="12">
                  <c:v>35.768564191441136</c:v>
                </c:pt>
                <c:pt idx="13">
                  <c:v>35.128309874846806</c:v>
                </c:pt>
                <c:pt idx="14">
                  <c:v>35.379489078119214</c:v>
                </c:pt>
                <c:pt idx="15">
                  <c:v>33.584323686836612</c:v>
                </c:pt>
                <c:pt idx="16">
                  <c:v>33.598662207357862</c:v>
                </c:pt>
                <c:pt idx="17">
                  <c:v>32.378335949764526</c:v>
                </c:pt>
                <c:pt idx="18">
                  <c:v>29.508196721311474</c:v>
                </c:pt>
              </c:numCache>
            </c:numRef>
          </c:val>
          <c:extLst>
            <c:ext xmlns:c16="http://schemas.microsoft.com/office/drawing/2014/chart" uri="{C3380CC4-5D6E-409C-BE32-E72D297353CC}">
              <c16:uniqueId val="{00000000-E673-4993-A85C-92C32A37382D}"/>
            </c:ext>
          </c:extLst>
        </c:ser>
        <c:ser>
          <c:idx val="0"/>
          <c:order val="1"/>
          <c:tx>
            <c:strRef>
              <c:f>'Table 1.5'!$A$43</c:f>
              <c:strCache>
                <c:ptCount val="1"/>
                <c:pt idx="0">
                  <c:v>Patients with any ethnicity recorded (excluding unknown)</c:v>
                </c:pt>
              </c:strCache>
            </c:strRef>
          </c:tx>
          <c:spPr>
            <a:solidFill>
              <a:schemeClr val="accent1"/>
            </a:solidFill>
            <a:ln>
              <a:noFill/>
            </a:ln>
            <a:effectLst/>
          </c:spPr>
          <c:invertIfNegative val="0"/>
          <c:cat>
            <c:strRef>
              <c:f>'Table 1.5'!$B$2:$U$2</c:f>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f>'Table 1.5'!$B$43:$U$43</c:f>
              <c:numCache>
                <c:formatCode>#.##</c:formatCode>
                <c:ptCount val="20"/>
                <c:pt idx="0">
                  <c:v>24.431787063913688</c:v>
                </c:pt>
                <c:pt idx="1">
                  <c:v>37.817408763434514</c:v>
                </c:pt>
                <c:pt idx="2">
                  <c:v>58.513829942924048</c:v>
                </c:pt>
                <c:pt idx="3">
                  <c:v>36.080240722166501</c:v>
                </c:pt>
                <c:pt idx="4">
                  <c:v>35.747442958300553</c:v>
                </c:pt>
                <c:pt idx="5">
                  <c:v>41.892554458219507</c:v>
                </c:pt>
                <c:pt idx="6">
                  <c:v>47.78356009781178</c:v>
                </c:pt>
                <c:pt idx="7">
                  <c:v>48.711722223974263</c:v>
                </c:pt>
                <c:pt idx="8">
                  <c:v>44.86457495307053</c:v>
                </c:pt>
                <c:pt idx="9">
                  <c:v>39.795138888888886</c:v>
                </c:pt>
                <c:pt idx="10">
                  <c:v>35.314642507345738</c:v>
                </c:pt>
                <c:pt idx="11">
                  <c:v>33.877636001308701</c:v>
                </c:pt>
                <c:pt idx="12">
                  <c:v>33.21890414611385</c:v>
                </c:pt>
                <c:pt idx="13">
                  <c:v>32.250157834144169</c:v>
                </c:pt>
                <c:pt idx="14">
                  <c:v>32.710107367641619</c:v>
                </c:pt>
                <c:pt idx="15">
                  <c:v>31.348090356527258</c:v>
                </c:pt>
                <c:pt idx="16">
                  <c:v>31.270903010033447</c:v>
                </c:pt>
                <c:pt idx="17">
                  <c:v>30.151098901098905</c:v>
                </c:pt>
                <c:pt idx="18">
                  <c:v>27.11423367161072</c:v>
                </c:pt>
              </c:numCache>
            </c:numRef>
          </c:val>
          <c:extLst>
            <c:ext xmlns:c16="http://schemas.microsoft.com/office/drawing/2014/chart" uri="{C3380CC4-5D6E-409C-BE32-E72D297353CC}">
              <c16:uniqueId val="{00000001-E673-4993-A85C-92C32A37382D}"/>
            </c:ext>
          </c:extLst>
        </c:ser>
        <c:dLbls>
          <c:showLegendKey val="0"/>
          <c:showVal val="0"/>
          <c:showCatName val="0"/>
          <c:showSerName val="0"/>
          <c:showPercent val="0"/>
          <c:showBubbleSize val="0"/>
        </c:dLbls>
        <c:gapWidth val="219"/>
        <c:overlap val="-27"/>
        <c:axId val="920243600"/>
        <c:axId val="920248592"/>
        <c:extLst>
          <c:ext xmlns:c15="http://schemas.microsoft.com/office/drawing/2012/chart" uri="{02D57815-91ED-43cb-92C2-25804820EDAC}">
            <c15:filteredBarSeries>
              <c15:ser>
                <c:idx val="4"/>
                <c:order val="2"/>
                <c:tx>
                  <c:strRef>
                    <c:extLst>
                      <c:ext uri="{02D57815-91ED-43cb-92C2-25804820EDAC}">
                        <c15:formulaRef>
                          <c15:sqref>'Table 1.5'!$A$44</c15:sqref>
                        </c15:formulaRef>
                      </c:ext>
                    </c:extLst>
                    <c:strCache>
                      <c:ptCount val="1"/>
                      <c:pt idx="0">
                        <c:v>Patients with no useable ethnicity recorded</c:v>
                      </c:pt>
                    </c:strCache>
                  </c:strRef>
                </c:tx>
                <c:spPr>
                  <a:solidFill>
                    <a:schemeClr val="accent5"/>
                  </a:solidFill>
                  <a:ln>
                    <a:noFill/>
                  </a:ln>
                  <a:effectLst/>
                </c:spPr>
                <c:invertIfNegative val="0"/>
                <c:cat>
                  <c:strRef>
                    <c:extLst>
                      <c:ext uri="{02D57815-91ED-43cb-92C2-25804820EDAC}">
                        <c15:formulaRef>
                          <c15:sqref>'Table 1.5'!$B$2:$U$2</c15:sqref>
                        </c15:formulaRef>
                      </c:ext>
                    </c:extLst>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extLst>
                      <c:ext uri="{02D57815-91ED-43cb-92C2-25804820EDAC}">
                        <c15:formulaRef>
                          <c15:sqref>'Table 1.5'!$B$44:$U$44</c15:sqref>
                        </c15:formulaRef>
                      </c:ext>
                    </c:extLst>
                    <c:numCache>
                      <c:formatCode>#.##</c:formatCode>
                      <c:ptCount val="20"/>
                      <c:pt idx="0">
                        <c:v>74.500246453803612</c:v>
                      </c:pt>
                      <c:pt idx="1">
                        <c:v>59.863784890358652</c:v>
                      </c:pt>
                      <c:pt idx="2">
                        <c:v>34.501683008927266</c:v>
                      </c:pt>
                      <c:pt idx="3">
                        <c:v>59.691073219658975</c:v>
                      </c:pt>
                      <c:pt idx="4">
                        <c:v>61.841070023603464</c:v>
                      </c:pt>
                      <c:pt idx="5">
                        <c:v>56.030678714015551</c:v>
                      </c:pt>
                      <c:pt idx="6">
                        <c:v>50.363659163583932</c:v>
                      </c:pt>
                      <c:pt idx="7">
                        <c:v>49.112239427291939</c:v>
                      </c:pt>
                      <c:pt idx="8">
                        <c:v>52.587825154196835</c:v>
                      </c:pt>
                      <c:pt idx="9">
                        <c:v>57.71180555555555</c:v>
                      </c:pt>
                      <c:pt idx="10">
                        <c:v>62.148016650342811</c:v>
                      </c:pt>
                      <c:pt idx="11">
                        <c:v>63.540644240207008</c:v>
                      </c:pt>
                      <c:pt idx="12">
                        <c:v>64.231435808558857</c:v>
                      </c:pt>
                      <c:pt idx="13">
                        <c:v>64.871690125153194</c:v>
                      </c:pt>
                      <c:pt idx="14">
                        <c:v>64.620510921880779</c:v>
                      </c:pt>
                      <c:pt idx="15">
                        <c:v>66.415676313163388</c:v>
                      </c:pt>
                      <c:pt idx="16">
                        <c:v>66.401337792642138</c:v>
                      </c:pt>
                      <c:pt idx="17">
                        <c:v>67.621664050235481</c:v>
                      </c:pt>
                      <c:pt idx="18">
                        <c:v>70.491803278688522</c:v>
                      </c:pt>
                    </c:numCache>
                  </c:numRef>
                </c:val>
                <c:extLst>
                  <c:ext xmlns:c16="http://schemas.microsoft.com/office/drawing/2014/chart" uri="{C3380CC4-5D6E-409C-BE32-E72D297353CC}">
                    <c16:uniqueId val="{00000002-E673-4993-A85C-92C32A37382D}"/>
                  </c:ext>
                </c:extLst>
              </c15:ser>
            </c15:filteredBarSeries>
          </c:ext>
        </c:extLst>
      </c:barChart>
      <c:catAx>
        <c:axId val="9202436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8592"/>
        <c:crosses val="autoZero"/>
        <c:auto val="1"/>
        <c:lblAlgn val="ctr"/>
        <c:lblOffset val="100"/>
        <c:noMultiLvlLbl val="0"/>
      </c:catAx>
      <c:valAx>
        <c:axId val="920248592"/>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360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'Table 1.4'!$A$52</c:f>
              <c:strCache>
                <c:ptCount val="1"/>
                <c:pt idx="0">
                  <c:v>Patients with any ethnicity recorded (including unknown)</c:v>
                </c:pt>
              </c:strCache>
            </c:strRef>
          </c:tx>
          <c:spPr>
            <a:solidFill>
              <a:srgbClr val="FFC000"/>
            </a:solidFill>
            <a:ln>
              <a:noFill/>
            </a:ln>
            <a:effectLst/>
          </c:spPr>
          <c:invertIfNegative val="0"/>
          <c:cat>
            <c:strRef>
              <c:f>'Table 1.4'!$B$2:$U$2</c:f>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f>'Table 1.4'!$B$52:$U$52</c:f>
              <c:numCache>
                <c:formatCode>#.##</c:formatCode>
                <c:ptCount val="19"/>
                <c:pt idx="0">
                  <c:v>59.805995951961535</c:v>
                </c:pt>
                <c:pt idx="1">
                  <c:v>72.972598355346889</c:v>
                </c:pt>
                <c:pt idx="2">
                  <c:v>88.982980367984126</c:v>
                </c:pt>
                <c:pt idx="3">
                  <c:v>71.431744621438085</c:v>
                </c:pt>
                <c:pt idx="4">
                  <c:v>72.749961221196614</c:v>
                </c:pt>
                <c:pt idx="5">
                  <c:v>76.251341817147434</c:v>
                </c:pt>
                <c:pt idx="6">
                  <c:v>80.300560978538712</c:v>
                </c:pt>
                <c:pt idx="7">
                  <c:v>82.948949993281857</c:v>
                </c:pt>
                <c:pt idx="8">
                  <c:v>83.654191433363323</c:v>
                </c:pt>
                <c:pt idx="9">
                  <c:v>83.706432931743308</c:v>
                </c:pt>
                <c:pt idx="10">
                  <c:v>83.014691521451368</c:v>
                </c:pt>
                <c:pt idx="11">
                  <c:v>82.902431482655956</c:v>
                </c:pt>
                <c:pt idx="12">
                  <c:v>83.935840344397477</c:v>
                </c:pt>
                <c:pt idx="13">
                  <c:v>86.0990234361782</c:v>
                </c:pt>
                <c:pt idx="14">
                  <c:v>87.618142592973086</c:v>
                </c:pt>
                <c:pt idx="15">
                  <c:v>88.055083803639761</c:v>
                </c:pt>
                <c:pt idx="16">
                  <c:v>87.535793115790725</c:v>
                </c:pt>
                <c:pt idx="17">
                  <c:v>85.924317308172334</c:v>
                </c:pt>
                <c:pt idx="18">
                  <c:v>84.159048461614077</c:v>
                </c:pt>
              </c:numCache>
            </c:numRef>
          </c:val>
          <c:extLst>
            <c:ext xmlns:c16="http://schemas.microsoft.com/office/drawing/2014/chart" uri="{C3380CC4-5D6E-409C-BE32-E72D297353CC}">
              <c16:uniqueId val="{00000000-E514-42D7-8229-FCCFDF3DB1FB}"/>
            </c:ext>
          </c:extLst>
        </c:ser>
        <c:ser>
          <c:idx val="3"/>
          <c:order val="1"/>
          <c:tx>
            <c:strRef>
              <c:f>'Table 1.4'!$A$53</c:f>
              <c:strCache>
                <c:ptCount val="1"/>
                <c:pt idx="0">
                  <c:v>Patients with any ethnicity recorded (excluding unknown)</c:v>
                </c:pt>
              </c:strCache>
            </c:strRef>
          </c:tx>
          <c:spPr>
            <a:solidFill>
              <a:srgbClr val="0070C0"/>
            </a:solidFill>
            <a:ln>
              <a:noFill/>
            </a:ln>
            <a:effectLst/>
          </c:spPr>
          <c:invertIfNegative val="0"/>
          <c:cat>
            <c:strRef>
              <c:f>'Table 1.4'!$B$2:$U$2</c:f>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f>'Table 1.4'!$B$53:$U$53</c:f>
              <c:numCache>
                <c:formatCode>#.##</c:formatCode>
                <c:ptCount val="19"/>
                <c:pt idx="0">
                  <c:v>58.046378580168543</c:v>
                </c:pt>
                <c:pt idx="1">
                  <c:v>70.626082091526982</c:v>
                </c:pt>
                <c:pt idx="2">
                  <c:v>84.522848574685312</c:v>
                </c:pt>
                <c:pt idx="3">
                  <c:v>68.110469420998072</c:v>
                </c:pt>
                <c:pt idx="4">
                  <c:v>69.525648416319967</c:v>
                </c:pt>
                <c:pt idx="5">
                  <c:v>74.073082057958189</c:v>
                </c:pt>
                <c:pt idx="6">
                  <c:v>78.6433583228972</c:v>
                </c:pt>
                <c:pt idx="7">
                  <c:v>81.35971325371672</c:v>
                </c:pt>
                <c:pt idx="8">
                  <c:v>82.073981132952269</c:v>
                </c:pt>
                <c:pt idx="9">
                  <c:v>82.211764385390211</c:v>
                </c:pt>
                <c:pt idx="10">
                  <c:v>81.559210954623381</c:v>
                </c:pt>
                <c:pt idx="11">
                  <c:v>81.511432911346688</c:v>
                </c:pt>
                <c:pt idx="12">
                  <c:v>82.630341137772461</c:v>
                </c:pt>
                <c:pt idx="13">
                  <c:v>84.88593220224277</c:v>
                </c:pt>
                <c:pt idx="14">
                  <c:v>86.475975226745732</c:v>
                </c:pt>
                <c:pt idx="15">
                  <c:v>86.908844914777163</c:v>
                </c:pt>
                <c:pt idx="16">
                  <c:v>86.359840124082794</c:v>
                </c:pt>
                <c:pt idx="17">
                  <c:v>84.59013529030004</c:v>
                </c:pt>
                <c:pt idx="18">
                  <c:v>82.682099675611909</c:v>
                </c:pt>
              </c:numCache>
            </c:numRef>
          </c:val>
          <c:extLst>
            <c:ext xmlns:c16="http://schemas.microsoft.com/office/drawing/2014/chart" uri="{C3380CC4-5D6E-409C-BE32-E72D297353CC}">
              <c16:uniqueId val="{00000001-E514-42D7-8229-FCCFDF3DB1FB}"/>
            </c:ext>
          </c:extLst>
        </c:ser>
        <c:dLbls>
          <c:showLegendKey val="0"/>
          <c:showVal val="0"/>
          <c:showCatName val="0"/>
          <c:showSerName val="0"/>
          <c:showPercent val="0"/>
          <c:showBubbleSize val="0"/>
        </c:dLbls>
        <c:gapWidth val="219"/>
        <c:overlap val="-27"/>
        <c:axId val="920243600"/>
        <c:axId val="920248592"/>
        <c:extLst>
          <c:ext xmlns:c15="http://schemas.microsoft.com/office/drawing/2012/chart" uri="{02D57815-91ED-43cb-92C2-25804820EDAC}">
            <c15:filteredBarSeries>
              <c15:ser>
                <c:idx val="1"/>
                <c:order val="2"/>
                <c:tx>
                  <c:strRef>
                    <c:extLst>
                      <c:ext uri="{02D57815-91ED-43cb-92C2-25804820EDAC}">
                        <c15:formulaRef>
                          <c15:sqref>'Table 1.4'!$A$54</c15:sqref>
                        </c15:formulaRef>
                      </c:ext>
                    </c:extLst>
                    <c:strCache>
                      <c:ptCount val="1"/>
                      <c:pt idx="0">
                        <c:v>Patients with no useable ethnicity recorded</c:v>
                      </c:pt>
                    </c:strCache>
                  </c:strRef>
                </c:tx>
                <c:spPr>
                  <a:solidFill>
                    <a:schemeClr val="accent2"/>
                  </a:solidFill>
                  <a:ln>
                    <a:noFill/>
                  </a:ln>
                  <a:effectLst/>
                </c:spPr>
                <c:invertIfNegative val="0"/>
                <c:cat>
                  <c:strRef>
                    <c:extLst>
                      <c:ext uri="{02D57815-91ED-43cb-92C2-25804820EDAC}">
                        <c15:formulaRef>
                          <c15:sqref>'Table 1.4'!$B$2:$U$2</c15:sqref>
                        </c15:formulaRef>
                      </c:ext>
                    </c:extLst>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extLst>
                      <c:ext uri="{02D57815-91ED-43cb-92C2-25804820EDAC}">
                        <c15:formulaRef>
                          <c15:sqref>'Table 1.4'!$B$54:$U$54</c15:sqref>
                        </c15:formulaRef>
                      </c:ext>
                    </c:extLst>
                    <c:numCache>
                      <c:formatCode>#.##</c:formatCode>
                      <c:ptCount val="19"/>
                      <c:pt idx="0">
                        <c:v>40.194004048038472</c:v>
                      </c:pt>
                      <c:pt idx="1">
                        <c:v>27.027401644653114</c:v>
                      </c:pt>
                      <c:pt idx="2">
                        <c:v>11.01701963201589</c:v>
                      </c:pt>
                      <c:pt idx="3">
                        <c:v>28.568255378561908</c:v>
                      </c:pt>
                      <c:pt idx="4">
                        <c:v>27.250038778803393</c:v>
                      </c:pt>
                      <c:pt idx="5">
                        <c:v>23.748658182852562</c:v>
                      </c:pt>
                      <c:pt idx="6">
                        <c:v>19.699439021461291</c:v>
                      </c:pt>
                      <c:pt idx="7">
                        <c:v>17.051050006718146</c:v>
                      </c:pt>
                      <c:pt idx="8">
                        <c:v>16.34580856663667</c:v>
                      </c:pt>
                      <c:pt idx="9">
                        <c:v>16.293567068256682</c:v>
                      </c:pt>
                      <c:pt idx="10">
                        <c:v>16.985308478548646</c:v>
                      </c:pt>
                      <c:pt idx="11">
                        <c:v>17.097568517344033</c:v>
                      </c:pt>
                      <c:pt idx="12">
                        <c:v>16.064159655602523</c:v>
                      </c:pt>
                      <c:pt idx="13">
                        <c:v>13.900976563821796</c:v>
                      </c:pt>
                      <c:pt idx="14">
                        <c:v>12.381857407026917</c:v>
                      </c:pt>
                      <c:pt idx="15">
                        <c:v>11.94491619636023</c:v>
                      </c:pt>
                      <c:pt idx="16">
                        <c:v>12.46420688420927</c:v>
                      </c:pt>
                      <c:pt idx="17">
                        <c:v>14.075682691827668</c:v>
                      </c:pt>
                      <c:pt idx="18">
                        <c:v>15.840951538385923</c:v>
                      </c:pt>
                    </c:numCache>
                  </c:numRef>
                </c:val>
                <c:extLst>
                  <c:ext xmlns:c16="http://schemas.microsoft.com/office/drawing/2014/chart" uri="{C3380CC4-5D6E-409C-BE32-E72D297353CC}">
                    <c16:uniqueId val="{00000002-E514-42D7-8229-FCCFDF3DB1FB}"/>
                  </c:ext>
                </c:extLst>
              </c15:ser>
            </c15:filteredBarSeries>
          </c:ext>
        </c:extLst>
      </c:barChart>
      <c:catAx>
        <c:axId val="9202436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8592"/>
        <c:crosses val="autoZero"/>
        <c:auto val="1"/>
        <c:lblAlgn val="ctr"/>
        <c:lblOffset val="100"/>
        <c:noMultiLvlLbl val="0"/>
      </c:catAx>
      <c:valAx>
        <c:axId val="920248592"/>
        <c:scaling>
          <c:orientation val="minMax"/>
          <c:max val="1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GB" dirty="0"/>
                  <a:t>Proportion of Patients (%)</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title>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360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3"/>
          <c:order val="0"/>
          <c:tx>
            <c:strRef>
              <c:f>'Table 1.4'!$A$59</c:f>
              <c:strCache>
                <c:ptCount val="1"/>
                <c:pt idx="0">
                  <c:v>Patients with any ethnicity recorded (including unknown)</c:v>
                </c:pt>
              </c:strCache>
            </c:strRef>
          </c:tx>
          <c:spPr>
            <a:solidFill>
              <a:srgbClr val="FFC000"/>
            </a:solidFill>
            <a:ln>
              <a:noFill/>
            </a:ln>
            <a:effectLst/>
          </c:spPr>
          <c:invertIfNegative val="0"/>
          <c:cat>
            <c:strRef>
              <c:f>'Table 1.4'!$B$2:$U$2</c:f>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f>'Table 1.4'!$B$59:$U$59</c:f>
              <c:numCache>
                <c:formatCode>#.##</c:formatCode>
                <c:ptCount val="19"/>
                <c:pt idx="0">
                  <c:v>40.947212629501728</c:v>
                </c:pt>
                <c:pt idx="1">
                  <c:v>71.882998171846438</c:v>
                </c:pt>
                <c:pt idx="2">
                  <c:v>88.424437299035361</c:v>
                </c:pt>
                <c:pt idx="3">
                  <c:v>39.074960127591709</c:v>
                </c:pt>
                <c:pt idx="4">
                  <c:v>28.482142857142854</c:v>
                </c:pt>
                <c:pt idx="5">
                  <c:v>33.857539315448662</c:v>
                </c:pt>
                <c:pt idx="6">
                  <c:v>41.42122487143525</c:v>
                </c:pt>
                <c:pt idx="7">
                  <c:v>45.583800086169752</c:v>
                </c:pt>
                <c:pt idx="8">
                  <c:v>45.438121047877146</c:v>
                </c:pt>
                <c:pt idx="9">
                  <c:v>44.439140811455843</c:v>
                </c:pt>
                <c:pt idx="10">
                  <c:v>45.305931807566559</c:v>
                </c:pt>
                <c:pt idx="11">
                  <c:v>47.569803516028955</c:v>
                </c:pt>
                <c:pt idx="12">
                  <c:v>48.794416243654823</c:v>
                </c:pt>
                <c:pt idx="13">
                  <c:v>53.349673202614376</c:v>
                </c:pt>
                <c:pt idx="14">
                  <c:v>55.908096280087527</c:v>
                </c:pt>
                <c:pt idx="15">
                  <c:v>57.933579335793361</c:v>
                </c:pt>
                <c:pt idx="16">
                  <c:v>100</c:v>
                </c:pt>
              </c:numCache>
            </c:numRef>
          </c:val>
          <c:extLst>
            <c:ext xmlns:c16="http://schemas.microsoft.com/office/drawing/2014/chart" uri="{C3380CC4-5D6E-409C-BE32-E72D297353CC}">
              <c16:uniqueId val="{00000000-B412-4E27-834C-40126731BBB8}"/>
            </c:ext>
          </c:extLst>
        </c:ser>
        <c:ser>
          <c:idx val="1"/>
          <c:order val="1"/>
          <c:tx>
            <c:strRef>
              <c:f>'Table 1.4'!$A$60</c:f>
              <c:strCache>
                <c:ptCount val="1"/>
                <c:pt idx="0">
                  <c:v>Patients with any ethnicity recorded (excluding unknown)</c:v>
                </c:pt>
              </c:strCache>
            </c:strRef>
          </c:tx>
          <c:spPr>
            <a:solidFill>
              <a:srgbClr val="0070C0"/>
            </a:solidFill>
            <a:ln>
              <a:noFill/>
            </a:ln>
            <a:effectLst/>
          </c:spPr>
          <c:invertIfNegative val="0"/>
          <c:cat>
            <c:strRef>
              <c:f>'Table 1.4'!$B$2:$U$2</c:f>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f>'Table 1.4'!$B$60:$U$60</c:f>
              <c:numCache>
                <c:formatCode>#.##</c:formatCode>
                <c:ptCount val="19"/>
                <c:pt idx="0">
                  <c:v>40.503206709422798</c:v>
                </c:pt>
                <c:pt idx="1">
                  <c:v>68.994515539305297</c:v>
                </c:pt>
                <c:pt idx="2">
                  <c:v>84.423008217220428</c:v>
                </c:pt>
                <c:pt idx="3">
                  <c:v>37.958532695374799</c:v>
                </c:pt>
                <c:pt idx="4">
                  <c:v>28.258928571428569</c:v>
                </c:pt>
                <c:pt idx="5">
                  <c:v>33.580018501387606</c:v>
                </c:pt>
                <c:pt idx="6">
                  <c:v>40.86021505376344</c:v>
                </c:pt>
                <c:pt idx="7">
                  <c:v>45.109866436880651</c:v>
                </c:pt>
                <c:pt idx="8">
                  <c:v>45.076784101174347</c:v>
                </c:pt>
                <c:pt idx="9">
                  <c:v>44.248210023866349</c:v>
                </c:pt>
                <c:pt idx="10">
                  <c:v>45.119103222793086</c:v>
                </c:pt>
                <c:pt idx="11">
                  <c:v>47.20785935884178</c:v>
                </c:pt>
                <c:pt idx="12">
                  <c:v>48.667512690355323</c:v>
                </c:pt>
                <c:pt idx="13">
                  <c:v>53.186274509803923</c:v>
                </c:pt>
                <c:pt idx="14">
                  <c:v>55.579868708971546</c:v>
                </c:pt>
                <c:pt idx="15">
                  <c:v>57.810578105781062</c:v>
                </c:pt>
                <c:pt idx="16">
                  <c:v>56.082474226804123</c:v>
                </c:pt>
              </c:numCache>
            </c:numRef>
          </c:val>
          <c:extLst>
            <c:ext xmlns:c16="http://schemas.microsoft.com/office/drawing/2014/chart" uri="{C3380CC4-5D6E-409C-BE32-E72D297353CC}">
              <c16:uniqueId val="{00000001-B412-4E27-834C-40126731BBB8}"/>
            </c:ext>
          </c:extLst>
        </c:ser>
        <c:dLbls>
          <c:showLegendKey val="0"/>
          <c:showVal val="0"/>
          <c:showCatName val="0"/>
          <c:showSerName val="0"/>
          <c:showPercent val="0"/>
          <c:showBubbleSize val="0"/>
        </c:dLbls>
        <c:gapWidth val="219"/>
        <c:overlap val="-27"/>
        <c:axId val="920243600"/>
        <c:axId val="920248592"/>
        <c:extLst>
          <c:ext xmlns:c15="http://schemas.microsoft.com/office/drawing/2012/chart" uri="{02D57815-91ED-43cb-92C2-25804820EDAC}">
            <c15:filteredBarSeries>
              <c15:ser>
                <c:idx val="2"/>
                <c:order val="2"/>
                <c:tx>
                  <c:strRef>
                    <c:extLst>
                      <c:ext uri="{02D57815-91ED-43cb-92C2-25804820EDAC}">
                        <c15:formulaRef>
                          <c15:sqref>'Table 1.4'!$A$61</c15:sqref>
                        </c15:formulaRef>
                      </c:ext>
                    </c:extLst>
                    <c:strCache>
                      <c:ptCount val="1"/>
                      <c:pt idx="0">
                        <c:v>Patients with no useable ethnicity recorded</c:v>
                      </c:pt>
                    </c:strCache>
                  </c:strRef>
                </c:tx>
                <c:spPr>
                  <a:solidFill>
                    <a:schemeClr val="accent3"/>
                  </a:solidFill>
                  <a:ln>
                    <a:noFill/>
                  </a:ln>
                  <a:effectLst/>
                </c:spPr>
                <c:invertIfNegative val="0"/>
                <c:cat>
                  <c:strRef>
                    <c:extLst>
                      <c:ext uri="{02D57815-91ED-43cb-92C2-25804820EDAC}">
                        <c15:formulaRef>
                          <c15:sqref>'Table 1.4'!$B$2:$U$2</c15:sqref>
                        </c15:formulaRef>
                      </c:ext>
                    </c:extLst>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extLst>
                      <c:ext uri="{02D57815-91ED-43cb-92C2-25804820EDAC}">
                        <c15:formulaRef>
                          <c15:sqref>'Table 1.4'!$B$61:$U$61</c15:sqref>
                        </c15:formulaRef>
                      </c:ext>
                    </c:extLst>
                    <c:numCache>
                      <c:formatCode>#.##</c:formatCode>
                      <c:ptCount val="19"/>
                      <c:pt idx="0">
                        <c:v>59.05278737049828</c:v>
                      </c:pt>
                      <c:pt idx="1">
                        <c:v>28.117001828153565</c:v>
                      </c:pt>
                      <c:pt idx="2">
                        <c:v>11.57556270096463</c:v>
                      </c:pt>
                      <c:pt idx="3">
                        <c:v>60.925039872408291</c:v>
                      </c:pt>
                      <c:pt idx="4">
                        <c:v>71.517857142857139</c:v>
                      </c:pt>
                      <c:pt idx="5">
                        <c:v>66.142460684551338</c:v>
                      </c:pt>
                      <c:pt idx="6">
                        <c:v>58.57877512856475</c:v>
                      </c:pt>
                      <c:pt idx="7">
                        <c:v>54.416199913830241</c:v>
                      </c:pt>
                      <c:pt idx="8">
                        <c:v>54.561878952122854</c:v>
                      </c:pt>
                      <c:pt idx="9">
                        <c:v>55.560859188544157</c:v>
                      </c:pt>
                      <c:pt idx="10">
                        <c:v>54.694068192433441</c:v>
                      </c:pt>
                      <c:pt idx="11">
                        <c:v>52.430196483971045</c:v>
                      </c:pt>
                      <c:pt idx="12">
                        <c:v>51.205583756345177</c:v>
                      </c:pt>
                      <c:pt idx="13">
                        <c:v>46.650326797385624</c:v>
                      </c:pt>
                      <c:pt idx="14">
                        <c:v>44.091903719912473</c:v>
                      </c:pt>
                      <c:pt idx="15">
                        <c:v>42.066420664206646</c:v>
                      </c:pt>
                    </c:numCache>
                  </c:numRef>
                </c:val>
                <c:extLst>
                  <c:ext xmlns:c16="http://schemas.microsoft.com/office/drawing/2014/chart" uri="{C3380CC4-5D6E-409C-BE32-E72D297353CC}">
                    <c16:uniqueId val="{00000002-B412-4E27-834C-40126731BBB8}"/>
                  </c:ext>
                </c:extLst>
              </c15:ser>
            </c15:filteredBarSeries>
          </c:ext>
        </c:extLst>
      </c:barChart>
      <c:catAx>
        <c:axId val="9202436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8592"/>
        <c:crosses val="autoZero"/>
        <c:auto val="1"/>
        <c:lblAlgn val="ctr"/>
        <c:lblOffset val="100"/>
        <c:noMultiLvlLbl val="0"/>
      </c:catAx>
      <c:valAx>
        <c:axId val="920248592"/>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360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3"/>
          <c:order val="0"/>
          <c:tx>
            <c:strRef>
              <c:f>'Table 1.5'!$A$52</c:f>
              <c:strCache>
                <c:ptCount val="1"/>
                <c:pt idx="0">
                  <c:v>Patients with any ethnicity recorded (including unknown)</c:v>
                </c:pt>
              </c:strCache>
            </c:strRef>
          </c:tx>
          <c:spPr>
            <a:solidFill>
              <a:schemeClr val="accent4"/>
            </a:solidFill>
            <a:ln>
              <a:noFill/>
            </a:ln>
            <a:effectLst/>
          </c:spPr>
          <c:invertIfNegative val="0"/>
          <c:cat>
            <c:strRef>
              <c:f>'Table 1.5'!$B$2:$U$2</c:f>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f>'Table 1.5'!$B$52:$U$52</c:f>
              <c:numCache>
                <c:formatCode>#.##</c:formatCode>
                <c:ptCount val="20"/>
                <c:pt idx="0">
                  <c:v>59.572372853830714</c:v>
                </c:pt>
                <c:pt idx="1">
                  <c:v>72.69859674550365</c:v>
                </c:pt>
                <c:pt idx="2">
                  <c:v>88.747256696228035</c:v>
                </c:pt>
                <c:pt idx="3">
                  <c:v>72.387788305100969</c:v>
                </c:pt>
                <c:pt idx="4">
                  <c:v>78.617978828536067</c:v>
                </c:pt>
                <c:pt idx="5">
                  <c:v>83.948326182732686</c:v>
                </c:pt>
                <c:pt idx="6">
                  <c:v>87.795910696246651</c:v>
                </c:pt>
                <c:pt idx="7">
                  <c:v>89.162326171516341</c:v>
                </c:pt>
                <c:pt idx="8">
                  <c:v>88.729321609588339</c:v>
                </c:pt>
                <c:pt idx="9">
                  <c:v>88.38315200695979</c:v>
                </c:pt>
                <c:pt idx="10">
                  <c:v>87.313821309734834</c:v>
                </c:pt>
                <c:pt idx="11">
                  <c:v>86.987463308532128</c:v>
                </c:pt>
                <c:pt idx="12">
                  <c:v>87.268361160391066</c:v>
                </c:pt>
                <c:pt idx="13">
                  <c:v>88.445802698206379</c:v>
                </c:pt>
                <c:pt idx="14">
                  <c:v>88.966637766839838</c:v>
                </c:pt>
                <c:pt idx="15">
                  <c:v>88.53543241498511</c:v>
                </c:pt>
                <c:pt idx="16">
                  <c:v>87.282611267538996</c:v>
                </c:pt>
                <c:pt idx="17">
                  <c:v>85.126892214642865</c:v>
                </c:pt>
                <c:pt idx="18">
                  <c:v>83.623844375963017</c:v>
                </c:pt>
              </c:numCache>
            </c:numRef>
          </c:val>
          <c:extLst>
            <c:ext xmlns:c16="http://schemas.microsoft.com/office/drawing/2014/chart" uri="{C3380CC4-5D6E-409C-BE32-E72D297353CC}">
              <c16:uniqueId val="{00000000-AEE5-4F21-942D-0CE41DB8CDF6}"/>
            </c:ext>
          </c:extLst>
        </c:ser>
        <c:ser>
          <c:idx val="0"/>
          <c:order val="1"/>
          <c:tx>
            <c:strRef>
              <c:f>'Table 1.5'!$A$53</c:f>
              <c:strCache>
                <c:ptCount val="1"/>
                <c:pt idx="0">
                  <c:v>Patients with any ethnicity recorded (excluding unknown)</c:v>
                </c:pt>
              </c:strCache>
            </c:strRef>
          </c:tx>
          <c:spPr>
            <a:solidFill>
              <a:schemeClr val="accent1"/>
            </a:solidFill>
            <a:ln>
              <a:noFill/>
            </a:ln>
            <a:effectLst/>
          </c:spPr>
          <c:invertIfNegative val="0"/>
          <c:cat>
            <c:strRef>
              <c:f>'Table 1.5'!$B$2:$U$2</c:f>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f>'Table 1.5'!$B$53:$U$53</c:f>
              <c:numCache>
                <c:formatCode>#.##</c:formatCode>
                <c:ptCount val="20"/>
                <c:pt idx="0">
                  <c:v>57.839888601331666</c:v>
                </c:pt>
                <c:pt idx="1">
                  <c:v>70.34165623558863</c:v>
                </c:pt>
                <c:pt idx="2">
                  <c:v>84.33589588921545</c:v>
                </c:pt>
                <c:pt idx="3">
                  <c:v>68.985138700900976</c:v>
                </c:pt>
                <c:pt idx="4">
                  <c:v>75.343657909028593</c:v>
                </c:pt>
                <c:pt idx="5">
                  <c:v>82.19304768005405</c:v>
                </c:pt>
                <c:pt idx="6">
                  <c:v>86.60835245381719</c:v>
                </c:pt>
                <c:pt idx="7">
                  <c:v>88.000409008196854</c:v>
                </c:pt>
                <c:pt idx="8">
                  <c:v>87.511153608292119</c:v>
                </c:pt>
                <c:pt idx="9">
                  <c:v>87.200578016214934</c:v>
                </c:pt>
                <c:pt idx="10">
                  <c:v>86.209189745753577</c:v>
                </c:pt>
                <c:pt idx="11">
                  <c:v>85.891236047856694</c:v>
                </c:pt>
                <c:pt idx="12">
                  <c:v>86.242601097607476</c:v>
                </c:pt>
                <c:pt idx="13">
                  <c:v>87.429096838421827</c:v>
                </c:pt>
                <c:pt idx="14">
                  <c:v>87.942969491340293</c:v>
                </c:pt>
                <c:pt idx="15">
                  <c:v>87.388434226692496</c:v>
                </c:pt>
                <c:pt idx="16">
                  <c:v>86.113148616993598</c:v>
                </c:pt>
                <c:pt idx="17">
                  <c:v>83.790099486245467</c:v>
                </c:pt>
                <c:pt idx="18">
                  <c:v>82.073382126348221</c:v>
                </c:pt>
              </c:numCache>
            </c:numRef>
          </c:val>
          <c:extLst>
            <c:ext xmlns:c16="http://schemas.microsoft.com/office/drawing/2014/chart" uri="{C3380CC4-5D6E-409C-BE32-E72D297353CC}">
              <c16:uniqueId val="{00000001-AEE5-4F21-942D-0CE41DB8CDF6}"/>
            </c:ext>
          </c:extLst>
        </c:ser>
        <c:dLbls>
          <c:showLegendKey val="0"/>
          <c:showVal val="0"/>
          <c:showCatName val="0"/>
          <c:showSerName val="0"/>
          <c:showPercent val="0"/>
          <c:showBubbleSize val="0"/>
        </c:dLbls>
        <c:gapWidth val="219"/>
        <c:overlap val="-27"/>
        <c:axId val="920243600"/>
        <c:axId val="920248592"/>
        <c:extLst>
          <c:ext xmlns:c15="http://schemas.microsoft.com/office/drawing/2012/chart" uri="{02D57815-91ED-43cb-92C2-25804820EDAC}">
            <c15:filteredBarSeries>
              <c15:ser>
                <c:idx val="4"/>
                <c:order val="2"/>
                <c:tx>
                  <c:strRef>
                    <c:extLst>
                      <c:ext uri="{02D57815-91ED-43cb-92C2-25804820EDAC}">
                        <c15:formulaRef>
                          <c15:sqref>'Table 1.5'!$A$54</c15:sqref>
                        </c15:formulaRef>
                      </c:ext>
                    </c:extLst>
                    <c:strCache>
                      <c:ptCount val="1"/>
                      <c:pt idx="0">
                        <c:v>Patients with no useable ethnicity recorded</c:v>
                      </c:pt>
                    </c:strCache>
                  </c:strRef>
                </c:tx>
                <c:spPr>
                  <a:solidFill>
                    <a:schemeClr val="accent5"/>
                  </a:solidFill>
                  <a:ln>
                    <a:noFill/>
                  </a:ln>
                  <a:effectLst/>
                </c:spPr>
                <c:invertIfNegative val="0"/>
                <c:cat>
                  <c:strRef>
                    <c:extLst>
                      <c:ext uri="{02D57815-91ED-43cb-92C2-25804820EDAC}">
                        <c15:formulaRef>
                          <c15:sqref>'Table 1.5'!$B$2:$U$2</c15:sqref>
                        </c15:formulaRef>
                      </c:ext>
                    </c:extLst>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extLst>
                      <c:ext uri="{02D57815-91ED-43cb-92C2-25804820EDAC}">
                        <c15:formulaRef>
                          <c15:sqref>'Table 1.5'!$B$54:$U$54</c15:sqref>
                        </c15:formulaRef>
                      </c:ext>
                    </c:extLst>
                    <c:numCache>
                      <c:formatCode>#.##</c:formatCode>
                      <c:ptCount val="20"/>
                      <c:pt idx="0">
                        <c:v>40.427627146169286</c:v>
                      </c:pt>
                      <c:pt idx="1">
                        <c:v>27.301403254496343</c:v>
                      </c:pt>
                      <c:pt idx="2">
                        <c:v>11.252743303771963</c:v>
                      </c:pt>
                      <c:pt idx="3">
                        <c:v>27.612211694899031</c:v>
                      </c:pt>
                      <c:pt idx="4">
                        <c:v>21.382021171463929</c:v>
                      </c:pt>
                      <c:pt idx="5">
                        <c:v>16.051673817267311</c:v>
                      </c:pt>
                      <c:pt idx="6">
                        <c:v>12.204089303753358</c:v>
                      </c:pt>
                      <c:pt idx="7">
                        <c:v>10.837673828483664</c:v>
                      </c:pt>
                      <c:pt idx="8">
                        <c:v>11.270678390411664</c:v>
                      </c:pt>
                      <c:pt idx="9">
                        <c:v>11.616847993040214</c:v>
                      </c:pt>
                      <c:pt idx="10">
                        <c:v>12.686178690265162</c:v>
                      </c:pt>
                      <c:pt idx="11">
                        <c:v>13.012536691467869</c:v>
                      </c:pt>
                      <c:pt idx="12">
                        <c:v>12.731638839608927</c:v>
                      </c:pt>
                      <c:pt idx="13">
                        <c:v>11.554197301793623</c:v>
                      </c:pt>
                      <c:pt idx="14">
                        <c:v>11.033362233160162</c:v>
                      </c:pt>
                      <c:pt idx="15">
                        <c:v>11.46456758501489</c:v>
                      </c:pt>
                      <c:pt idx="16">
                        <c:v>12.717388732461018</c:v>
                      </c:pt>
                      <c:pt idx="17">
                        <c:v>14.873107785357137</c:v>
                      </c:pt>
                      <c:pt idx="18">
                        <c:v>16.376155624036983</c:v>
                      </c:pt>
                    </c:numCache>
                  </c:numRef>
                </c:val>
                <c:extLst>
                  <c:ext xmlns:c16="http://schemas.microsoft.com/office/drawing/2014/chart" uri="{C3380CC4-5D6E-409C-BE32-E72D297353CC}">
                    <c16:uniqueId val="{00000002-AEE5-4F21-942D-0CE41DB8CDF6}"/>
                  </c:ext>
                </c:extLst>
              </c15:ser>
            </c15:filteredBarSeries>
          </c:ext>
        </c:extLst>
      </c:barChart>
      <c:catAx>
        <c:axId val="9202436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8592"/>
        <c:crosses val="autoZero"/>
        <c:auto val="1"/>
        <c:lblAlgn val="ctr"/>
        <c:lblOffset val="100"/>
        <c:noMultiLvlLbl val="0"/>
      </c:catAx>
      <c:valAx>
        <c:axId val="920248592"/>
        <c:scaling>
          <c:orientation val="minMax"/>
          <c:max val="1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GB" dirty="0"/>
                  <a:t>Proportion</a:t>
                </a:r>
                <a:r>
                  <a:rPr lang="en-GB" baseline="0" dirty="0"/>
                  <a:t> of Patients (%)</a:t>
                </a:r>
                <a:endParaRPr lang="en-GB" dirty="0"/>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title>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360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3"/>
          <c:order val="0"/>
          <c:tx>
            <c:strRef>
              <c:f>'Table 1.5'!$A$59</c:f>
              <c:strCache>
                <c:ptCount val="1"/>
                <c:pt idx="0">
                  <c:v>Patients with any ethnicity recorded (including unknown)</c:v>
                </c:pt>
              </c:strCache>
            </c:strRef>
          </c:tx>
          <c:spPr>
            <a:solidFill>
              <a:schemeClr val="accent4"/>
            </a:solidFill>
            <a:ln>
              <a:noFill/>
            </a:ln>
            <a:effectLst/>
          </c:spPr>
          <c:invertIfNegative val="0"/>
          <c:cat>
            <c:strRef>
              <c:f>'Table 1.5'!$B$2:$U$2</c:f>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f>'Table 1.5'!$B$59:$U$59</c:f>
              <c:numCache>
                <c:formatCode>#.##</c:formatCode>
                <c:ptCount val="20"/>
                <c:pt idx="0">
                  <c:v>43.485169491525419</c:v>
                </c:pt>
                <c:pt idx="1">
                  <c:v>70.762052877138416</c:v>
                </c:pt>
                <c:pt idx="2">
                  <c:v>88.979750778816197</c:v>
                </c:pt>
                <c:pt idx="3">
                  <c:v>38.755980861244019</c:v>
                </c:pt>
                <c:pt idx="4">
                  <c:v>32.753759398496243</c:v>
                </c:pt>
                <c:pt idx="5">
                  <c:v>44.071799716580067</c:v>
                </c:pt>
                <c:pt idx="6">
                  <c:v>56.313690739920254</c:v>
                </c:pt>
                <c:pt idx="7">
                  <c:v>58.860759493670891</c:v>
                </c:pt>
                <c:pt idx="8">
                  <c:v>59.803921568627452</c:v>
                </c:pt>
                <c:pt idx="9">
                  <c:v>52.757916241062311</c:v>
                </c:pt>
                <c:pt idx="10">
                  <c:v>52.040326452232357</c:v>
                </c:pt>
                <c:pt idx="11">
                  <c:v>54.013015184381786</c:v>
                </c:pt>
                <c:pt idx="12">
                  <c:v>55.738786279683374</c:v>
                </c:pt>
                <c:pt idx="13">
                  <c:v>100</c:v>
                </c:pt>
                <c:pt idx="14">
                  <c:v>100</c:v>
                </c:pt>
                <c:pt idx="15">
                  <c:v>61.30063965884861</c:v>
                </c:pt>
                <c:pt idx="16">
                  <c:v>56.984126984126981</c:v>
                </c:pt>
                <c:pt idx="17">
                  <c:v>52.718676122931441</c:v>
                </c:pt>
              </c:numCache>
            </c:numRef>
          </c:val>
          <c:extLst>
            <c:ext xmlns:c16="http://schemas.microsoft.com/office/drawing/2014/chart" uri="{C3380CC4-5D6E-409C-BE32-E72D297353CC}">
              <c16:uniqueId val="{00000000-B671-40AE-AA20-77AE0A73E036}"/>
            </c:ext>
          </c:extLst>
        </c:ser>
        <c:ser>
          <c:idx val="0"/>
          <c:order val="1"/>
          <c:tx>
            <c:strRef>
              <c:f>'Table 1.5'!$A$60</c:f>
              <c:strCache>
                <c:ptCount val="1"/>
                <c:pt idx="0">
                  <c:v>Patients with any ethnicity recorded (excluding unknown)</c:v>
                </c:pt>
              </c:strCache>
            </c:strRef>
          </c:tx>
          <c:spPr>
            <a:solidFill>
              <a:schemeClr val="accent1"/>
            </a:solidFill>
            <a:ln>
              <a:noFill/>
            </a:ln>
            <a:effectLst/>
          </c:spPr>
          <c:invertIfNegative val="0"/>
          <c:cat>
            <c:strRef>
              <c:f>'Table 1.5'!$B$2:$U$2</c:f>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f>'Table 1.5'!$B$60:$U$60</c:f>
              <c:numCache>
                <c:formatCode>#.##</c:formatCode>
                <c:ptCount val="20"/>
                <c:pt idx="0">
                  <c:v>42.690677966101696</c:v>
                </c:pt>
                <c:pt idx="1">
                  <c:v>67.262830482115092</c:v>
                </c:pt>
                <c:pt idx="2">
                  <c:v>84.540498442367593</c:v>
                </c:pt>
                <c:pt idx="3">
                  <c:v>37.84254023488473</c:v>
                </c:pt>
                <c:pt idx="4">
                  <c:v>32.330827067669169</c:v>
                </c:pt>
                <c:pt idx="5">
                  <c:v>43.552196504487483</c:v>
                </c:pt>
                <c:pt idx="6">
                  <c:v>56.180770934869294</c:v>
                </c:pt>
                <c:pt idx="7">
                  <c:v>58.634719710669081</c:v>
                </c:pt>
                <c:pt idx="8">
                  <c:v>59.607843137254903</c:v>
                </c:pt>
                <c:pt idx="9">
                  <c:v>52.655771195097032</c:v>
                </c:pt>
                <c:pt idx="10">
                  <c:v>51.896303408545364</c:v>
                </c:pt>
                <c:pt idx="11">
                  <c:v>53.850325379609544</c:v>
                </c:pt>
                <c:pt idx="12">
                  <c:v>55.672823218997358</c:v>
                </c:pt>
                <c:pt idx="13">
                  <c:v>59.793814432989691</c:v>
                </c:pt>
                <c:pt idx="14">
                  <c:v>60.116166505324301</c:v>
                </c:pt>
                <c:pt idx="15">
                  <c:v>60.980810234541572</c:v>
                </c:pt>
                <c:pt idx="16">
                  <c:v>56.825396825396822</c:v>
                </c:pt>
                <c:pt idx="17">
                  <c:v>52.009456264775409</c:v>
                </c:pt>
              </c:numCache>
            </c:numRef>
          </c:val>
          <c:extLst>
            <c:ext xmlns:c16="http://schemas.microsoft.com/office/drawing/2014/chart" uri="{C3380CC4-5D6E-409C-BE32-E72D297353CC}">
              <c16:uniqueId val="{00000001-B671-40AE-AA20-77AE0A73E036}"/>
            </c:ext>
          </c:extLst>
        </c:ser>
        <c:dLbls>
          <c:showLegendKey val="0"/>
          <c:showVal val="0"/>
          <c:showCatName val="0"/>
          <c:showSerName val="0"/>
          <c:showPercent val="0"/>
          <c:showBubbleSize val="0"/>
        </c:dLbls>
        <c:gapWidth val="219"/>
        <c:overlap val="-27"/>
        <c:axId val="920243600"/>
        <c:axId val="920248592"/>
        <c:extLst>
          <c:ext xmlns:c15="http://schemas.microsoft.com/office/drawing/2012/chart" uri="{02D57815-91ED-43cb-92C2-25804820EDAC}">
            <c15:filteredBarSeries>
              <c15:ser>
                <c:idx val="4"/>
                <c:order val="2"/>
                <c:tx>
                  <c:strRef>
                    <c:extLst>
                      <c:ext uri="{02D57815-91ED-43cb-92C2-25804820EDAC}">
                        <c15:formulaRef>
                          <c15:sqref>'Table 1.5'!$A$61</c15:sqref>
                        </c15:formulaRef>
                      </c:ext>
                    </c:extLst>
                    <c:strCache>
                      <c:ptCount val="1"/>
                      <c:pt idx="0">
                        <c:v>Patients with no useable ethnicity recorded</c:v>
                      </c:pt>
                    </c:strCache>
                  </c:strRef>
                </c:tx>
                <c:spPr>
                  <a:solidFill>
                    <a:schemeClr val="accent5"/>
                  </a:solidFill>
                  <a:ln>
                    <a:noFill/>
                  </a:ln>
                  <a:effectLst/>
                </c:spPr>
                <c:invertIfNegative val="0"/>
                <c:cat>
                  <c:strRef>
                    <c:extLst>
                      <c:ext uri="{02D57815-91ED-43cb-92C2-25804820EDAC}">
                        <c15:formulaRef>
                          <c15:sqref>'Table 1.5'!$B$2:$U$2</c15:sqref>
                        </c15:formulaRef>
                      </c:ext>
                    </c:extLst>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extLst>
                      <c:ext uri="{02D57815-91ED-43cb-92C2-25804820EDAC}">
                        <c15:formulaRef>
                          <c15:sqref>'Table 1.5'!$B$61:$U$61</c15:sqref>
                        </c15:formulaRef>
                      </c:ext>
                    </c:extLst>
                    <c:numCache>
                      <c:formatCode>#.##</c:formatCode>
                      <c:ptCount val="20"/>
                      <c:pt idx="0">
                        <c:v>56.514830508474581</c:v>
                      </c:pt>
                      <c:pt idx="1">
                        <c:v>29.237947122861584</c:v>
                      </c:pt>
                      <c:pt idx="2">
                        <c:v>11.0202492211838</c:v>
                      </c:pt>
                      <c:pt idx="3">
                        <c:v>61.244019138755981</c:v>
                      </c:pt>
                      <c:pt idx="4">
                        <c:v>67.246240601503757</c:v>
                      </c:pt>
                      <c:pt idx="5">
                        <c:v>55.92820028341994</c:v>
                      </c:pt>
                      <c:pt idx="6">
                        <c:v>43.686309260079753</c:v>
                      </c:pt>
                      <c:pt idx="7">
                        <c:v>41.139240506329109</c:v>
                      </c:pt>
                      <c:pt idx="8">
                        <c:v>40.196078431372548</c:v>
                      </c:pt>
                      <c:pt idx="9">
                        <c:v>47.242083758937689</c:v>
                      </c:pt>
                      <c:pt idx="10">
                        <c:v>47.959673547767636</c:v>
                      </c:pt>
                      <c:pt idx="11">
                        <c:v>45.986984815618221</c:v>
                      </c:pt>
                      <c:pt idx="12">
                        <c:v>44.261213720316626</c:v>
                      </c:pt>
                      <c:pt idx="15">
                        <c:v>38.699360341151383</c:v>
                      </c:pt>
                      <c:pt idx="16">
                        <c:v>43.015873015873019</c:v>
                      </c:pt>
                      <c:pt idx="17">
                        <c:v>47.281323877068559</c:v>
                      </c:pt>
                    </c:numCache>
                  </c:numRef>
                </c:val>
                <c:extLst>
                  <c:ext xmlns:c16="http://schemas.microsoft.com/office/drawing/2014/chart" uri="{C3380CC4-5D6E-409C-BE32-E72D297353CC}">
                    <c16:uniqueId val="{00000002-B671-40AE-AA20-77AE0A73E036}"/>
                  </c:ext>
                </c:extLst>
              </c15:ser>
            </c15:filteredBarSeries>
          </c:ext>
        </c:extLst>
      </c:barChart>
      <c:catAx>
        <c:axId val="9202436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8592"/>
        <c:crosses val="autoZero"/>
        <c:auto val="1"/>
        <c:lblAlgn val="ctr"/>
        <c:lblOffset val="100"/>
        <c:noMultiLvlLbl val="0"/>
      </c:catAx>
      <c:valAx>
        <c:axId val="920248592"/>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360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3"/>
          <c:order val="0"/>
          <c:tx>
            <c:strRef>
              <c:f>'Table 1.6'!$A$5</c:f>
              <c:strCache>
                <c:ptCount val="1"/>
                <c:pt idx="0">
                  <c:v>Patients with any ethnicity recorded (including unknown)</c:v>
                </c:pt>
              </c:strCache>
            </c:strRef>
          </c:tx>
          <c:spPr>
            <a:solidFill>
              <a:schemeClr val="accent4"/>
            </a:solidFill>
            <a:ln>
              <a:noFill/>
            </a:ln>
            <a:effectLst/>
          </c:spPr>
          <c:invertIfNegative val="0"/>
          <c:dPt>
            <c:idx val="5"/>
            <c:invertIfNegative val="0"/>
            <c:bubble3D val="0"/>
            <c:spPr>
              <a:solidFill>
                <a:schemeClr val="accent2"/>
              </a:solidFill>
              <a:ln>
                <a:noFill/>
              </a:ln>
              <a:effectLst/>
            </c:spPr>
            <c:extLst>
              <c:ext xmlns:c16="http://schemas.microsoft.com/office/drawing/2014/chart" uri="{C3380CC4-5D6E-409C-BE32-E72D297353CC}">
                <c16:uniqueId val="{00000000-2893-49B7-8D41-896665424964}"/>
              </c:ext>
            </c:extLst>
          </c:dPt>
          <c:dPt>
            <c:idx val="6"/>
            <c:invertIfNegative val="0"/>
            <c:bubble3D val="0"/>
            <c:spPr>
              <a:solidFill>
                <a:schemeClr val="accent2"/>
              </a:solidFill>
              <a:ln>
                <a:noFill/>
              </a:ln>
              <a:effectLst/>
            </c:spPr>
            <c:extLst>
              <c:ext xmlns:c16="http://schemas.microsoft.com/office/drawing/2014/chart" uri="{C3380CC4-5D6E-409C-BE32-E72D297353CC}">
                <c16:uniqueId val="{00000003-2893-49B7-8D41-896665424964}"/>
              </c:ext>
            </c:extLst>
          </c:dPt>
          <c:cat>
            <c:strRef>
              <c:f>'Table 1.6'!$B$2:$H$2</c:f>
              <c:strCache>
                <c:ptCount val="7"/>
                <c:pt idx="0">
                  <c:v>1 - Least Deprived</c:v>
                </c:pt>
                <c:pt idx="1">
                  <c:v>2</c:v>
                </c:pt>
                <c:pt idx="2">
                  <c:v>3</c:v>
                </c:pt>
                <c:pt idx="3">
                  <c:v>4</c:v>
                </c:pt>
                <c:pt idx="4">
                  <c:v>5 - Most Deprived</c:v>
                </c:pt>
                <c:pt idx="5">
                  <c:v>Rural</c:v>
                </c:pt>
                <c:pt idx="6">
                  <c:v>Urban</c:v>
                </c:pt>
              </c:strCache>
            </c:strRef>
          </c:cat>
          <c:val>
            <c:numRef>
              <c:f>'Table 1.6'!$B$5:$H$5</c:f>
              <c:numCache>
                <c:formatCode>#.##</c:formatCode>
                <c:ptCount val="7"/>
                <c:pt idx="0">
                  <c:v>53.025973691662166</c:v>
                </c:pt>
                <c:pt idx="1">
                  <c:v>48.665080212029274</c:v>
                </c:pt>
                <c:pt idx="2">
                  <c:v>52.067489015297674</c:v>
                </c:pt>
                <c:pt idx="3">
                  <c:v>51.576336037214162</c:v>
                </c:pt>
                <c:pt idx="4">
                  <c:v>56.244695032086703</c:v>
                </c:pt>
                <c:pt idx="5">
                  <c:v>53.087388348931931</c:v>
                </c:pt>
                <c:pt idx="6">
                  <c:v>48.878226771934727</c:v>
                </c:pt>
              </c:numCache>
            </c:numRef>
          </c:val>
          <c:extLst>
            <c:ext xmlns:c16="http://schemas.microsoft.com/office/drawing/2014/chart" uri="{C3380CC4-5D6E-409C-BE32-E72D297353CC}">
              <c16:uniqueId val="{00000000-A357-4765-8F00-7876E9011AA3}"/>
            </c:ext>
          </c:extLst>
        </c:ser>
        <c:ser>
          <c:idx val="0"/>
          <c:order val="1"/>
          <c:tx>
            <c:strRef>
              <c:f>'Table 1.6'!$A$6</c:f>
              <c:strCache>
                <c:ptCount val="1"/>
                <c:pt idx="0">
                  <c:v>Patients with any ethnicity recorded (excluding unknown)</c:v>
                </c:pt>
              </c:strCache>
            </c:strRef>
          </c:tx>
          <c:spPr>
            <a:solidFill>
              <a:schemeClr val="accent1"/>
            </a:solidFill>
            <a:ln>
              <a:noFill/>
            </a:ln>
            <a:effectLst/>
          </c:spPr>
          <c:invertIfNegative val="0"/>
          <c:dPt>
            <c:idx val="5"/>
            <c:invertIfNegative val="0"/>
            <c:bubble3D val="0"/>
            <c:spPr>
              <a:solidFill>
                <a:schemeClr val="accent6"/>
              </a:solidFill>
              <a:ln>
                <a:noFill/>
              </a:ln>
              <a:effectLst/>
            </c:spPr>
            <c:extLst>
              <c:ext xmlns:c16="http://schemas.microsoft.com/office/drawing/2014/chart" uri="{C3380CC4-5D6E-409C-BE32-E72D297353CC}">
                <c16:uniqueId val="{00000001-2893-49B7-8D41-896665424964}"/>
              </c:ext>
            </c:extLst>
          </c:dPt>
          <c:dPt>
            <c:idx val="6"/>
            <c:invertIfNegative val="0"/>
            <c:bubble3D val="0"/>
            <c:spPr>
              <a:solidFill>
                <a:schemeClr val="accent6"/>
              </a:solidFill>
              <a:ln>
                <a:noFill/>
              </a:ln>
              <a:effectLst/>
            </c:spPr>
            <c:extLst>
              <c:ext xmlns:c16="http://schemas.microsoft.com/office/drawing/2014/chart" uri="{C3380CC4-5D6E-409C-BE32-E72D297353CC}">
                <c16:uniqueId val="{00000002-2893-49B7-8D41-896665424964}"/>
              </c:ext>
            </c:extLst>
          </c:dPt>
          <c:cat>
            <c:strRef>
              <c:f>'Table 1.6'!$B$2:$H$2</c:f>
              <c:strCache>
                <c:ptCount val="7"/>
                <c:pt idx="0">
                  <c:v>1 - Least Deprived</c:v>
                </c:pt>
                <c:pt idx="1">
                  <c:v>2</c:v>
                </c:pt>
                <c:pt idx="2">
                  <c:v>3</c:v>
                </c:pt>
                <c:pt idx="3">
                  <c:v>4</c:v>
                </c:pt>
                <c:pt idx="4">
                  <c:v>5 - Most Deprived</c:v>
                </c:pt>
                <c:pt idx="5">
                  <c:v>Rural</c:v>
                </c:pt>
                <c:pt idx="6">
                  <c:v>Urban</c:v>
                </c:pt>
              </c:strCache>
            </c:strRef>
          </c:cat>
          <c:val>
            <c:numRef>
              <c:f>'Table 1.6'!$B$6:$H$6</c:f>
              <c:numCache>
                <c:formatCode>#.##</c:formatCode>
                <c:ptCount val="7"/>
                <c:pt idx="0">
                  <c:v>51.664772789956203</c:v>
                </c:pt>
                <c:pt idx="1">
                  <c:v>47.509902359039877</c:v>
                </c:pt>
                <c:pt idx="2">
                  <c:v>49.307310272719349</c:v>
                </c:pt>
                <c:pt idx="3">
                  <c:v>50.205046915003507</c:v>
                </c:pt>
                <c:pt idx="4">
                  <c:v>54.719397989074047</c:v>
                </c:pt>
                <c:pt idx="5">
                  <c:v>51.406082771910221</c:v>
                </c:pt>
                <c:pt idx="6">
                  <c:v>47.407251409513044</c:v>
                </c:pt>
              </c:numCache>
            </c:numRef>
          </c:val>
          <c:extLst>
            <c:ext xmlns:c16="http://schemas.microsoft.com/office/drawing/2014/chart" uri="{C3380CC4-5D6E-409C-BE32-E72D297353CC}">
              <c16:uniqueId val="{00000001-A357-4765-8F00-7876E9011AA3}"/>
            </c:ext>
          </c:extLst>
        </c:ser>
        <c:dLbls>
          <c:showLegendKey val="0"/>
          <c:showVal val="0"/>
          <c:showCatName val="0"/>
          <c:showSerName val="0"/>
          <c:showPercent val="0"/>
          <c:showBubbleSize val="0"/>
        </c:dLbls>
        <c:gapWidth val="219"/>
        <c:overlap val="-27"/>
        <c:axId val="920243600"/>
        <c:axId val="920248592"/>
        <c:extLst>
          <c:ext xmlns:c15="http://schemas.microsoft.com/office/drawing/2012/chart" uri="{02D57815-91ED-43cb-92C2-25804820EDAC}">
            <c15:filteredBarSeries>
              <c15:ser>
                <c:idx val="4"/>
                <c:order val="2"/>
                <c:tx>
                  <c:strRef>
                    <c:extLst>
                      <c:ext uri="{02D57815-91ED-43cb-92C2-25804820EDAC}">
                        <c15:formulaRef>
                          <c15:sqref>'Table 1.6'!$A$7</c15:sqref>
                        </c15:formulaRef>
                      </c:ext>
                    </c:extLst>
                    <c:strCache>
                      <c:ptCount val="1"/>
                      <c:pt idx="0">
                        <c:v>Patients with no useable ethnicity recorded</c:v>
                      </c:pt>
                    </c:strCache>
                  </c:strRef>
                </c:tx>
                <c:spPr>
                  <a:solidFill>
                    <a:schemeClr val="accent5"/>
                  </a:solidFill>
                  <a:ln>
                    <a:noFill/>
                  </a:ln>
                  <a:effectLst/>
                </c:spPr>
                <c:invertIfNegative val="0"/>
                <c:cat>
                  <c:strRef>
                    <c:extLst>
                      <c:ext uri="{02D57815-91ED-43cb-92C2-25804820EDAC}">
                        <c15:formulaRef>
                          <c15:sqref>'Table 1.6'!$B$2:$H$2</c15:sqref>
                        </c15:formulaRef>
                      </c:ext>
                    </c:extLst>
                    <c:strCache>
                      <c:ptCount val="7"/>
                      <c:pt idx="0">
                        <c:v>1 - Least Deprived</c:v>
                      </c:pt>
                      <c:pt idx="1">
                        <c:v>2</c:v>
                      </c:pt>
                      <c:pt idx="2">
                        <c:v>3</c:v>
                      </c:pt>
                      <c:pt idx="3">
                        <c:v>4</c:v>
                      </c:pt>
                      <c:pt idx="4">
                        <c:v>5 - Most Deprived</c:v>
                      </c:pt>
                      <c:pt idx="5">
                        <c:v>Rural</c:v>
                      </c:pt>
                      <c:pt idx="6">
                        <c:v>Urban</c:v>
                      </c:pt>
                    </c:strCache>
                  </c:strRef>
                </c:cat>
                <c:val>
                  <c:numRef>
                    <c:extLst>
                      <c:ext uri="{02D57815-91ED-43cb-92C2-25804820EDAC}">
                        <c15:formulaRef>
                          <c15:sqref>'Table 1.6'!$B$7:$H$7</c15:sqref>
                        </c15:formulaRef>
                      </c:ext>
                    </c:extLst>
                    <c:numCache>
                      <c:formatCode>#.##</c:formatCode>
                      <c:ptCount val="7"/>
                      <c:pt idx="0">
                        <c:v>46.974026308337841</c:v>
                      </c:pt>
                      <c:pt idx="1">
                        <c:v>51.334919787970733</c:v>
                      </c:pt>
                      <c:pt idx="2">
                        <c:v>47.932510984702326</c:v>
                      </c:pt>
                      <c:pt idx="3">
                        <c:v>48.423663962785838</c:v>
                      </c:pt>
                      <c:pt idx="4">
                        <c:v>43.755304967913297</c:v>
                      </c:pt>
                      <c:pt idx="5">
                        <c:v>46.912611651068062</c:v>
                      </c:pt>
                      <c:pt idx="6">
                        <c:v>51.12177322806528</c:v>
                      </c:pt>
                    </c:numCache>
                  </c:numRef>
                </c:val>
                <c:extLst>
                  <c:ext xmlns:c16="http://schemas.microsoft.com/office/drawing/2014/chart" uri="{C3380CC4-5D6E-409C-BE32-E72D297353CC}">
                    <c16:uniqueId val="{00000002-A357-4765-8F00-7876E9011AA3}"/>
                  </c:ext>
                </c:extLst>
              </c15:ser>
            </c15:filteredBarSeries>
          </c:ext>
        </c:extLst>
      </c:barChart>
      <c:catAx>
        <c:axId val="920243600"/>
        <c:scaling>
          <c:orientation val="minMax"/>
        </c:scaling>
        <c:delete val="0"/>
        <c:axPos val="b"/>
        <c:title>
          <c:tx>
            <c:rich>
              <a:bodyPr rot="0" spcFirstLastPara="1" vertOverflow="ellipsis" vert="horz" wrap="square" anchor="ctr" anchorCtr="1"/>
              <a:lstStyle/>
              <a:p>
                <a:pPr>
                  <a:defRPr sz="1000" b="1" i="0" u="none" strike="noStrike" kern="1200" baseline="0">
                    <a:solidFill>
                      <a:schemeClr val="tx1"/>
                    </a:solidFill>
                    <a:latin typeface="+mn-lt"/>
                    <a:ea typeface="+mn-ea"/>
                    <a:cs typeface="+mn-cs"/>
                  </a:defRPr>
                </a:pPr>
                <a:r>
                  <a:rPr lang="en-GB" b="1" dirty="0"/>
                  <a:t>Index</a:t>
                </a:r>
                <a:r>
                  <a:rPr lang="en-GB" b="1" baseline="0" dirty="0"/>
                  <a:t> of Multiple Deprivation (quintiles)</a:t>
                </a:r>
                <a:endParaRPr lang="en-GB" b="1" dirty="0"/>
              </a:p>
            </c:rich>
          </c:tx>
          <c:layout>
            <c:manualLayout>
              <c:xMode val="edge"/>
              <c:yMode val="edge"/>
              <c:x val="0.15184582226056337"/>
              <c:y val="0.86740527838580617"/>
            </c:manualLayout>
          </c:layout>
          <c:overlay val="0"/>
          <c:spPr>
            <a:noFill/>
            <a:ln>
              <a:noFill/>
            </a:ln>
            <a:effectLst/>
          </c:spPr>
          <c:txPr>
            <a:bodyPr rot="0" spcFirstLastPara="1" vertOverflow="ellipsis" vert="horz" wrap="square" anchor="ctr" anchorCtr="1"/>
            <a:lstStyle/>
            <a:p>
              <a:pPr>
                <a:defRPr sz="1000" b="1"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8592"/>
        <c:crosses val="autoZero"/>
        <c:auto val="1"/>
        <c:lblAlgn val="ctr"/>
        <c:lblOffset val="100"/>
        <c:noMultiLvlLbl val="0"/>
      </c:catAx>
      <c:valAx>
        <c:axId val="920248592"/>
        <c:scaling>
          <c:orientation val="minMax"/>
          <c:max val="1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GB"/>
                  <a:t>Proportion of Patients (%)</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title>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3600"/>
        <c:crosses val="autoZero"/>
        <c:crossBetween val="between"/>
        <c:majorUnit val="1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3"/>
          <c:order val="0"/>
          <c:tx>
            <c:strRef>
              <c:f>'Table 1.6'!$A$12</c:f>
              <c:strCache>
                <c:ptCount val="1"/>
                <c:pt idx="0">
                  <c:v>Patients with any ethnicity recorded (including unknown)</c:v>
                </c:pt>
              </c:strCache>
            </c:strRef>
          </c:tx>
          <c:spPr>
            <a:solidFill>
              <a:schemeClr val="accent4"/>
            </a:solidFill>
            <a:ln>
              <a:noFill/>
            </a:ln>
            <a:effectLst/>
          </c:spPr>
          <c:invertIfNegative val="0"/>
          <c:dPt>
            <c:idx val="5"/>
            <c:invertIfNegative val="0"/>
            <c:bubble3D val="0"/>
            <c:spPr>
              <a:solidFill>
                <a:schemeClr val="accent2"/>
              </a:solidFill>
              <a:ln>
                <a:noFill/>
              </a:ln>
              <a:effectLst/>
            </c:spPr>
            <c:extLst>
              <c:ext xmlns:c16="http://schemas.microsoft.com/office/drawing/2014/chart" uri="{C3380CC4-5D6E-409C-BE32-E72D297353CC}">
                <c16:uniqueId val="{00000002-FB43-486E-A35F-AFF1A14D4572}"/>
              </c:ext>
            </c:extLst>
          </c:dPt>
          <c:dPt>
            <c:idx val="6"/>
            <c:invertIfNegative val="0"/>
            <c:bubble3D val="0"/>
            <c:spPr>
              <a:solidFill>
                <a:schemeClr val="accent2"/>
              </a:solidFill>
              <a:ln>
                <a:noFill/>
              </a:ln>
              <a:effectLst/>
            </c:spPr>
            <c:extLst>
              <c:ext xmlns:c16="http://schemas.microsoft.com/office/drawing/2014/chart" uri="{C3380CC4-5D6E-409C-BE32-E72D297353CC}">
                <c16:uniqueId val="{00000003-FB43-486E-A35F-AFF1A14D4572}"/>
              </c:ext>
            </c:extLst>
          </c:dPt>
          <c:cat>
            <c:strRef>
              <c:f>'Table 1.6'!$B$2:$H$2</c:f>
              <c:strCache>
                <c:ptCount val="7"/>
                <c:pt idx="0">
                  <c:v>1 - Least Deprived</c:v>
                </c:pt>
                <c:pt idx="1">
                  <c:v>2</c:v>
                </c:pt>
                <c:pt idx="2">
                  <c:v>3</c:v>
                </c:pt>
                <c:pt idx="3">
                  <c:v>4</c:v>
                </c:pt>
                <c:pt idx="4">
                  <c:v>5 - Most Deprived</c:v>
                </c:pt>
                <c:pt idx="5">
                  <c:v>Rural</c:v>
                </c:pt>
                <c:pt idx="6">
                  <c:v>Urban</c:v>
                </c:pt>
              </c:strCache>
            </c:strRef>
          </c:cat>
          <c:val>
            <c:numRef>
              <c:f>'Table 1.6'!$B$12:$H$12</c:f>
              <c:numCache>
                <c:formatCode>#.##</c:formatCode>
                <c:ptCount val="7"/>
                <c:pt idx="0">
                  <c:v>53.007311513984291</c:v>
                </c:pt>
                <c:pt idx="1">
                  <c:v>49.809545942476454</c:v>
                </c:pt>
                <c:pt idx="2">
                  <c:v>53.516524436488353</c:v>
                </c:pt>
                <c:pt idx="3">
                  <c:v>52.952588171129896</c:v>
                </c:pt>
                <c:pt idx="4">
                  <c:v>59.087512918918563</c:v>
                </c:pt>
                <c:pt idx="5">
                  <c:v>54.547042387098799</c:v>
                </c:pt>
                <c:pt idx="6">
                  <c:v>49.855901309239528</c:v>
                </c:pt>
              </c:numCache>
            </c:numRef>
          </c:val>
          <c:extLst>
            <c:ext xmlns:c16="http://schemas.microsoft.com/office/drawing/2014/chart" uri="{C3380CC4-5D6E-409C-BE32-E72D297353CC}">
              <c16:uniqueId val="{00000000-526A-4EB0-BAC8-E0FC1BF0E077}"/>
            </c:ext>
          </c:extLst>
        </c:ser>
        <c:ser>
          <c:idx val="0"/>
          <c:order val="1"/>
          <c:tx>
            <c:strRef>
              <c:f>'Table 1.6'!$A$13</c:f>
              <c:strCache>
                <c:ptCount val="1"/>
                <c:pt idx="0">
                  <c:v>Patients with any ethnicity recorded (excluding unknown)</c:v>
                </c:pt>
              </c:strCache>
            </c:strRef>
          </c:tx>
          <c:spPr>
            <a:solidFill>
              <a:schemeClr val="accent1"/>
            </a:solidFill>
            <a:ln>
              <a:noFill/>
            </a:ln>
            <a:effectLst/>
          </c:spPr>
          <c:invertIfNegative val="0"/>
          <c:dPt>
            <c:idx val="5"/>
            <c:invertIfNegative val="0"/>
            <c:bubble3D val="0"/>
            <c:spPr>
              <a:solidFill>
                <a:schemeClr val="accent6"/>
              </a:solidFill>
              <a:ln>
                <a:noFill/>
              </a:ln>
              <a:effectLst/>
            </c:spPr>
            <c:extLst>
              <c:ext xmlns:c16="http://schemas.microsoft.com/office/drawing/2014/chart" uri="{C3380CC4-5D6E-409C-BE32-E72D297353CC}">
                <c16:uniqueId val="{00000001-FB43-486E-A35F-AFF1A14D4572}"/>
              </c:ext>
            </c:extLst>
          </c:dPt>
          <c:dPt>
            <c:idx val="6"/>
            <c:invertIfNegative val="0"/>
            <c:bubble3D val="0"/>
            <c:spPr>
              <a:solidFill>
                <a:schemeClr val="accent6"/>
              </a:solidFill>
              <a:ln>
                <a:noFill/>
              </a:ln>
              <a:effectLst/>
            </c:spPr>
            <c:extLst>
              <c:ext xmlns:c16="http://schemas.microsoft.com/office/drawing/2014/chart" uri="{C3380CC4-5D6E-409C-BE32-E72D297353CC}">
                <c16:uniqueId val="{00000000-FB43-486E-A35F-AFF1A14D4572}"/>
              </c:ext>
            </c:extLst>
          </c:dPt>
          <c:cat>
            <c:strRef>
              <c:f>'Table 1.6'!$B$2:$H$2</c:f>
              <c:strCache>
                <c:ptCount val="7"/>
                <c:pt idx="0">
                  <c:v>1 - Least Deprived</c:v>
                </c:pt>
                <c:pt idx="1">
                  <c:v>2</c:v>
                </c:pt>
                <c:pt idx="2">
                  <c:v>3</c:v>
                </c:pt>
                <c:pt idx="3">
                  <c:v>4</c:v>
                </c:pt>
                <c:pt idx="4">
                  <c:v>5 - Most Deprived</c:v>
                </c:pt>
                <c:pt idx="5">
                  <c:v>Rural</c:v>
                </c:pt>
                <c:pt idx="6">
                  <c:v>Urban</c:v>
                </c:pt>
              </c:strCache>
            </c:strRef>
          </c:cat>
          <c:val>
            <c:numRef>
              <c:f>'Table 1.6'!$B$13:$H$13</c:f>
              <c:numCache>
                <c:formatCode>#.##</c:formatCode>
                <c:ptCount val="7"/>
                <c:pt idx="0">
                  <c:v>51.93213455049527</c:v>
                </c:pt>
                <c:pt idx="1">
                  <c:v>48.692938481458121</c:v>
                </c:pt>
                <c:pt idx="2">
                  <c:v>50.974829016322879</c:v>
                </c:pt>
                <c:pt idx="3">
                  <c:v>51.57492104779665</c:v>
                </c:pt>
                <c:pt idx="4">
                  <c:v>57.520620898037642</c:v>
                </c:pt>
                <c:pt idx="5">
                  <c:v>52.990219303561524</c:v>
                </c:pt>
                <c:pt idx="6">
                  <c:v>48.269443342390964</c:v>
                </c:pt>
              </c:numCache>
            </c:numRef>
          </c:val>
          <c:extLst>
            <c:ext xmlns:c16="http://schemas.microsoft.com/office/drawing/2014/chart" uri="{C3380CC4-5D6E-409C-BE32-E72D297353CC}">
              <c16:uniqueId val="{00000001-526A-4EB0-BAC8-E0FC1BF0E077}"/>
            </c:ext>
          </c:extLst>
        </c:ser>
        <c:dLbls>
          <c:showLegendKey val="0"/>
          <c:showVal val="0"/>
          <c:showCatName val="0"/>
          <c:showSerName val="0"/>
          <c:showPercent val="0"/>
          <c:showBubbleSize val="0"/>
        </c:dLbls>
        <c:gapWidth val="219"/>
        <c:overlap val="-27"/>
        <c:axId val="920243600"/>
        <c:axId val="920248592"/>
        <c:extLst>
          <c:ext xmlns:c15="http://schemas.microsoft.com/office/drawing/2012/chart" uri="{02D57815-91ED-43cb-92C2-25804820EDAC}">
            <c15:filteredBarSeries>
              <c15:ser>
                <c:idx val="4"/>
                <c:order val="2"/>
                <c:tx>
                  <c:strRef>
                    <c:extLst>
                      <c:ext uri="{02D57815-91ED-43cb-92C2-25804820EDAC}">
                        <c15:formulaRef>
                          <c15:sqref>'Table 1.6'!$A$14</c15:sqref>
                        </c15:formulaRef>
                      </c:ext>
                    </c:extLst>
                    <c:strCache>
                      <c:ptCount val="1"/>
                      <c:pt idx="0">
                        <c:v>Patients with no useable ethnicity recorded</c:v>
                      </c:pt>
                    </c:strCache>
                  </c:strRef>
                </c:tx>
                <c:spPr>
                  <a:solidFill>
                    <a:schemeClr val="accent5"/>
                  </a:solidFill>
                  <a:ln>
                    <a:noFill/>
                  </a:ln>
                  <a:effectLst/>
                </c:spPr>
                <c:invertIfNegative val="0"/>
                <c:cat>
                  <c:strRef>
                    <c:extLst>
                      <c:ext uri="{02D57815-91ED-43cb-92C2-25804820EDAC}">
                        <c15:formulaRef>
                          <c15:sqref>'Table 1.6'!$B$2:$H$2</c15:sqref>
                        </c15:formulaRef>
                      </c:ext>
                    </c:extLst>
                    <c:strCache>
                      <c:ptCount val="7"/>
                      <c:pt idx="0">
                        <c:v>1 - Least Deprived</c:v>
                      </c:pt>
                      <c:pt idx="1">
                        <c:v>2</c:v>
                      </c:pt>
                      <c:pt idx="2">
                        <c:v>3</c:v>
                      </c:pt>
                      <c:pt idx="3">
                        <c:v>4</c:v>
                      </c:pt>
                      <c:pt idx="4">
                        <c:v>5 - Most Deprived</c:v>
                      </c:pt>
                      <c:pt idx="5">
                        <c:v>Rural</c:v>
                      </c:pt>
                      <c:pt idx="6">
                        <c:v>Urban</c:v>
                      </c:pt>
                    </c:strCache>
                  </c:strRef>
                </c:cat>
                <c:val>
                  <c:numRef>
                    <c:extLst>
                      <c:ext uri="{02D57815-91ED-43cb-92C2-25804820EDAC}">
                        <c15:formulaRef>
                          <c15:sqref>'Table 1.6'!$B$14:$H$14</c15:sqref>
                        </c15:formulaRef>
                      </c:ext>
                    </c:extLst>
                    <c:numCache>
                      <c:formatCode>#.##</c:formatCode>
                      <c:ptCount val="7"/>
                      <c:pt idx="0">
                        <c:v>46.992688486015709</c:v>
                      </c:pt>
                      <c:pt idx="1">
                        <c:v>50.190454057523546</c:v>
                      </c:pt>
                      <c:pt idx="2">
                        <c:v>46.483475563511639</c:v>
                      </c:pt>
                      <c:pt idx="3">
                        <c:v>47.047411828870104</c:v>
                      </c:pt>
                      <c:pt idx="4">
                        <c:v>40.912487081081437</c:v>
                      </c:pt>
                      <c:pt idx="5">
                        <c:v>45.452957612901194</c:v>
                      </c:pt>
                      <c:pt idx="6">
                        <c:v>50.144098690760465</c:v>
                      </c:pt>
                    </c:numCache>
                  </c:numRef>
                </c:val>
                <c:extLst>
                  <c:ext xmlns:c16="http://schemas.microsoft.com/office/drawing/2014/chart" uri="{C3380CC4-5D6E-409C-BE32-E72D297353CC}">
                    <c16:uniqueId val="{00000002-526A-4EB0-BAC8-E0FC1BF0E077}"/>
                  </c:ext>
                </c:extLst>
              </c15:ser>
            </c15:filteredBarSeries>
          </c:ext>
        </c:extLst>
      </c:barChart>
      <c:catAx>
        <c:axId val="920243600"/>
        <c:scaling>
          <c:orientation val="minMax"/>
        </c:scaling>
        <c:delete val="0"/>
        <c:axPos val="b"/>
        <c:title>
          <c:tx>
            <c:rich>
              <a:bodyPr rot="0" spcFirstLastPara="1" vertOverflow="ellipsis" vert="horz" wrap="square" anchor="ctr" anchorCtr="1"/>
              <a:lstStyle/>
              <a:p>
                <a:pPr>
                  <a:defRPr sz="1000" b="1" i="0" u="none" strike="noStrike" kern="1200" baseline="0">
                    <a:solidFill>
                      <a:schemeClr val="tx1"/>
                    </a:solidFill>
                    <a:latin typeface="+mn-lt"/>
                    <a:ea typeface="+mn-ea"/>
                    <a:cs typeface="+mn-cs"/>
                  </a:defRPr>
                </a:pPr>
                <a:r>
                  <a:rPr lang="en-GB" b="1" dirty="0"/>
                  <a:t>Index of Multiple Deprivation (quintiles)</a:t>
                </a:r>
              </a:p>
            </c:rich>
          </c:tx>
          <c:layout>
            <c:manualLayout>
              <c:xMode val="edge"/>
              <c:yMode val="edge"/>
              <c:x val="9.2584057429200964E-2"/>
              <c:y val="0.86713063919455291"/>
            </c:manualLayout>
          </c:layout>
          <c:overlay val="0"/>
          <c:spPr>
            <a:noFill/>
            <a:ln>
              <a:noFill/>
            </a:ln>
            <a:effectLst/>
          </c:spPr>
          <c:txPr>
            <a:bodyPr rot="0" spcFirstLastPara="1" vertOverflow="ellipsis" vert="horz" wrap="square" anchor="ctr" anchorCtr="1"/>
            <a:lstStyle/>
            <a:p>
              <a:pPr>
                <a:defRPr sz="1000" b="1"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8592"/>
        <c:crosses val="autoZero"/>
        <c:auto val="1"/>
        <c:lblAlgn val="ctr"/>
        <c:lblOffset val="100"/>
        <c:noMultiLvlLbl val="0"/>
      </c:catAx>
      <c:valAx>
        <c:axId val="920248592"/>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360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3"/>
          <c:order val="0"/>
          <c:tx>
            <c:strRef>
              <c:f>'Table 1.6'!$A$19</c:f>
              <c:strCache>
                <c:ptCount val="1"/>
                <c:pt idx="0">
                  <c:v>Patients with any ethnicity recorded (including unknown)</c:v>
                </c:pt>
              </c:strCache>
            </c:strRef>
          </c:tx>
          <c:spPr>
            <a:solidFill>
              <a:schemeClr val="accent4"/>
            </a:solidFill>
            <a:ln>
              <a:noFill/>
            </a:ln>
            <a:effectLst/>
          </c:spPr>
          <c:invertIfNegative val="0"/>
          <c:dPt>
            <c:idx val="5"/>
            <c:invertIfNegative val="0"/>
            <c:bubble3D val="0"/>
            <c:spPr>
              <a:solidFill>
                <a:schemeClr val="accent2"/>
              </a:solidFill>
              <a:ln>
                <a:noFill/>
              </a:ln>
              <a:effectLst/>
            </c:spPr>
            <c:extLst>
              <c:ext xmlns:c16="http://schemas.microsoft.com/office/drawing/2014/chart" uri="{C3380CC4-5D6E-409C-BE32-E72D297353CC}">
                <c16:uniqueId val="{00000002-53F8-413E-B6D1-9913664E9FE1}"/>
              </c:ext>
            </c:extLst>
          </c:dPt>
          <c:dPt>
            <c:idx val="6"/>
            <c:invertIfNegative val="0"/>
            <c:bubble3D val="0"/>
            <c:spPr>
              <a:solidFill>
                <a:schemeClr val="accent2"/>
              </a:solidFill>
              <a:ln>
                <a:noFill/>
              </a:ln>
              <a:effectLst/>
            </c:spPr>
            <c:extLst>
              <c:ext xmlns:c16="http://schemas.microsoft.com/office/drawing/2014/chart" uri="{C3380CC4-5D6E-409C-BE32-E72D297353CC}">
                <c16:uniqueId val="{00000003-53F8-413E-B6D1-9913664E9FE1}"/>
              </c:ext>
            </c:extLst>
          </c:dPt>
          <c:cat>
            <c:strRef>
              <c:f>'Table 1.6'!$B$2:$H$2</c:f>
              <c:strCache>
                <c:ptCount val="7"/>
                <c:pt idx="0">
                  <c:v>1 - Least Deprived</c:v>
                </c:pt>
                <c:pt idx="1">
                  <c:v>2</c:v>
                </c:pt>
                <c:pt idx="2">
                  <c:v>3</c:v>
                </c:pt>
                <c:pt idx="3">
                  <c:v>4</c:v>
                </c:pt>
                <c:pt idx="4">
                  <c:v>5 - Most Deprived</c:v>
                </c:pt>
                <c:pt idx="5">
                  <c:v>Rural</c:v>
                </c:pt>
                <c:pt idx="6">
                  <c:v>Urban</c:v>
                </c:pt>
              </c:strCache>
            </c:strRef>
          </c:cat>
          <c:val>
            <c:numRef>
              <c:f>'Table 1.6'!$B$19:$H$19</c:f>
              <c:numCache>
                <c:formatCode>#.##</c:formatCode>
                <c:ptCount val="7"/>
                <c:pt idx="0">
                  <c:v>75.84036746502818</c:v>
                </c:pt>
                <c:pt idx="1">
                  <c:v>69.023415694685198</c:v>
                </c:pt>
                <c:pt idx="2">
                  <c:v>74.388914837303432</c:v>
                </c:pt>
                <c:pt idx="3">
                  <c:v>76.591744652406419</c:v>
                </c:pt>
                <c:pt idx="4">
                  <c:v>70.41462200412488</c:v>
                </c:pt>
                <c:pt idx="5">
                  <c:v>72.707635174622894</c:v>
                </c:pt>
                <c:pt idx="6">
                  <c:v>78.747253844617532</c:v>
                </c:pt>
              </c:numCache>
            </c:numRef>
          </c:val>
          <c:extLst>
            <c:ext xmlns:c16="http://schemas.microsoft.com/office/drawing/2014/chart" uri="{C3380CC4-5D6E-409C-BE32-E72D297353CC}">
              <c16:uniqueId val="{00000000-4669-4004-80BF-7EB1E104EA04}"/>
            </c:ext>
          </c:extLst>
        </c:ser>
        <c:ser>
          <c:idx val="0"/>
          <c:order val="1"/>
          <c:tx>
            <c:strRef>
              <c:f>'Table 1.6'!$A$20</c:f>
              <c:strCache>
                <c:ptCount val="1"/>
                <c:pt idx="0">
                  <c:v>Patients with any ethnicity recorded (excluding unknown)</c:v>
                </c:pt>
              </c:strCache>
            </c:strRef>
          </c:tx>
          <c:spPr>
            <a:solidFill>
              <a:schemeClr val="accent1"/>
            </a:solidFill>
            <a:ln>
              <a:noFill/>
            </a:ln>
            <a:effectLst/>
          </c:spPr>
          <c:invertIfNegative val="0"/>
          <c:dPt>
            <c:idx val="5"/>
            <c:invertIfNegative val="0"/>
            <c:bubble3D val="0"/>
            <c:spPr>
              <a:solidFill>
                <a:schemeClr val="accent6"/>
              </a:solidFill>
              <a:ln>
                <a:noFill/>
              </a:ln>
              <a:effectLst/>
            </c:spPr>
            <c:extLst>
              <c:ext xmlns:c16="http://schemas.microsoft.com/office/drawing/2014/chart" uri="{C3380CC4-5D6E-409C-BE32-E72D297353CC}">
                <c16:uniqueId val="{00000001-53F8-413E-B6D1-9913664E9FE1}"/>
              </c:ext>
            </c:extLst>
          </c:dPt>
          <c:dPt>
            <c:idx val="6"/>
            <c:invertIfNegative val="0"/>
            <c:bubble3D val="0"/>
            <c:spPr>
              <a:solidFill>
                <a:schemeClr val="accent6"/>
              </a:solidFill>
              <a:ln>
                <a:noFill/>
              </a:ln>
              <a:effectLst/>
            </c:spPr>
            <c:extLst>
              <c:ext xmlns:c16="http://schemas.microsoft.com/office/drawing/2014/chart" uri="{C3380CC4-5D6E-409C-BE32-E72D297353CC}">
                <c16:uniqueId val="{00000000-53F8-413E-B6D1-9913664E9FE1}"/>
              </c:ext>
            </c:extLst>
          </c:dPt>
          <c:cat>
            <c:strRef>
              <c:f>'Table 1.6'!$B$2:$H$2</c:f>
              <c:strCache>
                <c:ptCount val="7"/>
                <c:pt idx="0">
                  <c:v>1 - Least Deprived</c:v>
                </c:pt>
                <c:pt idx="1">
                  <c:v>2</c:v>
                </c:pt>
                <c:pt idx="2">
                  <c:v>3</c:v>
                </c:pt>
                <c:pt idx="3">
                  <c:v>4</c:v>
                </c:pt>
                <c:pt idx="4">
                  <c:v>5 - Most Deprived</c:v>
                </c:pt>
                <c:pt idx="5">
                  <c:v>Rural</c:v>
                </c:pt>
                <c:pt idx="6">
                  <c:v>Urban</c:v>
                </c:pt>
              </c:strCache>
            </c:strRef>
          </c:cat>
          <c:val>
            <c:numRef>
              <c:f>'Table 1.6'!$B$20:$H$20</c:f>
              <c:numCache>
                <c:formatCode>#.##</c:formatCode>
                <c:ptCount val="7"/>
                <c:pt idx="0">
                  <c:v>75.536135055328529</c:v>
                </c:pt>
                <c:pt idx="1">
                  <c:v>67.583805858330649</c:v>
                </c:pt>
                <c:pt idx="2">
                  <c:v>73.263272614043274</c:v>
                </c:pt>
                <c:pt idx="3">
                  <c:v>75.828877005347593</c:v>
                </c:pt>
                <c:pt idx="4">
                  <c:v>68.800227579830732</c:v>
                </c:pt>
                <c:pt idx="5">
                  <c:v>71.631268632977495</c:v>
                </c:pt>
                <c:pt idx="6">
                  <c:v>77.50399440782904</c:v>
                </c:pt>
              </c:numCache>
            </c:numRef>
          </c:val>
          <c:extLst>
            <c:ext xmlns:c16="http://schemas.microsoft.com/office/drawing/2014/chart" uri="{C3380CC4-5D6E-409C-BE32-E72D297353CC}">
              <c16:uniqueId val="{00000001-4669-4004-80BF-7EB1E104EA04}"/>
            </c:ext>
          </c:extLst>
        </c:ser>
        <c:dLbls>
          <c:showLegendKey val="0"/>
          <c:showVal val="0"/>
          <c:showCatName val="0"/>
          <c:showSerName val="0"/>
          <c:showPercent val="0"/>
          <c:showBubbleSize val="0"/>
        </c:dLbls>
        <c:gapWidth val="219"/>
        <c:overlap val="-27"/>
        <c:axId val="920243600"/>
        <c:axId val="920248592"/>
        <c:extLst>
          <c:ext xmlns:c15="http://schemas.microsoft.com/office/drawing/2012/chart" uri="{02D57815-91ED-43cb-92C2-25804820EDAC}">
            <c15:filteredBarSeries>
              <c15:ser>
                <c:idx val="4"/>
                <c:order val="2"/>
                <c:tx>
                  <c:strRef>
                    <c:extLst>
                      <c:ext uri="{02D57815-91ED-43cb-92C2-25804820EDAC}">
                        <c15:formulaRef>
                          <c15:sqref>'Table 1.6'!$A$21</c15:sqref>
                        </c15:formulaRef>
                      </c:ext>
                    </c:extLst>
                    <c:strCache>
                      <c:ptCount val="1"/>
                      <c:pt idx="0">
                        <c:v>Patients with no useable ethnicity recorded</c:v>
                      </c:pt>
                    </c:strCache>
                  </c:strRef>
                </c:tx>
                <c:spPr>
                  <a:solidFill>
                    <a:schemeClr val="accent5"/>
                  </a:solidFill>
                  <a:ln>
                    <a:noFill/>
                  </a:ln>
                  <a:effectLst/>
                </c:spPr>
                <c:invertIfNegative val="0"/>
                <c:cat>
                  <c:strRef>
                    <c:extLst>
                      <c:ext uri="{02D57815-91ED-43cb-92C2-25804820EDAC}">
                        <c15:formulaRef>
                          <c15:sqref>'Table 1.6'!$B$2:$H$2</c15:sqref>
                        </c15:formulaRef>
                      </c:ext>
                    </c:extLst>
                    <c:strCache>
                      <c:ptCount val="7"/>
                      <c:pt idx="0">
                        <c:v>1 - Least Deprived</c:v>
                      </c:pt>
                      <c:pt idx="1">
                        <c:v>2</c:v>
                      </c:pt>
                      <c:pt idx="2">
                        <c:v>3</c:v>
                      </c:pt>
                      <c:pt idx="3">
                        <c:v>4</c:v>
                      </c:pt>
                      <c:pt idx="4">
                        <c:v>5 - Most Deprived</c:v>
                      </c:pt>
                      <c:pt idx="5">
                        <c:v>Rural</c:v>
                      </c:pt>
                      <c:pt idx="6">
                        <c:v>Urban</c:v>
                      </c:pt>
                    </c:strCache>
                  </c:strRef>
                </c:cat>
                <c:val>
                  <c:numRef>
                    <c:extLst>
                      <c:ext uri="{02D57815-91ED-43cb-92C2-25804820EDAC}">
                        <c15:formulaRef>
                          <c15:sqref>'Table 1.6'!$B$21:$H$21</c15:sqref>
                        </c15:formulaRef>
                      </c:ext>
                    </c:extLst>
                    <c:numCache>
                      <c:formatCode>#.##</c:formatCode>
                      <c:ptCount val="7"/>
                      <c:pt idx="0">
                        <c:v>24.159632534971813</c:v>
                      </c:pt>
                      <c:pt idx="1">
                        <c:v>30.976584305314809</c:v>
                      </c:pt>
                      <c:pt idx="2">
                        <c:v>25.611085162696558</c:v>
                      </c:pt>
                      <c:pt idx="3">
                        <c:v>23.408255347593585</c:v>
                      </c:pt>
                      <c:pt idx="4">
                        <c:v>29.585377995875113</c:v>
                      </c:pt>
                      <c:pt idx="5">
                        <c:v>27.292364825377096</c:v>
                      </c:pt>
                      <c:pt idx="6">
                        <c:v>21.252746155382464</c:v>
                      </c:pt>
                    </c:numCache>
                  </c:numRef>
                </c:val>
                <c:extLst>
                  <c:ext xmlns:c16="http://schemas.microsoft.com/office/drawing/2014/chart" uri="{C3380CC4-5D6E-409C-BE32-E72D297353CC}">
                    <c16:uniqueId val="{00000002-4669-4004-80BF-7EB1E104EA04}"/>
                  </c:ext>
                </c:extLst>
              </c15:ser>
            </c15:filteredBarSeries>
          </c:ext>
        </c:extLst>
      </c:barChart>
      <c:catAx>
        <c:axId val="920243600"/>
        <c:scaling>
          <c:orientation val="minMax"/>
        </c:scaling>
        <c:delete val="0"/>
        <c:axPos val="b"/>
        <c:title>
          <c:tx>
            <c:rich>
              <a:bodyPr rot="0" spcFirstLastPara="1" vertOverflow="ellipsis" vert="horz" wrap="square" anchor="ctr" anchorCtr="1"/>
              <a:lstStyle/>
              <a:p>
                <a:pPr>
                  <a:defRPr sz="1000" b="1" i="0" u="none" strike="noStrike" kern="1200" baseline="0">
                    <a:solidFill>
                      <a:schemeClr val="tx1"/>
                    </a:solidFill>
                    <a:latin typeface="+mn-lt"/>
                    <a:ea typeface="+mn-ea"/>
                    <a:cs typeface="+mn-cs"/>
                  </a:defRPr>
                </a:pPr>
                <a:r>
                  <a:rPr lang="en-GB" b="1" dirty="0"/>
                  <a:t>Index of Multiple Deprivation</a:t>
                </a:r>
                <a:r>
                  <a:rPr lang="en-GB" b="1" baseline="0" dirty="0"/>
                  <a:t> (quintiles)</a:t>
                </a:r>
                <a:endParaRPr lang="en-GB" b="1" dirty="0"/>
              </a:p>
            </c:rich>
          </c:tx>
          <c:layout>
            <c:manualLayout>
              <c:xMode val="edge"/>
              <c:yMode val="edge"/>
              <c:x val="8.8422153238330789E-2"/>
              <c:y val="0.87220101359578972"/>
            </c:manualLayout>
          </c:layout>
          <c:overlay val="0"/>
          <c:spPr>
            <a:noFill/>
            <a:ln>
              <a:noFill/>
            </a:ln>
            <a:effectLst/>
          </c:spPr>
          <c:txPr>
            <a:bodyPr rot="0" spcFirstLastPara="1" vertOverflow="ellipsis" vert="horz" wrap="square" anchor="ctr" anchorCtr="1"/>
            <a:lstStyle/>
            <a:p>
              <a:pPr>
                <a:defRPr sz="1000" b="1"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8592"/>
        <c:crosses val="autoZero"/>
        <c:auto val="1"/>
        <c:lblAlgn val="ctr"/>
        <c:lblOffset val="100"/>
        <c:noMultiLvlLbl val="0"/>
      </c:catAx>
      <c:valAx>
        <c:axId val="920248592"/>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360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3"/>
          <c:order val="0"/>
          <c:tx>
            <c:strRef>
              <c:f>'Table 1.6'!$A$26</c:f>
              <c:strCache>
                <c:ptCount val="1"/>
                <c:pt idx="0">
                  <c:v>Patients with any ethnicity recorded (including unknown)</c:v>
                </c:pt>
              </c:strCache>
            </c:strRef>
          </c:tx>
          <c:spPr>
            <a:solidFill>
              <a:schemeClr val="accent4"/>
            </a:solidFill>
            <a:ln>
              <a:noFill/>
            </a:ln>
            <a:effectLst/>
          </c:spPr>
          <c:invertIfNegative val="0"/>
          <c:dPt>
            <c:idx val="5"/>
            <c:invertIfNegative val="0"/>
            <c:bubble3D val="0"/>
            <c:spPr>
              <a:solidFill>
                <a:schemeClr val="accent2"/>
              </a:solidFill>
              <a:ln>
                <a:noFill/>
              </a:ln>
              <a:effectLst/>
            </c:spPr>
            <c:extLst>
              <c:ext xmlns:c16="http://schemas.microsoft.com/office/drawing/2014/chart" uri="{C3380CC4-5D6E-409C-BE32-E72D297353CC}">
                <c16:uniqueId val="{00000003-90A5-4781-84B0-56080D4821D9}"/>
              </c:ext>
            </c:extLst>
          </c:dPt>
          <c:dPt>
            <c:idx val="6"/>
            <c:invertIfNegative val="0"/>
            <c:bubble3D val="0"/>
            <c:spPr>
              <a:solidFill>
                <a:schemeClr val="accent2"/>
              </a:solidFill>
              <a:ln>
                <a:noFill/>
              </a:ln>
              <a:effectLst/>
            </c:spPr>
            <c:extLst>
              <c:ext xmlns:c16="http://schemas.microsoft.com/office/drawing/2014/chart" uri="{C3380CC4-5D6E-409C-BE32-E72D297353CC}">
                <c16:uniqueId val="{00000002-90A5-4781-84B0-56080D4821D9}"/>
              </c:ext>
            </c:extLst>
          </c:dPt>
          <c:cat>
            <c:strRef>
              <c:f>'Table 1.6'!$B$2:$H$2</c:f>
              <c:strCache>
                <c:ptCount val="7"/>
                <c:pt idx="0">
                  <c:v>1 - Least Deprived</c:v>
                </c:pt>
                <c:pt idx="1">
                  <c:v>2</c:v>
                </c:pt>
                <c:pt idx="2">
                  <c:v>3</c:v>
                </c:pt>
                <c:pt idx="3">
                  <c:v>4</c:v>
                </c:pt>
                <c:pt idx="4">
                  <c:v>5 - Most Deprived</c:v>
                </c:pt>
                <c:pt idx="5">
                  <c:v>Rural</c:v>
                </c:pt>
                <c:pt idx="6">
                  <c:v>Urban</c:v>
                </c:pt>
              </c:strCache>
            </c:strRef>
          </c:cat>
          <c:val>
            <c:numRef>
              <c:f>'Table 1.6'!$B$26:$H$26</c:f>
              <c:numCache>
                <c:formatCode>#.##</c:formatCode>
                <c:ptCount val="7"/>
                <c:pt idx="0">
                  <c:v>53.359972202918691</c:v>
                </c:pt>
                <c:pt idx="1">
                  <c:v>40.284283375743527</c:v>
                </c:pt>
                <c:pt idx="2">
                  <c:v>37.256442489000626</c:v>
                </c:pt>
                <c:pt idx="3">
                  <c:v>33.021922296770171</c:v>
                </c:pt>
                <c:pt idx="4">
                  <c:v>39.438428533901522</c:v>
                </c:pt>
                <c:pt idx="5">
                  <c:v>39.626830847044303</c:v>
                </c:pt>
                <c:pt idx="6">
                  <c:v>38.020284875020785</c:v>
                </c:pt>
              </c:numCache>
            </c:numRef>
          </c:val>
          <c:extLst>
            <c:ext xmlns:c16="http://schemas.microsoft.com/office/drawing/2014/chart" uri="{C3380CC4-5D6E-409C-BE32-E72D297353CC}">
              <c16:uniqueId val="{00000000-9681-42EB-8EF5-D88FC662B08B}"/>
            </c:ext>
          </c:extLst>
        </c:ser>
        <c:ser>
          <c:idx val="0"/>
          <c:order val="1"/>
          <c:tx>
            <c:strRef>
              <c:f>'Table 1.6'!$A$27</c:f>
              <c:strCache>
                <c:ptCount val="1"/>
                <c:pt idx="0">
                  <c:v>Patients with any ethnicity recorded (excluding unknown)</c:v>
                </c:pt>
              </c:strCache>
            </c:strRef>
          </c:tx>
          <c:spPr>
            <a:solidFill>
              <a:schemeClr val="accent1"/>
            </a:solidFill>
            <a:ln>
              <a:noFill/>
            </a:ln>
            <a:effectLst/>
          </c:spPr>
          <c:invertIfNegative val="0"/>
          <c:dPt>
            <c:idx val="5"/>
            <c:invertIfNegative val="0"/>
            <c:bubble3D val="0"/>
            <c:spPr>
              <a:solidFill>
                <a:schemeClr val="accent6"/>
              </a:solidFill>
              <a:ln>
                <a:noFill/>
              </a:ln>
              <a:effectLst/>
            </c:spPr>
            <c:extLst>
              <c:ext xmlns:c16="http://schemas.microsoft.com/office/drawing/2014/chart" uri="{C3380CC4-5D6E-409C-BE32-E72D297353CC}">
                <c16:uniqueId val="{00000001-90A5-4781-84B0-56080D4821D9}"/>
              </c:ext>
            </c:extLst>
          </c:dPt>
          <c:dPt>
            <c:idx val="6"/>
            <c:invertIfNegative val="0"/>
            <c:bubble3D val="0"/>
            <c:spPr>
              <a:solidFill>
                <a:schemeClr val="accent6"/>
              </a:solidFill>
              <a:ln>
                <a:noFill/>
              </a:ln>
              <a:effectLst/>
            </c:spPr>
            <c:extLst>
              <c:ext xmlns:c16="http://schemas.microsoft.com/office/drawing/2014/chart" uri="{C3380CC4-5D6E-409C-BE32-E72D297353CC}">
                <c16:uniqueId val="{00000000-90A5-4781-84B0-56080D4821D9}"/>
              </c:ext>
            </c:extLst>
          </c:dPt>
          <c:cat>
            <c:strRef>
              <c:f>'Table 1.6'!$B$2:$H$2</c:f>
              <c:strCache>
                <c:ptCount val="7"/>
                <c:pt idx="0">
                  <c:v>1 - Least Deprived</c:v>
                </c:pt>
                <c:pt idx="1">
                  <c:v>2</c:v>
                </c:pt>
                <c:pt idx="2">
                  <c:v>3</c:v>
                </c:pt>
                <c:pt idx="3">
                  <c:v>4</c:v>
                </c:pt>
                <c:pt idx="4">
                  <c:v>5 - Most Deprived</c:v>
                </c:pt>
                <c:pt idx="5">
                  <c:v>Rural</c:v>
                </c:pt>
                <c:pt idx="6">
                  <c:v>Urban</c:v>
                </c:pt>
              </c:strCache>
            </c:strRef>
          </c:cat>
          <c:val>
            <c:numRef>
              <c:f>'Table 1.6'!$B$27:$H$27</c:f>
              <c:numCache>
                <c:formatCode>#.##</c:formatCode>
                <c:ptCount val="7"/>
                <c:pt idx="0">
                  <c:v>46.879777623349547</c:v>
                </c:pt>
                <c:pt idx="1">
                  <c:v>38.846658778910523</c:v>
                </c:pt>
                <c:pt idx="2">
                  <c:v>32.263077030518886</c:v>
                </c:pt>
                <c:pt idx="3">
                  <c:v>31.736620377594011</c:v>
                </c:pt>
                <c:pt idx="4">
                  <c:v>38.159034081511535</c:v>
                </c:pt>
                <c:pt idx="5">
                  <c:v>36.797579443332182</c:v>
                </c:pt>
                <c:pt idx="6">
                  <c:v>37.831846145319517</c:v>
                </c:pt>
              </c:numCache>
            </c:numRef>
          </c:val>
          <c:extLst>
            <c:ext xmlns:c16="http://schemas.microsoft.com/office/drawing/2014/chart" uri="{C3380CC4-5D6E-409C-BE32-E72D297353CC}">
              <c16:uniqueId val="{00000001-9681-42EB-8EF5-D88FC662B08B}"/>
            </c:ext>
          </c:extLst>
        </c:ser>
        <c:dLbls>
          <c:showLegendKey val="0"/>
          <c:showVal val="0"/>
          <c:showCatName val="0"/>
          <c:showSerName val="0"/>
          <c:showPercent val="0"/>
          <c:showBubbleSize val="0"/>
        </c:dLbls>
        <c:gapWidth val="219"/>
        <c:overlap val="-27"/>
        <c:axId val="920243600"/>
        <c:axId val="920248592"/>
        <c:extLst>
          <c:ext xmlns:c15="http://schemas.microsoft.com/office/drawing/2012/chart" uri="{02D57815-91ED-43cb-92C2-25804820EDAC}">
            <c15:filteredBarSeries>
              <c15:ser>
                <c:idx val="4"/>
                <c:order val="2"/>
                <c:tx>
                  <c:strRef>
                    <c:extLst>
                      <c:ext uri="{02D57815-91ED-43cb-92C2-25804820EDAC}">
                        <c15:formulaRef>
                          <c15:sqref>'Table 1.6'!$A$28</c15:sqref>
                        </c15:formulaRef>
                      </c:ext>
                    </c:extLst>
                    <c:strCache>
                      <c:ptCount val="1"/>
                      <c:pt idx="0">
                        <c:v>Patients with no useable ethnicity recorded</c:v>
                      </c:pt>
                    </c:strCache>
                  </c:strRef>
                </c:tx>
                <c:spPr>
                  <a:solidFill>
                    <a:schemeClr val="accent5"/>
                  </a:solidFill>
                  <a:ln>
                    <a:noFill/>
                  </a:ln>
                  <a:effectLst/>
                </c:spPr>
                <c:invertIfNegative val="0"/>
                <c:cat>
                  <c:strRef>
                    <c:extLst>
                      <c:ext uri="{02D57815-91ED-43cb-92C2-25804820EDAC}">
                        <c15:formulaRef>
                          <c15:sqref>'Table 1.6'!$B$2:$H$2</c15:sqref>
                        </c15:formulaRef>
                      </c:ext>
                    </c:extLst>
                    <c:strCache>
                      <c:ptCount val="7"/>
                      <c:pt idx="0">
                        <c:v>1 - Least Deprived</c:v>
                      </c:pt>
                      <c:pt idx="1">
                        <c:v>2</c:v>
                      </c:pt>
                      <c:pt idx="2">
                        <c:v>3</c:v>
                      </c:pt>
                      <c:pt idx="3">
                        <c:v>4</c:v>
                      </c:pt>
                      <c:pt idx="4">
                        <c:v>5 - Most Deprived</c:v>
                      </c:pt>
                      <c:pt idx="5">
                        <c:v>Rural</c:v>
                      </c:pt>
                      <c:pt idx="6">
                        <c:v>Urban</c:v>
                      </c:pt>
                    </c:strCache>
                  </c:strRef>
                </c:cat>
                <c:val>
                  <c:numRef>
                    <c:extLst>
                      <c:ext uri="{02D57815-91ED-43cb-92C2-25804820EDAC}">
                        <c15:formulaRef>
                          <c15:sqref>'Table 1.6'!$B$28:$H$28</c15:sqref>
                        </c15:formulaRef>
                      </c:ext>
                    </c:extLst>
                    <c:numCache>
                      <c:formatCode>#.##</c:formatCode>
                      <c:ptCount val="7"/>
                      <c:pt idx="0">
                        <c:v>46.640027797081309</c:v>
                      </c:pt>
                      <c:pt idx="1">
                        <c:v>59.715716624256473</c:v>
                      </c:pt>
                      <c:pt idx="2">
                        <c:v>62.743557510999374</c:v>
                      </c:pt>
                      <c:pt idx="3">
                        <c:v>66.978077703229829</c:v>
                      </c:pt>
                      <c:pt idx="4">
                        <c:v>60.561571466098471</c:v>
                      </c:pt>
                      <c:pt idx="5">
                        <c:v>60.373169152955697</c:v>
                      </c:pt>
                      <c:pt idx="6">
                        <c:v>61.979715124979215</c:v>
                      </c:pt>
                    </c:numCache>
                  </c:numRef>
                </c:val>
                <c:extLst>
                  <c:ext xmlns:c16="http://schemas.microsoft.com/office/drawing/2014/chart" uri="{C3380CC4-5D6E-409C-BE32-E72D297353CC}">
                    <c16:uniqueId val="{00000002-9681-42EB-8EF5-D88FC662B08B}"/>
                  </c:ext>
                </c:extLst>
              </c15:ser>
            </c15:filteredBarSeries>
          </c:ext>
        </c:extLst>
      </c:barChart>
      <c:catAx>
        <c:axId val="920243600"/>
        <c:scaling>
          <c:orientation val="minMax"/>
        </c:scaling>
        <c:delete val="0"/>
        <c:axPos val="b"/>
        <c:title>
          <c:tx>
            <c:rich>
              <a:bodyPr rot="0" spcFirstLastPara="1" vertOverflow="ellipsis" vert="horz" wrap="square" anchor="ctr" anchorCtr="1"/>
              <a:lstStyle/>
              <a:p>
                <a:pPr>
                  <a:defRPr sz="1000" b="1" i="0" u="none" strike="noStrike" kern="1200" baseline="0">
                    <a:solidFill>
                      <a:schemeClr val="tx1"/>
                    </a:solidFill>
                    <a:latin typeface="+mn-lt"/>
                    <a:ea typeface="+mn-ea"/>
                    <a:cs typeface="+mn-cs"/>
                  </a:defRPr>
                </a:pPr>
                <a:r>
                  <a:rPr lang="en-GB" b="1" dirty="0"/>
                  <a:t>Index of Multiple Deprivation (quintiles)</a:t>
                </a:r>
              </a:p>
            </c:rich>
          </c:tx>
          <c:layout>
            <c:manualLayout>
              <c:xMode val="edge"/>
              <c:yMode val="edge"/>
              <c:x val="0.13463688220302394"/>
              <c:y val="0.88209755484769703"/>
            </c:manualLayout>
          </c:layout>
          <c:overlay val="0"/>
          <c:spPr>
            <a:noFill/>
            <a:ln>
              <a:noFill/>
            </a:ln>
            <a:effectLst/>
          </c:spPr>
          <c:txPr>
            <a:bodyPr rot="0" spcFirstLastPara="1" vertOverflow="ellipsis" vert="horz" wrap="square" anchor="ctr" anchorCtr="1"/>
            <a:lstStyle/>
            <a:p>
              <a:pPr>
                <a:defRPr sz="1000" b="1"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8592"/>
        <c:crosses val="autoZero"/>
        <c:auto val="1"/>
        <c:lblAlgn val="ctr"/>
        <c:lblOffset val="100"/>
        <c:noMultiLvlLbl val="0"/>
      </c:catAx>
      <c:valAx>
        <c:axId val="920248592"/>
        <c:scaling>
          <c:orientation val="minMax"/>
          <c:max val="1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GB" dirty="0"/>
                  <a:t>Proportion of Patients (%)</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title>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360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3"/>
          <c:order val="0"/>
          <c:tx>
            <c:strRef>
              <c:f>'Table 1.6'!$A$35</c:f>
              <c:strCache>
                <c:ptCount val="1"/>
                <c:pt idx="0">
                  <c:v>Patients with any ethnicity recorded (including unknown)</c:v>
                </c:pt>
              </c:strCache>
            </c:strRef>
          </c:tx>
          <c:spPr>
            <a:solidFill>
              <a:schemeClr val="accent4"/>
            </a:solidFill>
            <a:ln>
              <a:noFill/>
            </a:ln>
            <a:effectLst/>
          </c:spPr>
          <c:invertIfNegative val="0"/>
          <c:dPt>
            <c:idx val="5"/>
            <c:invertIfNegative val="0"/>
            <c:bubble3D val="0"/>
            <c:spPr>
              <a:solidFill>
                <a:schemeClr val="accent2"/>
              </a:solidFill>
              <a:ln>
                <a:noFill/>
              </a:ln>
              <a:effectLst/>
            </c:spPr>
            <c:extLst>
              <c:ext xmlns:c16="http://schemas.microsoft.com/office/drawing/2014/chart" uri="{C3380CC4-5D6E-409C-BE32-E72D297353CC}">
                <c16:uniqueId val="{00000003-0003-40AF-8BC5-3C793510D248}"/>
              </c:ext>
            </c:extLst>
          </c:dPt>
          <c:dPt>
            <c:idx val="6"/>
            <c:invertIfNegative val="0"/>
            <c:bubble3D val="0"/>
            <c:spPr>
              <a:solidFill>
                <a:schemeClr val="accent2"/>
              </a:solidFill>
              <a:ln>
                <a:noFill/>
              </a:ln>
              <a:effectLst/>
            </c:spPr>
            <c:extLst>
              <c:ext xmlns:c16="http://schemas.microsoft.com/office/drawing/2014/chart" uri="{C3380CC4-5D6E-409C-BE32-E72D297353CC}">
                <c16:uniqueId val="{00000002-0003-40AF-8BC5-3C793510D248}"/>
              </c:ext>
            </c:extLst>
          </c:dPt>
          <c:cat>
            <c:strRef>
              <c:f>'Table 1.6'!$B$2:$H$2</c:f>
              <c:strCache>
                <c:ptCount val="7"/>
                <c:pt idx="0">
                  <c:v>1 - Least Deprived</c:v>
                </c:pt>
                <c:pt idx="1">
                  <c:v>2</c:v>
                </c:pt>
                <c:pt idx="2">
                  <c:v>3</c:v>
                </c:pt>
                <c:pt idx="3">
                  <c:v>4</c:v>
                </c:pt>
                <c:pt idx="4">
                  <c:v>5 - Most Deprived</c:v>
                </c:pt>
                <c:pt idx="5">
                  <c:v>Rural</c:v>
                </c:pt>
                <c:pt idx="6">
                  <c:v>Urban</c:v>
                </c:pt>
              </c:strCache>
            </c:strRef>
          </c:cat>
          <c:val>
            <c:numRef>
              <c:f>'Table 1.6'!$B$35:$H$35</c:f>
              <c:numCache>
                <c:formatCode>#.##</c:formatCode>
                <c:ptCount val="7"/>
                <c:pt idx="0">
                  <c:v>57.653594970393172</c:v>
                </c:pt>
                <c:pt idx="1">
                  <c:v>49.30173804416669</c:v>
                </c:pt>
                <c:pt idx="2">
                  <c:v>53.702185512355413</c:v>
                </c:pt>
                <c:pt idx="3">
                  <c:v>57.851882197097694</c:v>
                </c:pt>
                <c:pt idx="4">
                  <c:v>67.861798956231524</c:v>
                </c:pt>
                <c:pt idx="5">
                  <c:v>57.797831435195754</c:v>
                </c:pt>
                <c:pt idx="6">
                  <c:v>52.118507179316417</c:v>
                </c:pt>
              </c:numCache>
            </c:numRef>
          </c:val>
          <c:extLst>
            <c:ext xmlns:c16="http://schemas.microsoft.com/office/drawing/2014/chart" uri="{C3380CC4-5D6E-409C-BE32-E72D297353CC}">
              <c16:uniqueId val="{00000000-15B7-488E-9DE8-8EFC990116D6}"/>
            </c:ext>
          </c:extLst>
        </c:ser>
        <c:ser>
          <c:idx val="0"/>
          <c:order val="1"/>
          <c:tx>
            <c:strRef>
              <c:f>'Table 1.6'!$A$36</c:f>
              <c:strCache>
                <c:ptCount val="1"/>
                <c:pt idx="0">
                  <c:v>Patients with any ethnicity recorded (excluding unknown)</c:v>
                </c:pt>
              </c:strCache>
            </c:strRef>
          </c:tx>
          <c:spPr>
            <a:solidFill>
              <a:schemeClr val="accent1"/>
            </a:solidFill>
            <a:ln>
              <a:noFill/>
            </a:ln>
            <a:effectLst/>
          </c:spPr>
          <c:invertIfNegative val="0"/>
          <c:dPt>
            <c:idx val="5"/>
            <c:invertIfNegative val="0"/>
            <c:bubble3D val="0"/>
            <c:spPr>
              <a:solidFill>
                <a:schemeClr val="accent6"/>
              </a:solidFill>
              <a:ln>
                <a:noFill/>
              </a:ln>
              <a:effectLst/>
            </c:spPr>
            <c:extLst>
              <c:ext xmlns:c16="http://schemas.microsoft.com/office/drawing/2014/chart" uri="{C3380CC4-5D6E-409C-BE32-E72D297353CC}">
                <c16:uniqueId val="{00000001-0003-40AF-8BC5-3C793510D248}"/>
              </c:ext>
            </c:extLst>
          </c:dPt>
          <c:dPt>
            <c:idx val="6"/>
            <c:invertIfNegative val="0"/>
            <c:bubble3D val="0"/>
            <c:spPr>
              <a:solidFill>
                <a:schemeClr val="accent6"/>
              </a:solidFill>
              <a:ln>
                <a:noFill/>
              </a:ln>
              <a:effectLst/>
            </c:spPr>
            <c:extLst>
              <c:ext xmlns:c16="http://schemas.microsoft.com/office/drawing/2014/chart" uri="{C3380CC4-5D6E-409C-BE32-E72D297353CC}">
                <c16:uniqueId val="{00000000-0003-40AF-8BC5-3C793510D248}"/>
              </c:ext>
            </c:extLst>
          </c:dPt>
          <c:cat>
            <c:strRef>
              <c:f>'Table 1.6'!$B$2:$H$2</c:f>
              <c:strCache>
                <c:ptCount val="7"/>
                <c:pt idx="0">
                  <c:v>1 - Least Deprived</c:v>
                </c:pt>
                <c:pt idx="1">
                  <c:v>2</c:v>
                </c:pt>
                <c:pt idx="2">
                  <c:v>3</c:v>
                </c:pt>
                <c:pt idx="3">
                  <c:v>4</c:v>
                </c:pt>
                <c:pt idx="4">
                  <c:v>5 - Most Deprived</c:v>
                </c:pt>
                <c:pt idx="5">
                  <c:v>Rural</c:v>
                </c:pt>
                <c:pt idx="6">
                  <c:v>Urban</c:v>
                </c:pt>
              </c:strCache>
            </c:strRef>
          </c:cat>
          <c:val>
            <c:numRef>
              <c:f>'Table 1.6'!$B$36:$H$36</c:f>
              <c:numCache>
                <c:formatCode>#.##</c:formatCode>
                <c:ptCount val="7"/>
                <c:pt idx="0">
                  <c:v>56.377572612070928</c:v>
                </c:pt>
                <c:pt idx="1">
                  <c:v>48.524219594724634</c:v>
                </c:pt>
                <c:pt idx="2">
                  <c:v>52.933601142287166</c:v>
                </c:pt>
                <c:pt idx="3">
                  <c:v>56.613331020892709</c:v>
                </c:pt>
                <c:pt idx="4">
                  <c:v>67.404498393430927</c:v>
                </c:pt>
                <c:pt idx="5">
                  <c:v>56.810492141479628</c:v>
                </c:pt>
                <c:pt idx="6">
                  <c:v>51.56284946049513</c:v>
                </c:pt>
              </c:numCache>
            </c:numRef>
          </c:val>
          <c:extLst>
            <c:ext xmlns:c16="http://schemas.microsoft.com/office/drawing/2014/chart" uri="{C3380CC4-5D6E-409C-BE32-E72D297353CC}">
              <c16:uniqueId val="{00000001-15B7-488E-9DE8-8EFC990116D6}"/>
            </c:ext>
          </c:extLst>
        </c:ser>
        <c:dLbls>
          <c:showLegendKey val="0"/>
          <c:showVal val="0"/>
          <c:showCatName val="0"/>
          <c:showSerName val="0"/>
          <c:showPercent val="0"/>
          <c:showBubbleSize val="0"/>
        </c:dLbls>
        <c:gapWidth val="219"/>
        <c:overlap val="-27"/>
        <c:axId val="920243600"/>
        <c:axId val="920248592"/>
        <c:extLst>
          <c:ext xmlns:c15="http://schemas.microsoft.com/office/drawing/2012/chart" uri="{02D57815-91ED-43cb-92C2-25804820EDAC}">
            <c15:filteredBarSeries>
              <c15:ser>
                <c:idx val="4"/>
                <c:order val="2"/>
                <c:tx>
                  <c:strRef>
                    <c:extLst>
                      <c:ext uri="{02D57815-91ED-43cb-92C2-25804820EDAC}">
                        <c15:formulaRef>
                          <c15:sqref>'Table 1.6'!$A$37</c15:sqref>
                        </c15:formulaRef>
                      </c:ext>
                    </c:extLst>
                    <c:strCache>
                      <c:ptCount val="1"/>
                      <c:pt idx="0">
                        <c:v>Patients with no useable ethnicity recorded</c:v>
                      </c:pt>
                    </c:strCache>
                  </c:strRef>
                </c:tx>
                <c:spPr>
                  <a:solidFill>
                    <a:schemeClr val="accent5"/>
                  </a:solidFill>
                  <a:ln>
                    <a:noFill/>
                  </a:ln>
                  <a:effectLst/>
                </c:spPr>
                <c:invertIfNegative val="0"/>
                <c:cat>
                  <c:strRef>
                    <c:extLst>
                      <c:ext uri="{02D57815-91ED-43cb-92C2-25804820EDAC}">
                        <c15:formulaRef>
                          <c15:sqref>'Table 1.6'!$B$2:$H$2</c15:sqref>
                        </c15:formulaRef>
                      </c:ext>
                    </c:extLst>
                    <c:strCache>
                      <c:ptCount val="7"/>
                      <c:pt idx="0">
                        <c:v>1 - Least Deprived</c:v>
                      </c:pt>
                      <c:pt idx="1">
                        <c:v>2</c:v>
                      </c:pt>
                      <c:pt idx="2">
                        <c:v>3</c:v>
                      </c:pt>
                      <c:pt idx="3">
                        <c:v>4</c:v>
                      </c:pt>
                      <c:pt idx="4">
                        <c:v>5 - Most Deprived</c:v>
                      </c:pt>
                      <c:pt idx="5">
                        <c:v>Rural</c:v>
                      </c:pt>
                      <c:pt idx="6">
                        <c:v>Urban</c:v>
                      </c:pt>
                    </c:strCache>
                  </c:strRef>
                </c:cat>
                <c:val>
                  <c:numRef>
                    <c:extLst>
                      <c:ext uri="{02D57815-91ED-43cb-92C2-25804820EDAC}">
                        <c15:formulaRef>
                          <c15:sqref>'Table 1.6'!$B$37:$H$37</c15:sqref>
                        </c15:formulaRef>
                      </c:ext>
                    </c:extLst>
                    <c:numCache>
                      <c:formatCode>#.##</c:formatCode>
                      <c:ptCount val="7"/>
                      <c:pt idx="0">
                        <c:v>42.346405029606835</c:v>
                      </c:pt>
                      <c:pt idx="1">
                        <c:v>50.69826195583331</c:v>
                      </c:pt>
                      <c:pt idx="2">
                        <c:v>46.29781448764458</c:v>
                      </c:pt>
                      <c:pt idx="3">
                        <c:v>42.148117802902313</c:v>
                      </c:pt>
                      <c:pt idx="4">
                        <c:v>32.138201043768476</c:v>
                      </c:pt>
                      <c:pt idx="5">
                        <c:v>42.202168564804239</c:v>
                      </c:pt>
                      <c:pt idx="6">
                        <c:v>47.88149282068359</c:v>
                      </c:pt>
                    </c:numCache>
                  </c:numRef>
                </c:val>
                <c:extLst>
                  <c:ext xmlns:c16="http://schemas.microsoft.com/office/drawing/2014/chart" uri="{C3380CC4-5D6E-409C-BE32-E72D297353CC}">
                    <c16:uniqueId val="{00000002-15B7-488E-9DE8-8EFC990116D6}"/>
                  </c:ext>
                </c:extLst>
              </c15:ser>
            </c15:filteredBarSeries>
          </c:ext>
        </c:extLst>
      </c:barChart>
      <c:catAx>
        <c:axId val="920243600"/>
        <c:scaling>
          <c:orientation val="minMax"/>
        </c:scaling>
        <c:delete val="0"/>
        <c:axPos val="b"/>
        <c:title>
          <c:tx>
            <c:rich>
              <a:bodyPr rot="0" spcFirstLastPara="1" vertOverflow="ellipsis" vert="horz" wrap="square" anchor="ctr" anchorCtr="1"/>
              <a:lstStyle/>
              <a:p>
                <a:pPr>
                  <a:defRPr sz="1000" b="1" i="0" u="none" strike="noStrike" kern="1200" baseline="0">
                    <a:solidFill>
                      <a:schemeClr val="tx1"/>
                    </a:solidFill>
                    <a:latin typeface="+mn-lt"/>
                    <a:ea typeface="+mn-ea"/>
                    <a:cs typeface="+mn-cs"/>
                  </a:defRPr>
                </a:pPr>
                <a:r>
                  <a:rPr lang="en-GB" b="1" dirty="0"/>
                  <a:t>Index of Multiple Deprivation (quintiles)</a:t>
                </a:r>
              </a:p>
            </c:rich>
          </c:tx>
          <c:layout>
            <c:manualLayout>
              <c:xMode val="edge"/>
              <c:yMode val="edge"/>
              <c:x val="8.8891659645317991E-2"/>
              <c:y val="0.74526050441714176"/>
            </c:manualLayout>
          </c:layout>
          <c:overlay val="0"/>
          <c:spPr>
            <a:noFill/>
            <a:ln>
              <a:noFill/>
            </a:ln>
            <a:effectLst/>
          </c:spPr>
          <c:txPr>
            <a:bodyPr rot="0" spcFirstLastPara="1" vertOverflow="ellipsis" vert="horz" wrap="square" anchor="ctr" anchorCtr="1"/>
            <a:lstStyle/>
            <a:p>
              <a:pPr>
                <a:defRPr sz="1000" b="1"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8592"/>
        <c:crosses val="autoZero"/>
        <c:auto val="1"/>
        <c:lblAlgn val="ctr"/>
        <c:lblOffset val="100"/>
        <c:noMultiLvlLbl val="0"/>
      </c:catAx>
      <c:valAx>
        <c:axId val="920248592"/>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360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1"/>
          <c:order val="0"/>
          <c:tx>
            <c:strRef>
              <c:f>'Table 1.1'!$A$26</c:f>
              <c:strCache>
                <c:ptCount val="1"/>
                <c:pt idx="0">
                  <c:v>Patients with any ethnicity recorded (including unknown)</c:v>
                </c:pt>
              </c:strCache>
            </c:strRef>
          </c:tx>
          <c:spPr>
            <a:solidFill>
              <a:schemeClr val="accent2"/>
            </a:solidFill>
            <a:ln>
              <a:noFill/>
            </a:ln>
            <a:effectLst/>
          </c:spPr>
          <c:invertIfNegative val="0"/>
          <c:dLbls>
            <c:dLbl>
              <c:idx val="0"/>
              <c:tx>
                <c:rich>
                  <a:bodyPr/>
                  <a:lstStyle/>
                  <a:p>
                    <a:r>
                      <a:rPr lang="en-US"/>
                      <a:t>27.5</a:t>
                    </a:r>
                    <a:endParaRPr lang="en-US" dirty="0"/>
                  </a:p>
                </c:rich>
              </c:tx>
              <c:dLblPos val="out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0-2FAB-437E-BF71-390302A38856}"/>
                </c:ext>
              </c:extLst>
            </c:dLbl>
            <c:dLbl>
              <c:idx val="1"/>
              <c:tx>
                <c:rich>
                  <a:bodyPr/>
                  <a:lstStyle/>
                  <a:p>
                    <a:r>
                      <a:rPr lang="en-US"/>
                      <a:t>39.4</a:t>
                    </a:r>
                    <a:endParaRPr lang="en-US" dirty="0"/>
                  </a:p>
                </c:rich>
              </c:tx>
              <c:dLblPos val="out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1-2FAB-437E-BF71-390302A38856}"/>
                </c:ext>
              </c:extLst>
            </c:dLbl>
            <c:dLbl>
              <c:idx val="2"/>
              <c:tx>
                <c:rich>
                  <a:bodyPr/>
                  <a:lstStyle/>
                  <a:p>
                    <a:r>
                      <a:rPr lang="en-US"/>
                      <a:t>7.1</a:t>
                    </a:r>
                    <a:endParaRPr lang="en-US" dirty="0"/>
                  </a:p>
                </c:rich>
              </c:tx>
              <c:dLblPos val="out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2-2FAB-437E-BF71-390302A38856}"/>
                </c:ext>
              </c:extLst>
            </c:dLbl>
            <c:dLbl>
              <c:idx val="3"/>
              <c:tx>
                <c:rich>
                  <a:bodyPr/>
                  <a:lstStyle/>
                  <a:p>
                    <a:r>
                      <a:rPr lang="en-US"/>
                      <a:t>92.8</a:t>
                    </a:r>
                    <a:endParaRPr lang="en-US" dirty="0"/>
                  </a:p>
                </c:rich>
              </c:tx>
              <c:dLblPos val="out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2FAB-437E-BF71-390302A38856}"/>
                </c:ext>
              </c:extLst>
            </c:dLbl>
            <c:dLbl>
              <c:idx val="4"/>
              <c:tx>
                <c:rich>
                  <a:bodyPr/>
                  <a:lstStyle/>
                  <a:p>
                    <a:r>
                      <a:rPr lang="en-US"/>
                      <a:t>62.6</a:t>
                    </a:r>
                    <a:endParaRPr lang="en-US" dirty="0"/>
                  </a:p>
                </c:rich>
              </c:tx>
              <c:dLblPos val="out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4-2FAB-437E-BF71-390302A38856}"/>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'Table 1.1'!$B$2:$F$2</c:f>
              <c:strCache>
                <c:ptCount val="5"/>
                <c:pt idx="0">
                  <c:v>All acceptable patients</c:v>
                </c:pt>
                <c:pt idx="1">
                  <c:v>Currently registered patients</c:v>
                </c:pt>
                <c:pt idx="2">
                  <c:v>Registered Pre-1 Apr 2006</c:v>
                </c:pt>
                <c:pt idx="3">
                  <c:v>Registered 1 Apr 2006-31 Mar 2011</c:v>
                </c:pt>
                <c:pt idx="4">
                  <c:v>Registered From 1 Apr 2011</c:v>
                </c:pt>
              </c:strCache>
            </c:strRef>
          </c:cat>
          <c:val>
            <c:numRef>
              <c:f>'Table 1.1'!$B$26:$F$26</c:f>
              <c:numCache>
                <c:formatCode>#.##</c:formatCode>
                <c:ptCount val="5"/>
                <c:pt idx="0">
                  <c:v>27.456302617350055</c:v>
                </c:pt>
                <c:pt idx="1">
                  <c:v>39.434743712931976</c:v>
                </c:pt>
                <c:pt idx="2">
                  <c:v>7.0850728933573093</c:v>
                </c:pt>
                <c:pt idx="3">
                  <c:v>92.757741347905281</c:v>
                </c:pt>
                <c:pt idx="4">
                  <c:v>62.64454346048317</c:v>
                </c:pt>
              </c:numCache>
            </c:numRef>
          </c:val>
          <c:extLst>
            <c:ext xmlns:c16="http://schemas.microsoft.com/office/drawing/2014/chart" uri="{C3380CC4-5D6E-409C-BE32-E72D297353CC}">
              <c16:uniqueId val="{00000000-5769-4A2D-8A3E-1AE77D303E9F}"/>
            </c:ext>
          </c:extLst>
        </c:ser>
        <c:ser>
          <c:idx val="2"/>
          <c:order val="1"/>
          <c:tx>
            <c:strRef>
              <c:f>'Table 1.1'!$A$27</c:f>
              <c:strCache>
                <c:ptCount val="1"/>
                <c:pt idx="0">
                  <c:v>Patients with any ethnicity recorded (excluding unknown)</c:v>
                </c:pt>
              </c:strCache>
            </c:strRef>
          </c:tx>
          <c:spPr>
            <a:solidFill>
              <a:schemeClr val="accent3"/>
            </a:solidFill>
            <a:ln>
              <a:noFill/>
            </a:ln>
            <a:effectLst/>
          </c:spPr>
          <c:invertIfNegative val="0"/>
          <c:dLbls>
            <c:dLbl>
              <c:idx val="0"/>
              <c:tx>
                <c:rich>
                  <a:bodyPr/>
                  <a:lstStyle/>
                  <a:p>
                    <a:r>
                      <a:rPr lang="en-US"/>
                      <a:t>25.7</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5-2FAB-437E-BF71-390302A38856}"/>
                </c:ext>
              </c:extLst>
            </c:dLbl>
            <c:dLbl>
              <c:idx val="1"/>
              <c:tx>
                <c:rich>
                  <a:bodyPr/>
                  <a:lstStyle/>
                  <a:p>
                    <a:r>
                      <a:rPr lang="en-US"/>
                      <a:t>36.9</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6-2FAB-437E-BF71-390302A38856}"/>
                </c:ext>
              </c:extLst>
            </c:dLbl>
            <c:dLbl>
              <c:idx val="2"/>
              <c:tx>
                <c:rich>
                  <a:bodyPr/>
                  <a:lstStyle/>
                  <a:p>
                    <a:r>
                      <a:rPr lang="en-US"/>
                      <a:t>6.9</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7-2FAB-437E-BF71-390302A38856}"/>
                </c:ext>
              </c:extLst>
            </c:dLbl>
            <c:dLbl>
              <c:idx val="3"/>
              <c:tx>
                <c:rich>
                  <a:bodyPr/>
                  <a:lstStyle/>
                  <a:p>
                    <a:r>
                      <a:rPr lang="en-US"/>
                      <a:t>84.6</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8-2FAB-437E-BF71-390302A38856}"/>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'Table 1.1'!$B$2:$F$2</c:f>
              <c:strCache>
                <c:ptCount val="5"/>
                <c:pt idx="0">
                  <c:v>All acceptable patients</c:v>
                </c:pt>
                <c:pt idx="1">
                  <c:v>Currently registered patients</c:v>
                </c:pt>
                <c:pt idx="2">
                  <c:v>Registered Pre-1 Apr 2006</c:v>
                </c:pt>
                <c:pt idx="3">
                  <c:v>Registered 1 Apr 2006-31 Mar 2011</c:v>
                </c:pt>
                <c:pt idx="4">
                  <c:v>Registered From 1 Apr 2011</c:v>
                </c:pt>
              </c:strCache>
            </c:strRef>
          </c:cat>
          <c:val>
            <c:numRef>
              <c:f>'Table 1.1'!$B$27:$F$27</c:f>
              <c:numCache>
                <c:formatCode>#.##</c:formatCode>
                <c:ptCount val="5"/>
                <c:pt idx="0">
                  <c:v>25.673703486804801</c:v>
                </c:pt>
                <c:pt idx="1">
                  <c:v>36.921241840893273</c:v>
                </c:pt>
                <c:pt idx="2">
                  <c:v>6.9429185145988503</c:v>
                </c:pt>
                <c:pt idx="3">
                  <c:v>84.625136612021862</c:v>
                </c:pt>
                <c:pt idx="4">
                  <c:v>58.600765803290969</c:v>
                </c:pt>
              </c:numCache>
            </c:numRef>
          </c:val>
          <c:extLst>
            <c:ext xmlns:c16="http://schemas.microsoft.com/office/drawing/2014/chart" uri="{C3380CC4-5D6E-409C-BE32-E72D297353CC}">
              <c16:uniqueId val="{00000001-5769-4A2D-8A3E-1AE77D303E9F}"/>
            </c:ext>
          </c:extLst>
        </c:ser>
        <c:dLbls>
          <c:showLegendKey val="0"/>
          <c:showVal val="0"/>
          <c:showCatName val="0"/>
          <c:showSerName val="0"/>
          <c:showPercent val="0"/>
          <c:showBubbleSize val="0"/>
        </c:dLbls>
        <c:gapWidth val="219"/>
        <c:overlap val="-27"/>
        <c:axId val="920243600"/>
        <c:axId val="920248592"/>
        <c:extLst>
          <c:ext xmlns:c15="http://schemas.microsoft.com/office/drawing/2012/chart" uri="{02D57815-91ED-43cb-92C2-25804820EDAC}">
            <c15:filteredBarSeries>
              <c15:ser>
                <c:idx val="3"/>
                <c:order val="2"/>
                <c:tx>
                  <c:strRef>
                    <c:extLst>
                      <c:ext uri="{02D57815-91ED-43cb-92C2-25804820EDAC}">
                        <c15:formulaRef>
                          <c15:sqref>'Table 1.1'!$A$28</c15:sqref>
                        </c15:formulaRef>
                      </c:ext>
                    </c:extLst>
                    <c:strCache>
                      <c:ptCount val="1"/>
                      <c:pt idx="0">
                        <c:v>Patients with no useable ethnicity recorded</c:v>
                      </c:pt>
                    </c:strCache>
                  </c:strRef>
                </c:tx>
                <c:spPr>
                  <a:solidFill>
                    <a:schemeClr val="accent4"/>
                  </a:solidFill>
                  <a:ln>
                    <a:noFill/>
                  </a:ln>
                  <a:effectLst/>
                </c:spPr>
                <c:invertIfNegative val="0"/>
                <c:cat>
                  <c:strRef>
                    <c:extLst>
                      <c:ext uri="{02D57815-91ED-43cb-92C2-25804820EDAC}">
                        <c15:formulaRef>
                          <c15:sqref>'Table 1.1'!$B$2:$F$2</c15:sqref>
                        </c15:formulaRef>
                      </c:ext>
                    </c:extLst>
                    <c:strCache>
                      <c:ptCount val="5"/>
                      <c:pt idx="0">
                        <c:v>All acceptable patients</c:v>
                      </c:pt>
                      <c:pt idx="1">
                        <c:v>Currently registered patients</c:v>
                      </c:pt>
                      <c:pt idx="2">
                        <c:v>Registered Pre-1 Apr 2006</c:v>
                      </c:pt>
                      <c:pt idx="3">
                        <c:v>Registered 1 Apr 2006-31 Mar 2011</c:v>
                      </c:pt>
                      <c:pt idx="4">
                        <c:v>Registered From 1 Apr 2011</c:v>
                      </c:pt>
                    </c:strCache>
                  </c:strRef>
                </c:cat>
                <c:val>
                  <c:numRef>
                    <c:extLst>
                      <c:ext uri="{02D57815-91ED-43cb-92C2-25804820EDAC}">
                        <c15:formulaRef>
                          <c15:sqref>'Table 1.1'!$B$28:$F$28</c15:sqref>
                        </c15:formulaRef>
                      </c:ext>
                    </c:extLst>
                    <c:numCache>
                      <c:formatCode>#.##</c:formatCode>
                      <c:ptCount val="5"/>
                      <c:pt idx="0">
                        <c:v>72.543697382649938</c:v>
                      </c:pt>
                      <c:pt idx="1">
                        <c:v>60.565256287068024</c:v>
                      </c:pt>
                      <c:pt idx="2">
                        <c:v>92.914927106642693</c:v>
                      </c:pt>
                      <c:pt idx="3">
                        <c:v>7.2422586520947174</c:v>
                      </c:pt>
                      <c:pt idx="4">
                        <c:v>37.355456539516823</c:v>
                      </c:pt>
                    </c:numCache>
                  </c:numRef>
                </c:val>
                <c:extLst>
                  <c:ext xmlns:c16="http://schemas.microsoft.com/office/drawing/2014/chart" uri="{C3380CC4-5D6E-409C-BE32-E72D297353CC}">
                    <c16:uniqueId val="{00000002-5769-4A2D-8A3E-1AE77D303E9F}"/>
                  </c:ext>
                </c:extLst>
              </c15:ser>
            </c15:filteredBarSeries>
          </c:ext>
        </c:extLst>
      </c:barChart>
      <c:catAx>
        <c:axId val="9202436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8592"/>
        <c:crosses val="autoZero"/>
        <c:auto val="1"/>
        <c:lblAlgn val="ctr"/>
        <c:lblOffset val="100"/>
        <c:noMultiLvlLbl val="0"/>
      </c:catAx>
      <c:valAx>
        <c:axId val="920248592"/>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360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3"/>
          <c:order val="0"/>
          <c:tx>
            <c:strRef>
              <c:f>'Table 1.6'!$A$42</c:f>
              <c:strCache>
                <c:ptCount val="1"/>
                <c:pt idx="0">
                  <c:v>Patients with any ethnicity recorded (including unknown)</c:v>
                </c:pt>
              </c:strCache>
            </c:strRef>
          </c:tx>
          <c:spPr>
            <a:solidFill>
              <a:schemeClr val="accent4"/>
            </a:solidFill>
            <a:ln>
              <a:noFill/>
            </a:ln>
            <a:effectLst/>
          </c:spPr>
          <c:invertIfNegative val="0"/>
          <c:dPt>
            <c:idx val="5"/>
            <c:invertIfNegative val="0"/>
            <c:bubble3D val="0"/>
            <c:spPr>
              <a:solidFill>
                <a:schemeClr val="accent2"/>
              </a:solidFill>
              <a:ln>
                <a:noFill/>
              </a:ln>
              <a:effectLst/>
            </c:spPr>
            <c:extLst>
              <c:ext xmlns:c16="http://schemas.microsoft.com/office/drawing/2014/chart" uri="{C3380CC4-5D6E-409C-BE32-E72D297353CC}">
                <c16:uniqueId val="{00000003-3FBE-41C6-9B6D-5608834D682F}"/>
              </c:ext>
            </c:extLst>
          </c:dPt>
          <c:dPt>
            <c:idx val="6"/>
            <c:invertIfNegative val="0"/>
            <c:bubble3D val="0"/>
            <c:spPr>
              <a:solidFill>
                <a:schemeClr val="accent2"/>
              </a:solidFill>
              <a:ln>
                <a:noFill/>
              </a:ln>
              <a:effectLst/>
            </c:spPr>
            <c:extLst>
              <c:ext xmlns:c16="http://schemas.microsoft.com/office/drawing/2014/chart" uri="{C3380CC4-5D6E-409C-BE32-E72D297353CC}">
                <c16:uniqueId val="{00000002-3FBE-41C6-9B6D-5608834D682F}"/>
              </c:ext>
            </c:extLst>
          </c:dPt>
          <c:cat>
            <c:strRef>
              <c:f>'Table 1.6'!$B$2:$H$2</c:f>
              <c:strCache>
                <c:ptCount val="7"/>
                <c:pt idx="0">
                  <c:v>1 - Least Deprived</c:v>
                </c:pt>
                <c:pt idx="1">
                  <c:v>2</c:v>
                </c:pt>
                <c:pt idx="2">
                  <c:v>3</c:v>
                </c:pt>
                <c:pt idx="3">
                  <c:v>4</c:v>
                </c:pt>
                <c:pt idx="4">
                  <c:v>5 - Most Deprived</c:v>
                </c:pt>
                <c:pt idx="5">
                  <c:v>Rural</c:v>
                </c:pt>
                <c:pt idx="6">
                  <c:v>Urban</c:v>
                </c:pt>
              </c:strCache>
            </c:strRef>
          </c:cat>
          <c:val>
            <c:numRef>
              <c:f>'Table 1.6'!$B$42:$H$42</c:f>
              <c:numCache>
                <c:formatCode>#.##</c:formatCode>
                <c:ptCount val="7"/>
                <c:pt idx="0">
                  <c:v>33.987540369334376</c:v>
                </c:pt>
                <c:pt idx="1">
                  <c:v>37.938954675377708</c:v>
                </c:pt>
                <c:pt idx="2">
                  <c:v>47.410487612711194</c:v>
                </c:pt>
                <c:pt idx="3">
                  <c:v>34.113048098575518</c:v>
                </c:pt>
                <c:pt idx="4">
                  <c:v>43.467156748548305</c:v>
                </c:pt>
                <c:pt idx="5">
                  <c:v>40.027089375917086</c:v>
                </c:pt>
                <c:pt idx="6">
                  <c:v>39.746595782029743</c:v>
                </c:pt>
              </c:numCache>
            </c:numRef>
          </c:val>
          <c:extLst>
            <c:ext xmlns:c16="http://schemas.microsoft.com/office/drawing/2014/chart" uri="{C3380CC4-5D6E-409C-BE32-E72D297353CC}">
              <c16:uniqueId val="{00000000-1DF7-4D58-84E3-0067E720CA05}"/>
            </c:ext>
          </c:extLst>
        </c:ser>
        <c:ser>
          <c:idx val="0"/>
          <c:order val="1"/>
          <c:tx>
            <c:strRef>
              <c:f>'Table 1.6'!$A$43</c:f>
              <c:strCache>
                <c:ptCount val="1"/>
                <c:pt idx="0">
                  <c:v>Patients with any ethnicity recorded (excluding unknown)</c:v>
                </c:pt>
              </c:strCache>
            </c:strRef>
          </c:tx>
          <c:spPr>
            <a:solidFill>
              <a:schemeClr val="accent1"/>
            </a:solidFill>
            <a:ln>
              <a:noFill/>
            </a:ln>
            <a:effectLst/>
          </c:spPr>
          <c:invertIfNegative val="0"/>
          <c:dPt>
            <c:idx val="5"/>
            <c:invertIfNegative val="0"/>
            <c:bubble3D val="0"/>
            <c:spPr>
              <a:solidFill>
                <a:schemeClr val="accent6"/>
              </a:solidFill>
              <a:ln>
                <a:noFill/>
              </a:ln>
              <a:effectLst/>
            </c:spPr>
            <c:extLst>
              <c:ext xmlns:c16="http://schemas.microsoft.com/office/drawing/2014/chart" uri="{C3380CC4-5D6E-409C-BE32-E72D297353CC}">
                <c16:uniqueId val="{00000001-3FBE-41C6-9B6D-5608834D682F}"/>
              </c:ext>
            </c:extLst>
          </c:dPt>
          <c:dPt>
            <c:idx val="6"/>
            <c:invertIfNegative val="0"/>
            <c:bubble3D val="0"/>
            <c:spPr>
              <a:solidFill>
                <a:schemeClr val="accent6"/>
              </a:solidFill>
              <a:ln>
                <a:noFill/>
              </a:ln>
              <a:effectLst/>
            </c:spPr>
            <c:extLst>
              <c:ext xmlns:c16="http://schemas.microsoft.com/office/drawing/2014/chart" uri="{C3380CC4-5D6E-409C-BE32-E72D297353CC}">
                <c16:uniqueId val="{00000000-3FBE-41C6-9B6D-5608834D682F}"/>
              </c:ext>
            </c:extLst>
          </c:dPt>
          <c:cat>
            <c:strRef>
              <c:f>'Table 1.6'!$B$2:$H$2</c:f>
              <c:strCache>
                <c:ptCount val="7"/>
                <c:pt idx="0">
                  <c:v>1 - Least Deprived</c:v>
                </c:pt>
                <c:pt idx="1">
                  <c:v>2</c:v>
                </c:pt>
                <c:pt idx="2">
                  <c:v>3</c:v>
                </c:pt>
                <c:pt idx="3">
                  <c:v>4</c:v>
                </c:pt>
                <c:pt idx="4">
                  <c:v>5 - Most Deprived</c:v>
                </c:pt>
                <c:pt idx="5">
                  <c:v>Rural</c:v>
                </c:pt>
                <c:pt idx="6">
                  <c:v>Urban</c:v>
                </c:pt>
              </c:strCache>
            </c:strRef>
          </c:cat>
          <c:val>
            <c:numRef>
              <c:f>'Table 1.6'!$B$43:$H$43</c:f>
              <c:numCache>
                <c:formatCode>#.##</c:formatCode>
                <c:ptCount val="7"/>
                <c:pt idx="0">
                  <c:v>32.962339423398163</c:v>
                </c:pt>
                <c:pt idx="1">
                  <c:v>36.057574520212334</c:v>
                </c:pt>
                <c:pt idx="2">
                  <c:v>42.198634334237937</c:v>
                </c:pt>
                <c:pt idx="3">
                  <c:v>32.228913122316968</c:v>
                </c:pt>
                <c:pt idx="4">
                  <c:v>40.732879489900689</c:v>
                </c:pt>
                <c:pt idx="5">
                  <c:v>37.315742148710015</c:v>
                </c:pt>
                <c:pt idx="6">
                  <c:v>36.77370414023121</c:v>
                </c:pt>
              </c:numCache>
            </c:numRef>
          </c:val>
          <c:extLst>
            <c:ext xmlns:c16="http://schemas.microsoft.com/office/drawing/2014/chart" uri="{C3380CC4-5D6E-409C-BE32-E72D297353CC}">
              <c16:uniqueId val="{00000001-1DF7-4D58-84E3-0067E720CA05}"/>
            </c:ext>
          </c:extLst>
        </c:ser>
        <c:dLbls>
          <c:showLegendKey val="0"/>
          <c:showVal val="0"/>
          <c:showCatName val="0"/>
          <c:showSerName val="0"/>
          <c:showPercent val="0"/>
          <c:showBubbleSize val="0"/>
        </c:dLbls>
        <c:gapWidth val="219"/>
        <c:overlap val="-27"/>
        <c:axId val="920243600"/>
        <c:axId val="920248592"/>
        <c:extLst>
          <c:ext xmlns:c15="http://schemas.microsoft.com/office/drawing/2012/chart" uri="{02D57815-91ED-43cb-92C2-25804820EDAC}">
            <c15:filteredBarSeries>
              <c15:ser>
                <c:idx val="4"/>
                <c:order val="2"/>
                <c:tx>
                  <c:strRef>
                    <c:extLst>
                      <c:ext uri="{02D57815-91ED-43cb-92C2-25804820EDAC}">
                        <c15:formulaRef>
                          <c15:sqref>'Table 1.6'!$A$44</c15:sqref>
                        </c15:formulaRef>
                      </c:ext>
                    </c:extLst>
                    <c:strCache>
                      <c:ptCount val="1"/>
                      <c:pt idx="0">
                        <c:v>Patients with no useable ethnicity recorded</c:v>
                      </c:pt>
                    </c:strCache>
                  </c:strRef>
                </c:tx>
                <c:spPr>
                  <a:solidFill>
                    <a:schemeClr val="accent5"/>
                  </a:solidFill>
                  <a:ln>
                    <a:noFill/>
                  </a:ln>
                  <a:effectLst/>
                </c:spPr>
                <c:invertIfNegative val="0"/>
                <c:cat>
                  <c:strRef>
                    <c:extLst>
                      <c:ext uri="{02D57815-91ED-43cb-92C2-25804820EDAC}">
                        <c15:formulaRef>
                          <c15:sqref>'Table 1.6'!$B$2:$H$2</c15:sqref>
                        </c15:formulaRef>
                      </c:ext>
                    </c:extLst>
                    <c:strCache>
                      <c:ptCount val="7"/>
                      <c:pt idx="0">
                        <c:v>1 - Least Deprived</c:v>
                      </c:pt>
                      <c:pt idx="1">
                        <c:v>2</c:v>
                      </c:pt>
                      <c:pt idx="2">
                        <c:v>3</c:v>
                      </c:pt>
                      <c:pt idx="3">
                        <c:v>4</c:v>
                      </c:pt>
                      <c:pt idx="4">
                        <c:v>5 - Most Deprived</c:v>
                      </c:pt>
                      <c:pt idx="5">
                        <c:v>Rural</c:v>
                      </c:pt>
                      <c:pt idx="6">
                        <c:v>Urban</c:v>
                      </c:pt>
                    </c:strCache>
                  </c:strRef>
                </c:cat>
                <c:val>
                  <c:numRef>
                    <c:extLst>
                      <c:ext uri="{02D57815-91ED-43cb-92C2-25804820EDAC}">
                        <c15:formulaRef>
                          <c15:sqref>'Table 1.6'!$B$44:$H$44</c15:sqref>
                        </c15:formulaRef>
                      </c:ext>
                    </c:extLst>
                    <c:numCache>
                      <c:formatCode>#.##</c:formatCode>
                      <c:ptCount val="7"/>
                      <c:pt idx="0">
                        <c:v>66.012459630665617</c:v>
                      </c:pt>
                      <c:pt idx="1">
                        <c:v>62.061045324622299</c:v>
                      </c:pt>
                      <c:pt idx="2">
                        <c:v>52.589512387288792</c:v>
                      </c:pt>
                      <c:pt idx="3">
                        <c:v>65.886951901424496</c:v>
                      </c:pt>
                      <c:pt idx="4">
                        <c:v>56.532843251451695</c:v>
                      </c:pt>
                      <c:pt idx="5">
                        <c:v>59.972910624082907</c:v>
                      </c:pt>
                      <c:pt idx="6">
                        <c:v>60.253404217970264</c:v>
                      </c:pt>
                    </c:numCache>
                  </c:numRef>
                </c:val>
                <c:extLst>
                  <c:ext xmlns:c16="http://schemas.microsoft.com/office/drawing/2014/chart" uri="{C3380CC4-5D6E-409C-BE32-E72D297353CC}">
                    <c16:uniqueId val="{00000002-1DF7-4D58-84E3-0067E720CA05}"/>
                  </c:ext>
                </c:extLst>
              </c15:ser>
            </c15:filteredBarSeries>
          </c:ext>
        </c:extLst>
      </c:barChart>
      <c:catAx>
        <c:axId val="920243600"/>
        <c:scaling>
          <c:orientation val="minMax"/>
        </c:scaling>
        <c:delete val="0"/>
        <c:axPos val="b"/>
        <c:title>
          <c:tx>
            <c:rich>
              <a:bodyPr rot="0" spcFirstLastPara="1" vertOverflow="ellipsis" vert="horz" wrap="square" anchor="ctr" anchorCtr="1"/>
              <a:lstStyle/>
              <a:p>
                <a:pPr>
                  <a:defRPr sz="1000" b="1" i="0" u="none" strike="noStrike" kern="1200" baseline="0">
                    <a:solidFill>
                      <a:schemeClr val="tx1"/>
                    </a:solidFill>
                    <a:latin typeface="+mn-lt"/>
                    <a:ea typeface="+mn-ea"/>
                    <a:cs typeface="+mn-cs"/>
                  </a:defRPr>
                </a:pPr>
                <a:r>
                  <a:rPr lang="en-GB" b="1" dirty="0"/>
                  <a:t>Index of Multiple Deprivation (quintiles)</a:t>
                </a:r>
              </a:p>
            </c:rich>
          </c:tx>
          <c:layout>
            <c:manualLayout>
              <c:xMode val="edge"/>
              <c:yMode val="edge"/>
              <c:x val="8.8891430148960934E-2"/>
              <c:y val="0.87701665654487715"/>
            </c:manualLayout>
          </c:layout>
          <c:overlay val="0"/>
          <c:spPr>
            <a:noFill/>
            <a:ln>
              <a:noFill/>
            </a:ln>
            <a:effectLst/>
          </c:spPr>
          <c:txPr>
            <a:bodyPr rot="0" spcFirstLastPara="1" vertOverflow="ellipsis" vert="horz" wrap="square" anchor="ctr" anchorCtr="1"/>
            <a:lstStyle/>
            <a:p>
              <a:pPr>
                <a:defRPr sz="1000" b="1"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8592"/>
        <c:crosses val="autoZero"/>
        <c:auto val="1"/>
        <c:lblAlgn val="ctr"/>
        <c:lblOffset val="100"/>
        <c:noMultiLvlLbl val="0"/>
      </c:catAx>
      <c:valAx>
        <c:axId val="920248592"/>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360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3"/>
          <c:order val="0"/>
          <c:tx>
            <c:strRef>
              <c:f>'Table 1.6'!$A$52</c:f>
              <c:strCache>
                <c:ptCount val="1"/>
                <c:pt idx="0">
                  <c:v>Patients with any ethnicity recorded (including unknown)</c:v>
                </c:pt>
              </c:strCache>
            </c:strRef>
          </c:tx>
          <c:spPr>
            <a:solidFill>
              <a:schemeClr val="accent4"/>
            </a:solidFill>
            <a:ln>
              <a:noFill/>
            </a:ln>
            <a:effectLst/>
          </c:spPr>
          <c:invertIfNegative val="0"/>
          <c:dPt>
            <c:idx val="5"/>
            <c:invertIfNegative val="0"/>
            <c:bubble3D val="0"/>
            <c:spPr>
              <a:solidFill>
                <a:schemeClr val="accent2"/>
              </a:solidFill>
              <a:ln>
                <a:noFill/>
              </a:ln>
              <a:effectLst/>
            </c:spPr>
            <c:extLst>
              <c:ext xmlns:c16="http://schemas.microsoft.com/office/drawing/2014/chart" uri="{C3380CC4-5D6E-409C-BE32-E72D297353CC}">
                <c16:uniqueId val="{00000000-417D-43B4-B662-5EB0A6602F89}"/>
              </c:ext>
            </c:extLst>
          </c:dPt>
          <c:dPt>
            <c:idx val="6"/>
            <c:invertIfNegative val="0"/>
            <c:bubble3D val="0"/>
            <c:spPr>
              <a:solidFill>
                <a:schemeClr val="accent2"/>
              </a:solidFill>
              <a:ln>
                <a:noFill/>
              </a:ln>
              <a:effectLst/>
            </c:spPr>
            <c:extLst>
              <c:ext xmlns:c16="http://schemas.microsoft.com/office/drawing/2014/chart" uri="{C3380CC4-5D6E-409C-BE32-E72D297353CC}">
                <c16:uniqueId val="{00000001-417D-43B4-B662-5EB0A6602F89}"/>
              </c:ext>
            </c:extLst>
          </c:dPt>
          <c:cat>
            <c:strRef>
              <c:f>'Table 1.6'!$B$2:$H$2</c:f>
              <c:strCache>
                <c:ptCount val="7"/>
                <c:pt idx="0">
                  <c:v>1 - Least Deprived</c:v>
                </c:pt>
                <c:pt idx="1">
                  <c:v>2</c:v>
                </c:pt>
                <c:pt idx="2">
                  <c:v>3</c:v>
                </c:pt>
                <c:pt idx="3">
                  <c:v>4</c:v>
                </c:pt>
                <c:pt idx="4">
                  <c:v>5 - Most Deprived</c:v>
                </c:pt>
                <c:pt idx="5">
                  <c:v>Rural</c:v>
                </c:pt>
                <c:pt idx="6">
                  <c:v>Urban</c:v>
                </c:pt>
              </c:strCache>
            </c:strRef>
          </c:cat>
          <c:val>
            <c:numRef>
              <c:f>'Table 1.6'!$B$52:$H$52</c:f>
              <c:numCache>
                <c:formatCode>#.##</c:formatCode>
                <c:ptCount val="7"/>
                <c:pt idx="0">
                  <c:v>79.65850718463625</c:v>
                </c:pt>
                <c:pt idx="1">
                  <c:v>81.018024719374992</c:v>
                </c:pt>
                <c:pt idx="2">
                  <c:v>80.71743177890896</c:v>
                </c:pt>
                <c:pt idx="3">
                  <c:v>84.298942471505427</c:v>
                </c:pt>
                <c:pt idx="4">
                  <c:v>84.108332162734328</c:v>
                </c:pt>
                <c:pt idx="5">
                  <c:v>82.332970130706443</c:v>
                </c:pt>
                <c:pt idx="6">
                  <c:v>81.617316210314257</c:v>
                </c:pt>
              </c:numCache>
            </c:numRef>
          </c:val>
          <c:extLst>
            <c:ext xmlns:c16="http://schemas.microsoft.com/office/drawing/2014/chart" uri="{C3380CC4-5D6E-409C-BE32-E72D297353CC}">
              <c16:uniqueId val="{00000000-AB5A-40F1-BF88-9A8A19FA2407}"/>
            </c:ext>
          </c:extLst>
        </c:ser>
        <c:ser>
          <c:idx val="0"/>
          <c:order val="1"/>
          <c:tx>
            <c:strRef>
              <c:f>'Table 1.6'!$A$53</c:f>
              <c:strCache>
                <c:ptCount val="1"/>
                <c:pt idx="0">
                  <c:v>Patients with any ethnicity recorded (excluding unknown)</c:v>
                </c:pt>
              </c:strCache>
            </c:strRef>
          </c:tx>
          <c:spPr>
            <a:solidFill>
              <a:schemeClr val="accent1"/>
            </a:solidFill>
            <a:ln>
              <a:noFill/>
            </a:ln>
            <a:effectLst/>
          </c:spPr>
          <c:invertIfNegative val="0"/>
          <c:dPt>
            <c:idx val="5"/>
            <c:invertIfNegative val="0"/>
            <c:bubble3D val="0"/>
            <c:spPr>
              <a:solidFill>
                <a:schemeClr val="accent6"/>
              </a:solidFill>
              <a:ln>
                <a:noFill/>
              </a:ln>
              <a:effectLst/>
            </c:spPr>
            <c:extLst>
              <c:ext xmlns:c16="http://schemas.microsoft.com/office/drawing/2014/chart" uri="{C3380CC4-5D6E-409C-BE32-E72D297353CC}">
                <c16:uniqueId val="{00000003-417D-43B4-B662-5EB0A6602F89}"/>
              </c:ext>
            </c:extLst>
          </c:dPt>
          <c:dPt>
            <c:idx val="6"/>
            <c:invertIfNegative val="0"/>
            <c:bubble3D val="0"/>
            <c:spPr>
              <a:solidFill>
                <a:schemeClr val="accent6"/>
              </a:solidFill>
              <a:ln>
                <a:noFill/>
              </a:ln>
              <a:effectLst/>
            </c:spPr>
            <c:extLst>
              <c:ext xmlns:c16="http://schemas.microsoft.com/office/drawing/2014/chart" uri="{C3380CC4-5D6E-409C-BE32-E72D297353CC}">
                <c16:uniqueId val="{00000002-417D-43B4-B662-5EB0A6602F89}"/>
              </c:ext>
            </c:extLst>
          </c:dPt>
          <c:cat>
            <c:strRef>
              <c:f>'Table 1.6'!$B$2:$H$2</c:f>
              <c:strCache>
                <c:ptCount val="7"/>
                <c:pt idx="0">
                  <c:v>1 - Least Deprived</c:v>
                </c:pt>
                <c:pt idx="1">
                  <c:v>2</c:v>
                </c:pt>
                <c:pt idx="2">
                  <c:v>3</c:v>
                </c:pt>
                <c:pt idx="3">
                  <c:v>4</c:v>
                </c:pt>
                <c:pt idx="4">
                  <c:v>5 - Most Deprived</c:v>
                </c:pt>
                <c:pt idx="5">
                  <c:v>Rural</c:v>
                </c:pt>
                <c:pt idx="6">
                  <c:v>Urban</c:v>
                </c:pt>
              </c:strCache>
            </c:strRef>
          </c:cat>
          <c:val>
            <c:numRef>
              <c:f>'Table 1.6'!$B$53:$H$53</c:f>
              <c:numCache>
                <c:formatCode>#.##</c:formatCode>
                <c:ptCount val="7"/>
                <c:pt idx="0">
                  <c:v>77.075964914683865</c:v>
                </c:pt>
                <c:pt idx="1">
                  <c:v>79.041987636109951</c:v>
                </c:pt>
                <c:pt idx="2">
                  <c:v>79.000508532132045</c:v>
                </c:pt>
                <c:pt idx="3">
                  <c:v>82.418226742707972</c:v>
                </c:pt>
                <c:pt idx="4">
                  <c:v>82.763944637260181</c:v>
                </c:pt>
                <c:pt idx="5">
                  <c:v>80.43518355262907</c:v>
                </c:pt>
                <c:pt idx="6">
                  <c:v>80.116093628954459</c:v>
                </c:pt>
              </c:numCache>
            </c:numRef>
          </c:val>
          <c:extLst>
            <c:ext xmlns:c16="http://schemas.microsoft.com/office/drawing/2014/chart" uri="{C3380CC4-5D6E-409C-BE32-E72D297353CC}">
              <c16:uniqueId val="{00000001-AB5A-40F1-BF88-9A8A19FA2407}"/>
            </c:ext>
          </c:extLst>
        </c:ser>
        <c:dLbls>
          <c:showLegendKey val="0"/>
          <c:showVal val="0"/>
          <c:showCatName val="0"/>
          <c:showSerName val="0"/>
          <c:showPercent val="0"/>
          <c:showBubbleSize val="0"/>
        </c:dLbls>
        <c:gapWidth val="219"/>
        <c:overlap val="-27"/>
        <c:axId val="920243600"/>
        <c:axId val="920248592"/>
        <c:extLst>
          <c:ext xmlns:c15="http://schemas.microsoft.com/office/drawing/2012/chart" uri="{02D57815-91ED-43cb-92C2-25804820EDAC}">
            <c15:filteredBarSeries>
              <c15:ser>
                <c:idx val="4"/>
                <c:order val="2"/>
                <c:tx>
                  <c:strRef>
                    <c:extLst>
                      <c:ext uri="{02D57815-91ED-43cb-92C2-25804820EDAC}">
                        <c15:formulaRef>
                          <c15:sqref>'Table 1.6'!$A$54</c15:sqref>
                        </c15:formulaRef>
                      </c:ext>
                    </c:extLst>
                    <c:strCache>
                      <c:ptCount val="1"/>
                      <c:pt idx="0">
                        <c:v>Patients with no useable ethnicity recorded</c:v>
                      </c:pt>
                    </c:strCache>
                  </c:strRef>
                </c:tx>
                <c:spPr>
                  <a:solidFill>
                    <a:schemeClr val="accent5"/>
                  </a:solidFill>
                  <a:ln>
                    <a:noFill/>
                  </a:ln>
                  <a:effectLst/>
                </c:spPr>
                <c:invertIfNegative val="0"/>
                <c:cat>
                  <c:strRef>
                    <c:extLst>
                      <c:ext uri="{02D57815-91ED-43cb-92C2-25804820EDAC}">
                        <c15:formulaRef>
                          <c15:sqref>'Table 1.6'!$B$2:$H$2</c15:sqref>
                        </c15:formulaRef>
                      </c:ext>
                    </c:extLst>
                    <c:strCache>
                      <c:ptCount val="7"/>
                      <c:pt idx="0">
                        <c:v>1 - Least Deprived</c:v>
                      </c:pt>
                      <c:pt idx="1">
                        <c:v>2</c:v>
                      </c:pt>
                      <c:pt idx="2">
                        <c:v>3</c:v>
                      </c:pt>
                      <c:pt idx="3">
                        <c:v>4</c:v>
                      </c:pt>
                      <c:pt idx="4">
                        <c:v>5 - Most Deprived</c:v>
                      </c:pt>
                      <c:pt idx="5">
                        <c:v>Rural</c:v>
                      </c:pt>
                      <c:pt idx="6">
                        <c:v>Urban</c:v>
                      </c:pt>
                    </c:strCache>
                  </c:strRef>
                </c:cat>
                <c:val>
                  <c:numRef>
                    <c:extLst>
                      <c:ext uri="{02D57815-91ED-43cb-92C2-25804820EDAC}">
                        <c15:formulaRef>
                          <c15:sqref>'Table 1.6'!$B$54:$H$54</c15:sqref>
                        </c15:formulaRef>
                      </c:ext>
                    </c:extLst>
                    <c:numCache>
                      <c:formatCode>#.##</c:formatCode>
                      <c:ptCount val="7"/>
                      <c:pt idx="0">
                        <c:v>20.34149281536375</c:v>
                      </c:pt>
                      <c:pt idx="1">
                        <c:v>18.981975280625001</c:v>
                      </c:pt>
                      <c:pt idx="2">
                        <c:v>19.282568221091037</c:v>
                      </c:pt>
                      <c:pt idx="3">
                        <c:v>15.701057528494571</c:v>
                      </c:pt>
                      <c:pt idx="4">
                        <c:v>15.891667837265663</c:v>
                      </c:pt>
                      <c:pt idx="5">
                        <c:v>17.667029869293565</c:v>
                      </c:pt>
                      <c:pt idx="6">
                        <c:v>18.382683789685732</c:v>
                      </c:pt>
                    </c:numCache>
                  </c:numRef>
                </c:val>
                <c:extLst>
                  <c:ext xmlns:c16="http://schemas.microsoft.com/office/drawing/2014/chart" uri="{C3380CC4-5D6E-409C-BE32-E72D297353CC}">
                    <c16:uniqueId val="{00000002-AB5A-40F1-BF88-9A8A19FA2407}"/>
                  </c:ext>
                </c:extLst>
              </c15:ser>
            </c15:filteredBarSeries>
          </c:ext>
        </c:extLst>
      </c:barChart>
      <c:catAx>
        <c:axId val="920243600"/>
        <c:scaling>
          <c:orientation val="minMax"/>
        </c:scaling>
        <c:delete val="0"/>
        <c:axPos val="b"/>
        <c:title>
          <c:tx>
            <c:rich>
              <a:bodyPr rot="0" spcFirstLastPara="1" vertOverflow="ellipsis" vert="horz" wrap="square" anchor="ctr" anchorCtr="1"/>
              <a:lstStyle/>
              <a:p>
                <a:pPr>
                  <a:defRPr sz="1000" b="1" i="0" u="none" strike="noStrike" kern="1200" baseline="0">
                    <a:solidFill>
                      <a:schemeClr val="tx1"/>
                    </a:solidFill>
                    <a:latin typeface="+mn-lt"/>
                    <a:ea typeface="+mn-ea"/>
                    <a:cs typeface="+mn-cs"/>
                  </a:defRPr>
                </a:pPr>
                <a:r>
                  <a:rPr lang="en-GB" b="1" dirty="0"/>
                  <a:t>Index of Multiple Deprivation (quintiles)</a:t>
                </a:r>
              </a:p>
            </c:rich>
          </c:tx>
          <c:layout>
            <c:manualLayout>
              <c:xMode val="edge"/>
              <c:yMode val="edge"/>
              <c:x val="0.1455052663263674"/>
              <c:y val="0.73044226212060293"/>
            </c:manualLayout>
          </c:layout>
          <c:overlay val="0"/>
          <c:spPr>
            <a:noFill/>
            <a:ln>
              <a:noFill/>
            </a:ln>
            <a:effectLst/>
          </c:spPr>
          <c:txPr>
            <a:bodyPr rot="0" spcFirstLastPara="1" vertOverflow="ellipsis" vert="horz" wrap="square" anchor="ctr" anchorCtr="1"/>
            <a:lstStyle/>
            <a:p>
              <a:pPr>
                <a:defRPr sz="1000" b="1"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8592"/>
        <c:crosses val="autoZero"/>
        <c:auto val="1"/>
        <c:lblAlgn val="ctr"/>
        <c:lblOffset val="100"/>
        <c:noMultiLvlLbl val="0"/>
      </c:catAx>
      <c:valAx>
        <c:axId val="920248592"/>
        <c:scaling>
          <c:orientation val="minMax"/>
          <c:max val="1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GB" dirty="0"/>
                  <a:t>Proportion of Patients</a:t>
                </a:r>
                <a:r>
                  <a:rPr lang="en-GB" baseline="0" dirty="0"/>
                  <a:t> (%)</a:t>
                </a:r>
                <a:endParaRPr lang="en-GB" dirty="0"/>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title>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360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3"/>
          <c:order val="0"/>
          <c:tx>
            <c:strRef>
              <c:f>'Table 1.6'!$A$59</c:f>
              <c:strCache>
                <c:ptCount val="1"/>
                <c:pt idx="0">
                  <c:v>Patients with any ethnicity recorded (including unknown)</c:v>
                </c:pt>
              </c:strCache>
            </c:strRef>
          </c:tx>
          <c:spPr>
            <a:solidFill>
              <a:schemeClr val="accent4"/>
            </a:solidFill>
            <a:ln>
              <a:noFill/>
            </a:ln>
            <a:effectLst/>
          </c:spPr>
          <c:invertIfNegative val="0"/>
          <c:dPt>
            <c:idx val="5"/>
            <c:invertIfNegative val="0"/>
            <c:bubble3D val="0"/>
            <c:spPr>
              <a:solidFill>
                <a:schemeClr val="accent2"/>
              </a:solidFill>
              <a:ln>
                <a:noFill/>
              </a:ln>
              <a:effectLst/>
            </c:spPr>
            <c:extLst>
              <c:ext xmlns:c16="http://schemas.microsoft.com/office/drawing/2014/chart" uri="{C3380CC4-5D6E-409C-BE32-E72D297353CC}">
                <c16:uniqueId val="{00000000-67CF-41E1-AB51-FE0ECDFA4BFB}"/>
              </c:ext>
            </c:extLst>
          </c:dPt>
          <c:dPt>
            <c:idx val="6"/>
            <c:invertIfNegative val="0"/>
            <c:bubble3D val="0"/>
            <c:spPr>
              <a:solidFill>
                <a:schemeClr val="accent2"/>
              </a:solidFill>
              <a:ln>
                <a:noFill/>
              </a:ln>
              <a:effectLst/>
            </c:spPr>
            <c:extLst>
              <c:ext xmlns:c16="http://schemas.microsoft.com/office/drawing/2014/chart" uri="{C3380CC4-5D6E-409C-BE32-E72D297353CC}">
                <c16:uniqueId val="{00000001-67CF-41E1-AB51-FE0ECDFA4BFB}"/>
              </c:ext>
            </c:extLst>
          </c:dPt>
          <c:cat>
            <c:strRef>
              <c:f>'Table 1.6'!$B$2:$H$2</c:f>
              <c:strCache>
                <c:ptCount val="7"/>
                <c:pt idx="0">
                  <c:v>1 - Least Deprived</c:v>
                </c:pt>
                <c:pt idx="1">
                  <c:v>2</c:v>
                </c:pt>
                <c:pt idx="2">
                  <c:v>3</c:v>
                </c:pt>
                <c:pt idx="3">
                  <c:v>4</c:v>
                </c:pt>
                <c:pt idx="4">
                  <c:v>5 - Most Deprived</c:v>
                </c:pt>
                <c:pt idx="5">
                  <c:v>Rural</c:v>
                </c:pt>
                <c:pt idx="6">
                  <c:v>Urban</c:v>
                </c:pt>
              </c:strCache>
            </c:strRef>
          </c:cat>
          <c:val>
            <c:numRef>
              <c:f>'Table 1.6'!$B$59:$H$59</c:f>
              <c:numCache>
                <c:formatCode>General</c:formatCode>
                <c:ptCount val="7"/>
                <c:pt idx="2" formatCode="#.##">
                  <c:v>60.794831159331949</c:v>
                </c:pt>
                <c:pt idx="3" formatCode="#.##">
                  <c:v>53.223467836050496</c:v>
                </c:pt>
                <c:pt idx="4" formatCode="#.##">
                  <c:v>49.836461888509668</c:v>
                </c:pt>
                <c:pt idx="5" formatCode="#.##">
                  <c:v>52.301599749058965</c:v>
                </c:pt>
                <c:pt idx="6" formatCode="#.##">
                  <c:v>67.562010024418456</c:v>
                </c:pt>
              </c:numCache>
            </c:numRef>
          </c:val>
          <c:extLst>
            <c:ext xmlns:c16="http://schemas.microsoft.com/office/drawing/2014/chart" uri="{C3380CC4-5D6E-409C-BE32-E72D297353CC}">
              <c16:uniqueId val="{00000000-456B-4A16-AAF9-9405DCE53FBC}"/>
            </c:ext>
          </c:extLst>
        </c:ser>
        <c:ser>
          <c:idx val="0"/>
          <c:order val="1"/>
          <c:tx>
            <c:strRef>
              <c:f>'Table 1.6'!$A$60</c:f>
              <c:strCache>
                <c:ptCount val="1"/>
                <c:pt idx="0">
                  <c:v>Patients with any ethnicity recorded (excluding unknown)</c:v>
                </c:pt>
              </c:strCache>
            </c:strRef>
          </c:tx>
          <c:spPr>
            <a:solidFill>
              <a:schemeClr val="accent1"/>
            </a:solidFill>
            <a:ln>
              <a:noFill/>
            </a:ln>
            <a:effectLst/>
          </c:spPr>
          <c:invertIfNegative val="0"/>
          <c:dPt>
            <c:idx val="5"/>
            <c:invertIfNegative val="0"/>
            <c:bubble3D val="0"/>
            <c:spPr>
              <a:solidFill>
                <a:schemeClr val="accent6"/>
              </a:solidFill>
              <a:ln>
                <a:noFill/>
              </a:ln>
              <a:effectLst/>
            </c:spPr>
            <c:extLst>
              <c:ext xmlns:c16="http://schemas.microsoft.com/office/drawing/2014/chart" uri="{C3380CC4-5D6E-409C-BE32-E72D297353CC}">
                <c16:uniqueId val="{00000003-67CF-41E1-AB51-FE0ECDFA4BFB}"/>
              </c:ext>
            </c:extLst>
          </c:dPt>
          <c:dPt>
            <c:idx val="6"/>
            <c:invertIfNegative val="0"/>
            <c:bubble3D val="0"/>
            <c:spPr>
              <a:solidFill>
                <a:schemeClr val="accent6"/>
              </a:solidFill>
              <a:ln>
                <a:noFill/>
              </a:ln>
              <a:effectLst/>
            </c:spPr>
            <c:extLst>
              <c:ext xmlns:c16="http://schemas.microsoft.com/office/drawing/2014/chart" uri="{C3380CC4-5D6E-409C-BE32-E72D297353CC}">
                <c16:uniqueId val="{00000002-67CF-41E1-AB51-FE0ECDFA4BFB}"/>
              </c:ext>
            </c:extLst>
          </c:dPt>
          <c:cat>
            <c:strRef>
              <c:f>'Table 1.6'!$B$2:$H$2</c:f>
              <c:strCache>
                <c:ptCount val="7"/>
                <c:pt idx="0">
                  <c:v>1 - Least Deprived</c:v>
                </c:pt>
                <c:pt idx="1">
                  <c:v>2</c:v>
                </c:pt>
                <c:pt idx="2">
                  <c:v>3</c:v>
                </c:pt>
                <c:pt idx="3">
                  <c:v>4</c:v>
                </c:pt>
                <c:pt idx="4">
                  <c:v>5 - Most Deprived</c:v>
                </c:pt>
                <c:pt idx="5">
                  <c:v>Rural</c:v>
                </c:pt>
                <c:pt idx="6">
                  <c:v>Urban</c:v>
                </c:pt>
              </c:strCache>
            </c:strRef>
          </c:cat>
          <c:val>
            <c:numRef>
              <c:f>'Table 1.6'!$B$60:$H$60</c:f>
              <c:numCache>
                <c:formatCode>General</c:formatCode>
                <c:ptCount val="7"/>
                <c:pt idx="2" formatCode="#.##">
                  <c:v>60.746068511520178</c:v>
                </c:pt>
                <c:pt idx="3" formatCode="#.##">
                  <c:v>53.060791455953606</c:v>
                </c:pt>
                <c:pt idx="4" formatCode="#.##">
                  <c:v>47.948663253697383</c:v>
                </c:pt>
                <c:pt idx="5" formatCode="#.##">
                  <c:v>51.176286072772889</c:v>
                </c:pt>
                <c:pt idx="6" formatCode="#.##">
                  <c:v>67.536306387353804</c:v>
                </c:pt>
              </c:numCache>
            </c:numRef>
          </c:val>
          <c:extLst>
            <c:ext xmlns:c16="http://schemas.microsoft.com/office/drawing/2014/chart" uri="{C3380CC4-5D6E-409C-BE32-E72D297353CC}">
              <c16:uniqueId val="{00000001-456B-4A16-AAF9-9405DCE53FBC}"/>
            </c:ext>
          </c:extLst>
        </c:ser>
        <c:dLbls>
          <c:showLegendKey val="0"/>
          <c:showVal val="0"/>
          <c:showCatName val="0"/>
          <c:showSerName val="0"/>
          <c:showPercent val="0"/>
          <c:showBubbleSize val="0"/>
        </c:dLbls>
        <c:gapWidth val="219"/>
        <c:overlap val="-27"/>
        <c:axId val="920243600"/>
        <c:axId val="920248592"/>
        <c:extLst>
          <c:ext xmlns:c15="http://schemas.microsoft.com/office/drawing/2012/chart" uri="{02D57815-91ED-43cb-92C2-25804820EDAC}">
            <c15:filteredBarSeries>
              <c15:ser>
                <c:idx val="4"/>
                <c:order val="2"/>
                <c:tx>
                  <c:strRef>
                    <c:extLst>
                      <c:ext uri="{02D57815-91ED-43cb-92C2-25804820EDAC}">
                        <c15:formulaRef>
                          <c15:sqref>'Table 1.6'!$A$61</c15:sqref>
                        </c15:formulaRef>
                      </c:ext>
                    </c:extLst>
                    <c:strCache>
                      <c:ptCount val="1"/>
                      <c:pt idx="0">
                        <c:v>Patients with no useable ethnicity recorded</c:v>
                      </c:pt>
                    </c:strCache>
                  </c:strRef>
                </c:tx>
                <c:spPr>
                  <a:solidFill>
                    <a:schemeClr val="accent5"/>
                  </a:solidFill>
                  <a:ln>
                    <a:noFill/>
                  </a:ln>
                  <a:effectLst/>
                </c:spPr>
                <c:invertIfNegative val="0"/>
                <c:cat>
                  <c:strRef>
                    <c:extLst>
                      <c:ext uri="{02D57815-91ED-43cb-92C2-25804820EDAC}">
                        <c15:formulaRef>
                          <c15:sqref>'Table 1.6'!$B$2:$H$2</c15:sqref>
                        </c15:formulaRef>
                      </c:ext>
                    </c:extLst>
                    <c:strCache>
                      <c:ptCount val="7"/>
                      <c:pt idx="0">
                        <c:v>1 - Least Deprived</c:v>
                      </c:pt>
                      <c:pt idx="1">
                        <c:v>2</c:v>
                      </c:pt>
                      <c:pt idx="2">
                        <c:v>3</c:v>
                      </c:pt>
                      <c:pt idx="3">
                        <c:v>4</c:v>
                      </c:pt>
                      <c:pt idx="4">
                        <c:v>5 - Most Deprived</c:v>
                      </c:pt>
                      <c:pt idx="5">
                        <c:v>Rural</c:v>
                      </c:pt>
                      <c:pt idx="6">
                        <c:v>Urban</c:v>
                      </c:pt>
                    </c:strCache>
                  </c:strRef>
                </c:cat>
                <c:val>
                  <c:numRef>
                    <c:extLst>
                      <c:ext uri="{02D57815-91ED-43cb-92C2-25804820EDAC}">
                        <c15:formulaRef>
                          <c15:sqref>'Table 1.6'!$B$61:$H$61</c15:sqref>
                        </c15:formulaRef>
                      </c:ext>
                    </c:extLst>
                    <c:numCache>
                      <c:formatCode>General</c:formatCode>
                      <c:ptCount val="7"/>
                      <c:pt idx="2" formatCode="#.##">
                        <c:v>39.205168840668051</c:v>
                      </c:pt>
                      <c:pt idx="3" formatCode="#.##">
                        <c:v>46.776532163949504</c:v>
                      </c:pt>
                      <c:pt idx="4" formatCode="#.##">
                        <c:v>50.163538111490325</c:v>
                      </c:pt>
                      <c:pt idx="5" formatCode="#.##">
                        <c:v>47.698400250941027</c:v>
                      </c:pt>
                      <c:pt idx="6" formatCode="#.##">
                        <c:v>32.437989975581544</c:v>
                      </c:pt>
                    </c:numCache>
                  </c:numRef>
                </c:val>
                <c:extLst>
                  <c:ext xmlns:c16="http://schemas.microsoft.com/office/drawing/2014/chart" uri="{C3380CC4-5D6E-409C-BE32-E72D297353CC}">
                    <c16:uniqueId val="{00000002-456B-4A16-AAF9-9405DCE53FBC}"/>
                  </c:ext>
                </c:extLst>
              </c15:ser>
            </c15:filteredBarSeries>
          </c:ext>
        </c:extLst>
      </c:barChart>
      <c:catAx>
        <c:axId val="920243600"/>
        <c:scaling>
          <c:orientation val="minMax"/>
        </c:scaling>
        <c:delete val="0"/>
        <c:axPos val="b"/>
        <c:title>
          <c:tx>
            <c:rich>
              <a:bodyPr rot="0" spcFirstLastPara="1" vertOverflow="ellipsis" vert="horz" wrap="square" anchor="ctr" anchorCtr="1"/>
              <a:lstStyle/>
              <a:p>
                <a:pPr>
                  <a:defRPr sz="1000" b="1" i="0" u="none" strike="noStrike" kern="1200" baseline="0">
                    <a:solidFill>
                      <a:schemeClr val="tx1"/>
                    </a:solidFill>
                    <a:latin typeface="+mn-lt"/>
                    <a:ea typeface="+mn-ea"/>
                    <a:cs typeface="+mn-cs"/>
                  </a:defRPr>
                </a:pPr>
                <a:r>
                  <a:rPr lang="en-GB" b="1" dirty="0"/>
                  <a:t>Index of Multiple Deprivation (quintiles)</a:t>
                </a:r>
              </a:p>
            </c:rich>
          </c:tx>
          <c:layout>
            <c:manualLayout>
              <c:xMode val="edge"/>
              <c:yMode val="edge"/>
              <c:x val="8.0466138626900219E-2"/>
              <c:y val="0.89313363043886573"/>
            </c:manualLayout>
          </c:layout>
          <c:overlay val="0"/>
          <c:spPr>
            <a:noFill/>
            <a:ln>
              <a:noFill/>
            </a:ln>
            <a:effectLst/>
          </c:spPr>
          <c:txPr>
            <a:bodyPr rot="0" spcFirstLastPara="1" vertOverflow="ellipsis" vert="horz" wrap="square" anchor="ctr" anchorCtr="1"/>
            <a:lstStyle/>
            <a:p>
              <a:pPr>
                <a:defRPr sz="1000" b="1"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8592"/>
        <c:crosses val="autoZero"/>
        <c:auto val="1"/>
        <c:lblAlgn val="ctr"/>
        <c:lblOffset val="100"/>
        <c:noMultiLvlLbl val="0"/>
      </c:catAx>
      <c:valAx>
        <c:axId val="920248592"/>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360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3"/>
          <c:order val="0"/>
          <c:tx>
            <c:strRef>
              <c:f>'Table 1.6'!$A$67</c:f>
              <c:strCache>
                <c:ptCount val="1"/>
                <c:pt idx="0">
                  <c:v>Patients with any ethnicity recorded (including unknown)</c:v>
                </c:pt>
              </c:strCache>
            </c:strRef>
          </c:tx>
          <c:spPr>
            <a:solidFill>
              <a:schemeClr val="accent4"/>
            </a:solidFill>
            <a:ln>
              <a:noFill/>
            </a:ln>
            <a:effectLst/>
          </c:spPr>
          <c:invertIfNegative val="0"/>
          <c:dPt>
            <c:idx val="5"/>
            <c:invertIfNegative val="0"/>
            <c:bubble3D val="0"/>
            <c:spPr>
              <a:solidFill>
                <a:schemeClr val="accent2"/>
              </a:solidFill>
              <a:ln>
                <a:noFill/>
              </a:ln>
              <a:effectLst/>
            </c:spPr>
            <c:extLst>
              <c:ext xmlns:c16="http://schemas.microsoft.com/office/drawing/2014/chart" uri="{C3380CC4-5D6E-409C-BE32-E72D297353CC}">
                <c16:uniqueId val="{00000002-3D2C-4C05-9FD5-7BEE2AE29639}"/>
              </c:ext>
            </c:extLst>
          </c:dPt>
          <c:dPt>
            <c:idx val="6"/>
            <c:invertIfNegative val="0"/>
            <c:bubble3D val="0"/>
            <c:spPr>
              <a:solidFill>
                <a:schemeClr val="accent2"/>
              </a:solidFill>
              <a:ln>
                <a:noFill/>
              </a:ln>
              <a:effectLst/>
            </c:spPr>
            <c:extLst>
              <c:ext xmlns:c16="http://schemas.microsoft.com/office/drawing/2014/chart" uri="{C3380CC4-5D6E-409C-BE32-E72D297353CC}">
                <c16:uniqueId val="{00000003-3D2C-4C05-9FD5-7BEE2AE29639}"/>
              </c:ext>
            </c:extLst>
          </c:dPt>
          <c:cat>
            <c:strRef>
              <c:f>'Table 1.6'!$B$2:$H$2</c:f>
              <c:strCache>
                <c:ptCount val="7"/>
                <c:pt idx="0">
                  <c:v>1 - Least Deprived</c:v>
                </c:pt>
                <c:pt idx="1">
                  <c:v>2</c:v>
                </c:pt>
                <c:pt idx="2">
                  <c:v>3</c:v>
                </c:pt>
                <c:pt idx="3">
                  <c:v>4</c:v>
                </c:pt>
                <c:pt idx="4">
                  <c:v>5 - Most Deprived</c:v>
                </c:pt>
                <c:pt idx="5">
                  <c:v>Rural</c:v>
                </c:pt>
                <c:pt idx="6">
                  <c:v>Urban</c:v>
                </c:pt>
              </c:strCache>
            </c:strRef>
          </c:cat>
          <c:val>
            <c:numRef>
              <c:f>'Table 1.6'!$B$67:$H$67</c:f>
              <c:numCache>
                <c:formatCode>#.##</c:formatCode>
                <c:ptCount val="7"/>
                <c:pt idx="0">
                  <c:v>81.346572795093394</c:v>
                </c:pt>
                <c:pt idx="1">
                  <c:v>81.35331749753891</c:v>
                </c:pt>
                <c:pt idx="2">
                  <c:v>81.008779758529514</c:v>
                </c:pt>
                <c:pt idx="3">
                  <c:v>82.368862654658415</c:v>
                </c:pt>
                <c:pt idx="4">
                  <c:v>83.290725051492046</c:v>
                </c:pt>
                <c:pt idx="5">
                  <c:v>82.330728757995715</c:v>
                </c:pt>
                <c:pt idx="6">
                  <c:v>79.520745834290423</c:v>
                </c:pt>
              </c:numCache>
            </c:numRef>
          </c:val>
          <c:extLst>
            <c:ext xmlns:c16="http://schemas.microsoft.com/office/drawing/2014/chart" uri="{C3380CC4-5D6E-409C-BE32-E72D297353CC}">
              <c16:uniqueId val="{00000000-FDF5-46C8-98FA-3CCDBC318D5F}"/>
            </c:ext>
          </c:extLst>
        </c:ser>
        <c:ser>
          <c:idx val="0"/>
          <c:order val="1"/>
          <c:tx>
            <c:strRef>
              <c:f>'Table 1.6'!$A$68</c:f>
              <c:strCache>
                <c:ptCount val="1"/>
                <c:pt idx="0">
                  <c:v>Patients with any ethnicity recorded (excluding unknown)</c:v>
                </c:pt>
              </c:strCache>
            </c:strRef>
          </c:tx>
          <c:spPr>
            <a:solidFill>
              <a:schemeClr val="accent1"/>
            </a:solidFill>
            <a:ln>
              <a:noFill/>
            </a:ln>
            <a:effectLst/>
          </c:spPr>
          <c:invertIfNegative val="0"/>
          <c:dPt>
            <c:idx val="5"/>
            <c:invertIfNegative val="0"/>
            <c:bubble3D val="0"/>
            <c:spPr>
              <a:solidFill>
                <a:schemeClr val="accent6"/>
              </a:solidFill>
              <a:ln>
                <a:noFill/>
              </a:ln>
              <a:effectLst/>
            </c:spPr>
            <c:extLst>
              <c:ext xmlns:c16="http://schemas.microsoft.com/office/drawing/2014/chart" uri="{C3380CC4-5D6E-409C-BE32-E72D297353CC}">
                <c16:uniqueId val="{00000001-3D2C-4C05-9FD5-7BEE2AE29639}"/>
              </c:ext>
            </c:extLst>
          </c:dPt>
          <c:dPt>
            <c:idx val="6"/>
            <c:invertIfNegative val="0"/>
            <c:bubble3D val="0"/>
            <c:spPr>
              <a:solidFill>
                <a:schemeClr val="accent6"/>
              </a:solidFill>
              <a:ln>
                <a:noFill/>
              </a:ln>
              <a:effectLst/>
            </c:spPr>
            <c:extLst>
              <c:ext xmlns:c16="http://schemas.microsoft.com/office/drawing/2014/chart" uri="{C3380CC4-5D6E-409C-BE32-E72D297353CC}">
                <c16:uniqueId val="{00000000-3D2C-4C05-9FD5-7BEE2AE29639}"/>
              </c:ext>
            </c:extLst>
          </c:dPt>
          <c:cat>
            <c:strRef>
              <c:f>'Table 1.6'!$B$2:$H$2</c:f>
              <c:strCache>
                <c:ptCount val="7"/>
                <c:pt idx="0">
                  <c:v>1 - Least Deprived</c:v>
                </c:pt>
                <c:pt idx="1">
                  <c:v>2</c:v>
                </c:pt>
                <c:pt idx="2">
                  <c:v>3</c:v>
                </c:pt>
                <c:pt idx="3">
                  <c:v>4</c:v>
                </c:pt>
                <c:pt idx="4">
                  <c:v>5 - Most Deprived</c:v>
                </c:pt>
                <c:pt idx="5">
                  <c:v>Rural</c:v>
                </c:pt>
                <c:pt idx="6">
                  <c:v>Urban</c:v>
                </c:pt>
              </c:strCache>
            </c:strRef>
          </c:cat>
          <c:val>
            <c:numRef>
              <c:f>'Table 1.6'!$B$68:$H$68</c:f>
              <c:numCache>
                <c:formatCode>#.##</c:formatCode>
                <c:ptCount val="7"/>
                <c:pt idx="0">
                  <c:v>79.428101778087949</c:v>
                </c:pt>
                <c:pt idx="1">
                  <c:v>79.526751247137952</c:v>
                </c:pt>
                <c:pt idx="2">
                  <c:v>79.075582712136409</c:v>
                </c:pt>
                <c:pt idx="3">
                  <c:v>80.767279043190896</c:v>
                </c:pt>
                <c:pt idx="4">
                  <c:v>81.987331970340989</c:v>
                </c:pt>
                <c:pt idx="5">
                  <c:v>80.628651955117306</c:v>
                </c:pt>
                <c:pt idx="6">
                  <c:v>77.976688463718773</c:v>
                </c:pt>
              </c:numCache>
            </c:numRef>
          </c:val>
          <c:extLst>
            <c:ext xmlns:c16="http://schemas.microsoft.com/office/drawing/2014/chart" uri="{C3380CC4-5D6E-409C-BE32-E72D297353CC}">
              <c16:uniqueId val="{00000001-FDF5-46C8-98FA-3CCDBC318D5F}"/>
            </c:ext>
          </c:extLst>
        </c:ser>
        <c:dLbls>
          <c:showLegendKey val="0"/>
          <c:showVal val="0"/>
          <c:showCatName val="0"/>
          <c:showSerName val="0"/>
          <c:showPercent val="0"/>
          <c:showBubbleSize val="0"/>
        </c:dLbls>
        <c:gapWidth val="219"/>
        <c:overlap val="-27"/>
        <c:axId val="920243600"/>
        <c:axId val="920248592"/>
        <c:extLst>
          <c:ext xmlns:c15="http://schemas.microsoft.com/office/drawing/2012/chart" uri="{02D57815-91ED-43cb-92C2-25804820EDAC}">
            <c15:filteredBarSeries>
              <c15:ser>
                <c:idx val="4"/>
                <c:order val="2"/>
                <c:tx>
                  <c:strRef>
                    <c:extLst>
                      <c:ext uri="{02D57815-91ED-43cb-92C2-25804820EDAC}">
                        <c15:formulaRef>
                          <c15:sqref>'Table 1.6'!$A$69</c15:sqref>
                        </c15:formulaRef>
                      </c:ext>
                    </c:extLst>
                    <c:strCache>
                      <c:ptCount val="1"/>
                      <c:pt idx="0">
                        <c:v>Patients with no useable ethnicity recorded</c:v>
                      </c:pt>
                    </c:strCache>
                  </c:strRef>
                </c:tx>
                <c:spPr>
                  <a:solidFill>
                    <a:schemeClr val="accent5"/>
                  </a:solidFill>
                  <a:ln>
                    <a:noFill/>
                  </a:ln>
                  <a:effectLst/>
                </c:spPr>
                <c:invertIfNegative val="0"/>
                <c:cat>
                  <c:strRef>
                    <c:extLst>
                      <c:ext uri="{02D57815-91ED-43cb-92C2-25804820EDAC}">
                        <c15:formulaRef>
                          <c15:sqref>'Table 1.6'!$B$2:$H$2</c15:sqref>
                        </c15:formulaRef>
                      </c:ext>
                    </c:extLst>
                    <c:strCache>
                      <c:ptCount val="7"/>
                      <c:pt idx="0">
                        <c:v>1 - Least Deprived</c:v>
                      </c:pt>
                      <c:pt idx="1">
                        <c:v>2</c:v>
                      </c:pt>
                      <c:pt idx="2">
                        <c:v>3</c:v>
                      </c:pt>
                      <c:pt idx="3">
                        <c:v>4</c:v>
                      </c:pt>
                      <c:pt idx="4">
                        <c:v>5 - Most Deprived</c:v>
                      </c:pt>
                      <c:pt idx="5">
                        <c:v>Rural</c:v>
                      </c:pt>
                      <c:pt idx="6">
                        <c:v>Urban</c:v>
                      </c:pt>
                    </c:strCache>
                  </c:strRef>
                </c:cat>
                <c:val>
                  <c:numRef>
                    <c:extLst>
                      <c:ext uri="{02D57815-91ED-43cb-92C2-25804820EDAC}">
                        <c15:formulaRef>
                          <c15:sqref>'Table 1.6'!$B$69:$H$69</c15:sqref>
                        </c15:formulaRef>
                      </c:ext>
                    </c:extLst>
                    <c:numCache>
                      <c:formatCode>#.##</c:formatCode>
                      <c:ptCount val="7"/>
                      <c:pt idx="0">
                        <c:v>18.653427204906606</c:v>
                      </c:pt>
                      <c:pt idx="1">
                        <c:v>18.646682502461093</c:v>
                      </c:pt>
                      <c:pt idx="2">
                        <c:v>18.991220241470476</c:v>
                      </c:pt>
                      <c:pt idx="3">
                        <c:v>17.631137345341578</c:v>
                      </c:pt>
                      <c:pt idx="4">
                        <c:v>16.709274948507961</c:v>
                      </c:pt>
                      <c:pt idx="5">
                        <c:v>17.669271242004296</c:v>
                      </c:pt>
                      <c:pt idx="6">
                        <c:v>20.47925416570958</c:v>
                      </c:pt>
                    </c:numCache>
                  </c:numRef>
                </c:val>
                <c:extLst>
                  <c:ext xmlns:c16="http://schemas.microsoft.com/office/drawing/2014/chart" uri="{C3380CC4-5D6E-409C-BE32-E72D297353CC}">
                    <c16:uniqueId val="{00000002-FDF5-46C8-98FA-3CCDBC318D5F}"/>
                  </c:ext>
                </c:extLst>
              </c15:ser>
            </c15:filteredBarSeries>
          </c:ext>
        </c:extLst>
      </c:barChart>
      <c:catAx>
        <c:axId val="920243600"/>
        <c:scaling>
          <c:orientation val="minMax"/>
        </c:scaling>
        <c:delete val="0"/>
        <c:axPos val="b"/>
        <c:title>
          <c:tx>
            <c:rich>
              <a:bodyPr rot="0" spcFirstLastPara="1" vertOverflow="ellipsis" vert="horz" wrap="square" anchor="ctr" anchorCtr="1"/>
              <a:lstStyle/>
              <a:p>
                <a:pPr>
                  <a:defRPr sz="1000" b="1" i="0" u="none" strike="noStrike" kern="1200" baseline="0">
                    <a:solidFill>
                      <a:schemeClr val="tx1"/>
                    </a:solidFill>
                    <a:latin typeface="+mn-lt"/>
                    <a:ea typeface="+mn-ea"/>
                    <a:cs typeface="+mn-cs"/>
                  </a:defRPr>
                </a:pPr>
                <a:r>
                  <a:rPr lang="en-GB" b="1" dirty="0"/>
                  <a:t>Index of Multiple Deprivation (quintiles)</a:t>
                </a:r>
              </a:p>
            </c:rich>
          </c:tx>
          <c:layout>
            <c:manualLayout>
              <c:xMode val="edge"/>
              <c:yMode val="edge"/>
              <c:x val="0.13905817918512364"/>
              <c:y val="0.72181023751321571"/>
            </c:manualLayout>
          </c:layout>
          <c:overlay val="0"/>
          <c:spPr>
            <a:noFill/>
            <a:ln>
              <a:noFill/>
            </a:ln>
            <a:effectLst/>
          </c:spPr>
          <c:txPr>
            <a:bodyPr rot="0" spcFirstLastPara="1" vertOverflow="ellipsis" vert="horz" wrap="square" anchor="ctr" anchorCtr="1"/>
            <a:lstStyle/>
            <a:p>
              <a:pPr>
                <a:defRPr sz="1000" b="1"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8592"/>
        <c:crosses val="autoZero"/>
        <c:auto val="1"/>
        <c:lblAlgn val="ctr"/>
        <c:lblOffset val="100"/>
        <c:noMultiLvlLbl val="0"/>
      </c:catAx>
      <c:valAx>
        <c:axId val="920248592"/>
        <c:scaling>
          <c:orientation val="minMax"/>
          <c:max val="1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GB" dirty="0"/>
                  <a:t>Proportion of Patients (%)</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title>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360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1"/>
          <c:order val="0"/>
          <c:tx>
            <c:strRef>
              <c:f>'Table 1.1'!$A$33</c:f>
              <c:strCache>
                <c:ptCount val="1"/>
                <c:pt idx="0">
                  <c:v>Patients with any ethnicity recorded (including unknown)</c:v>
                </c:pt>
              </c:strCache>
            </c:strRef>
          </c:tx>
          <c:spPr>
            <a:solidFill>
              <a:schemeClr val="accent2"/>
            </a:solidFill>
            <a:ln>
              <a:noFill/>
            </a:ln>
            <a:effectLst/>
          </c:spPr>
          <c:invertIfNegative val="0"/>
          <c:dLbls>
            <c:dLbl>
              <c:idx val="0"/>
              <c:tx>
                <c:rich>
                  <a:bodyPr/>
                  <a:lstStyle/>
                  <a:p>
                    <a:r>
                      <a:rPr lang="en-US"/>
                      <a:t>40.6</a:t>
                    </a:r>
                    <a:endParaRPr lang="en-US" dirty="0"/>
                  </a:p>
                </c:rich>
              </c:tx>
              <c:dLblPos val="out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0-D739-4109-988F-482C556D8DE1}"/>
                </c:ext>
              </c:extLst>
            </c:dLbl>
            <c:dLbl>
              <c:idx val="1"/>
              <c:tx>
                <c:rich>
                  <a:bodyPr/>
                  <a:lstStyle/>
                  <a:p>
                    <a:r>
                      <a:rPr lang="en-US"/>
                      <a:t>57.0</a:t>
                    </a:r>
                    <a:endParaRPr lang="en-US" dirty="0"/>
                  </a:p>
                </c:rich>
              </c:tx>
              <c:dLblPos val="out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1-D739-4109-988F-482C556D8DE1}"/>
                </c:ext>
              </c:extLst>
            </c:dLbl>
            <c:dLbl>
              <c:idx val="3"/>
              <c:tx>
                <c:rich>
                  <a:bodyPr/>
                  <a:lstStyle/>
                  <a:p>
                    <a:r>
                      <a:rPr lang="en-US"/>
                      <a:t>81.1</a:t>
                    </a:r>
                    <a:endParaRPr lang="en-US" dirty="0"/>
                  </a:p>
                </c:rich>
              </c:tx>
              <c:dLblPos val="out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2-D739-4109-988F-482C556D8DE1}"/>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'Table 1.1'!$B$2:$F$2</c:f>
              <c:strCache>
                <c:ptCount val="5"/>
                <c:pt idx="0">
                  <c:v>All acceptable patients</c:v>
                </c:pt>
                <c:pt idx="1">
                  <c:v>Currently registered patients</c:v>
                </c:pt>
                <c:pt idx="2">
                  <c:v>Registered Pre-1 Apr 2006</c:v>
                </c:pt>
                <c:pt idx="3">
                  <c:v>Registered 1 Apr 2006-31 Mar 2011</c:v>
                </c:pt>
                <c:pt idx="4">
                  <c:v>Registered From 1 Apr 2011</c:v>
                </c:pt>
              </c:strCache>
            </c:strRef>
          </c:cat>
          <c:val>
            <c:numRef>
              <c:f>'Table 1.1'!$B$33:$F$33</c:f>
              <c:numCache>
                <c:formatCode>#.##</c:formatCode>
                <c:ptCount val="5"/>
                <c:pt idx="0">
                  <c:v>40.64406724979937</c:v>
                </c:pt>
                <c:pt idx="1">
                  <c:v>57.013878883926431</c:v>
                </c:pt>
                <c:pt idx="2">
                  <c:v>18.400037913793511</c:v>
                </c:pt>
                <c:pt idx="3">
                  <c:v>81.082822452089516</c:v>
                </c:pt>
                <c:pt idx="4">
                  <c:v>67.198203694572356</c:v>
                </c:pt>
              </c:numCache>
            </c:numRef>
          </c:val>
          <c:extLst>
            <c:ext xmlns:c16="http://schemas.microsoft.com/office/drawing/2014/chart" uri="{C3380CC4-5D6E-409C-BE32-E72D297353CC}">
              <c16:uniqueId val="{00000000-E42D-449F-B7BF-AD1D85516734}"/>
            </c:ext>
          </c:extLst>
        </c:ser>
        <c:ser>
          <c:idx val="2"/>
          <c:order val="1"/>
          <c:tx>
            <c:strRef>
              <c:f>'Table 1.1'!$A$34</c:f>
              <c:strCache>
                <c:ptCount val="1"/>
                <c:pt idx="0">
                  <c:v>Patients with any ethnicity recorded (excluding unknown)</c:v>
                </c:pt>
              </c:strCache>
            </c:strRef>
          </c:tx>
          <c:spPr>
            <a:solidFill>
              <a:schemeClr val="accent3"/>
            </a:solidFill>
            <a:ln>
              <a:noFill/>
            </a:ln>
            <a:effectLst/>
          </c:spPr>
          <c:invertIfNegative val="0"/>
          <c:dLbls>
            <c:dLbl>
              <c:idx val="0"/>
              <c:tx>
                <c:rich>
                  <a:bodyPr/>
                  <a:lstStyle/>
                  <a:p>
                    <a:r>
                      <a:rPr lang="en-US"/>
                      <a:t>39.9</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D739-4109-988F-482C556D8DE1}"/>
                </c:ext>
              </c:extLst>
            </c:dLbl>
            <c:dLbl>
              <c:idx val="1"/>
              <c:tx>
                <c:rich>
                  <a:bodyPr/>
                  <a:lstStyle/>
                  <a:p>
                    <a:r>
                      <a:rPr lang="en-US"/>
                      <a:t>56.1</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4-D739-4109-988F-482C556D8DE1}"/>
                </c:ext>
              </c:extLst>
            </c:dLbl>
            <c:dLbl>
              <c:idx val="2"/>
              <c:tx>
                <c:rich>
                  <a:bodyPr/>
                  <a:lstStyle/>
                  <a:p>
                    <a:r>
                      <a:rPr lang="en-US"/>
                      <a:t>18.2</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5-D739-4109-988F-482C556D8DE1}"/>
                </c:ext>
              </c:extLst>
            </c:dLbl>
            <c:dLbl>
              <c:idx val="3"/>
              <c:tx>
                <c:rich>
                  <a:bodyPr/>
                  <a:lstStyle/>
                  <a:p>
                    <a:r>
                      <a:rPr lang="en-US"/>
                      <a:t>78.4</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6-D739-4109-988F-482C556D8DE1}"/>
                </c:ext>
              </c:extLst>
            </c:dLbl>
            <c:dLbl>
              <c:idx val="4"/>
              <c:tx>
                <c:rich>
                  <a:bodyPr/>
                  <a:lstStyle/>
                  <a:p>
                    <a:r>
                      <a:rPr lang="en-US"/>
                      <a:t>66.3</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7-D739-4109-988F-482C556D8DE1}"/>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'Table 1.1'!$B$2:$F$2</c:f>
              <c:strCache>
                <c:ptCount val="5"/>
                <c:pt idx="0">
                  <c:v>All acceptable patients</c:v>
                </c:pt>
                <c:pt idx="1">
                  <c:v>Currently registered patients</c:v>
                </c:pt>
                <c:pt idx="2">
                  <c:v>Registered Pre-1 Apr 2006</c:v>
                </c:pt>
                <c:pt idx="3">
                  <c:v>Registered 1 Apr 2006-31 Mar 2011</c:v>
                </c:pt>
                <c:pt idx="4">
                  <c:v>Registered From 1 Apr 2011</c:v>
                </c:pt>
              </c:strCache>
            </c:strRef>
          </c:cat>
          <c:val>
            <c:numRef>
              <c:f>'Table 1.1'!$B$34:$F$34</c:f>
              <c:numCache>
                <c:formatCode>#.##</c:formatCode>
                <c:ptCount val="5"/>
                <c:pt idx="0">
                  <c:v>39.875756640897528</c:v>
                </c:pt>
                <c:pt idx="1">
                  <c:v>56.08612729056469</c:v>
                </c:pt>
                <c:pt idx="2">
                  <c:v>18.180568749986538</c:v>
                </c:pt>
                <c:pt idx="3">
                  <c:v>78.37234289085049</c:v>
                </c:pt>
                <c:pt idx="4">
                  <c:v>66.274235590508482</c:v>
                </c:pt>
              </c:numCache>
            </c:numRef>
          </c:val>
          <c:extLst>
            <c:ext xmlns:c16="http://schemas.microsoft.com/office/drawing/2014/chart" uri="{C3380CC4-5D6E-409C-BE32-E72D297353CC}">
              <c16:uniqueId val="{00000001-E42D-449F-B7BF-AD1D85516734}"/>
            </c:ext>
          </c:extLst>
        </c:ser>
        <c:dLbls>
          <c:showLegendKey val="0"/>
          <c:showVal val="0"/>
          <c:showCatName val="0"/>
          <c:showSerName val="0"/>
          <c:showPercent val="0"/>
          <c:showBubbleSize val="0"/>
        </c:dLbls>
        <c:gapWidth val="219"/>
        <c:overlap val="-27"/>
        <c:axId val="920243600"/>
        <c:axId val="920248592"/>
        <c:extLst>
          <c:ext xmlns:c15="http://schemas.microsoft.com/office/drawing/2012/chart" uri="{02D57815-91ED-43cb-92C2-25804820EDAC}">
            <c15:filteredBarSeries>
              <c15:ser>
                <c:idx val="3"/>
                <c:order val="2"/>
                <c:tx>
                  <c:strRef>
                    <c:extLst>
                      <c:ext uri="{02D57815-91ED-43cb-92C2-25804820EDAC}">
                        <c15:formulaRef>
                          <c15:sqref>'Table 1.1'!$A$35</c15:sqref>
                        </c15:formulaRef>
                      </c:ext>
                    </c:extLst>
                    <c:strCache>
                      <c:ptCount val="1"/>
                      <c:pt idx="0">
                        <c:v>Patients with no useable ethnicity recorded</c:v>
                      </c:pt>
                    </c:strCache>
                  </c:strRef>
                </c:tx>
                <c:spPr>
                  <a:solidFill>
                    <a:schemeClr val="accent4"/>
                  </a:solidFill>
                  <a:ln>
                    <a:noFill/>
                  </a:ln>
                  <a:effectLst/>
                </c:spPr>
                <c:invertIfNegative val="0"/>
                <c:cat>
                  <c:strRef>
                    <c:extLst>
                      <c:ext uri="{02D57815-91ED-43cb-92C2-25804820EDAC}">
                        <c15:formulaRef>
                          <c15:sqref>'Table 1.1'!$B$2:$F$2</c15:sqref>
                        </c15:formulaRef>
                      </c:ext>
                    </c:extLst>
                    <c:strCache>
                      <c:ptCount val="5"/>
                      <c:pt idx="0">
                        <c:v>All acceptable patients</c:v>
                      </c:pt>
                      <c:pt idx="1">
                        <c:v>Currently registered patients</c:v>
                      </c:pt>
                      <c:pt idx="2">
                        <c:v>Registered Pre-1 Apr 2006</c:v>
                      </c:pt>
                      <c:pt idx="3">
                        <c:v>Registered 1 Apr 2006-31 Mar 2011</c:v>
                      </c:pt>
                      <c:pt idx="4">
                        <c:v>Registered From 1 Apr 2011</c:v>
                      </c:pt>
                    </c:strCache>
                  </c:strRef>
                </c:cat>
                <c:val>
                  <c:numRef>
                    <c:extLst>
                      <c:ext uri="{02D57815-91ED-43cb-92C2-25804820EDAC}">
                        <c15:formulaRef>
                          <c15:sqref>'Table 1.1'!$B$35:$F$35</c15:sqref>
                        </c15:formulaRef>
                      </c:ext>
                    </c:extLst>
                    <c:numCache>
                      <c:formatCode>#.##</c:formatCode>
                      <c:ptCount val="5"/>
                      <c:pt idx="0">
                        <c:v>59.355932750200623</c:v>
                      </c:pt>
                      <c:pt idx="1">
                        <c:v>42.986121116073569</c:v>
                      </c:pt>
                      <c:pt idx="2">
                        <c:v>81.599962086206489</c:v>
                      </c:pt>
                      <c:pt idx="3">
                        <c:v>18.917177547910477</c:v>
                      </c:pt>
                      <c:pt idx="4">
                        <c:v>32.801796305427636</c:v>
                      </c:pt>
                    </c:numCache>
                  </c:numRef>
                </c:val>
                <c:extLst>
                  <c:ext xmlns:c16="http://schemas.microsoft.com/office/drawing/2014/chart" uri="{C3380CC4-5D6E-409C-BE32-E72D297353CC}">
                    <c16:uniqueId val="{00000002-E42D-449F-B7BF-AD1D85516734}"/>
                  </c:ext>
                </c:extLst>
              </c15:ser>
            </c15:filteredBarSeries>
          </c:ext>
        </c:extLst>
      </c:barChart>
      <c:catAx>
        <c:axId val="9202436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8592"/>
        <c:crosses val="autoZero"/>
        <c:auto val="1"/>
        <c:lblAlgn val="ctr"/>
        <c:lblOffset val="100"/>
        <c:noMultiLvlLbl val="0"/>
      </c:catAx>
      <c:valAx>
        <c:axId val="920248592"/>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360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1"/>
          <c:order val="0"/>
          <c:tx>
            <c:strRef>
              <c:f>'Table 1.1'!$A$40</c:f>
              <c:strCache>
                <c:ptCount val="1"/>
                <c:pt idx="0">
                  <c:v>Patients with any ethnicity recorded (including unknown)</c:v>
                </c:pt>
              </c:strCache>
            </c:strRef>
          </c:tx>
          <c:spPr>
            <a:solidFill>
              <a:schemeClr val="accent2"/>
            </a:solidFill>
            <a:ln>
              <a:noFill/>
            </a:ln>
            <a:effectLst/>
          </c:spPr>
          <c:invertIfNegative val="0"/>
          <c:dLbls>
            <c:dLbl>
              <c:idx val="0"/>
              <c:tx>
                <c:rich>
                  <a:bodyPr/>
                  <a:lstStyle/>
                  <a:p>
                    <a:r>
                      <a:rPr lang="en-US"/>
                      <a:t>28.7</a:t>
                    </a:r>
                    <a:endParaRPr lang="en-US" dirty="0"/>
                  </a:p>
                </c:rich>
              </c:tx>
              <c:dLblPos val="out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0-ECEE-48FB-BA43-F741678C5FA0}"/>
                </c:ext>
              </c:extLst>
            </c:dLbl>
            <c:dLbl>
              <c:idx val="1"/>
              <c:tx>
                <c:rich>
                  <a:bodyPr/>
                  <a:lstStyle/>
                  <a:p>
                    <a:r>
                      <a:rPr lang="en-US"/>
                      <a:t>40.0</a:t>
                    </a:r>
                    <a:endParaRPr lang="en-US" dirty="0"/>
                  </a:p>
                </c:rich>
              </c:tx>
              <c:dLblPos val="out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1-ECEE-48FB-BA43-F741678C5FA0}"/>
                </c:ext>
              </c:extLst>
            </c:dLbl>
            <c:dLbl>
              <c:idx val="2"/>
              <c:tx>
                <c:rich>
                  <a:bodyPr/>
                  <a:lstStyle/>
                  <a:p>
                    <a:r>
                      <a:rPr lang="en-US"/>
                      <a:t>9.7</a:t>
                    </a:r>
                    <a:endParaRPr lang="en-US" dirty="0"/>
                  </a:p>
                </c:rich>
              </c:tx>
              <c:dLblPos val="out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2-ECEE-48FB-BA43-F741678C5FA0}"/>
                </c:ext>
              </c:extLst>
            </c:dLbl>
            <c:dLbl>
              <c:idx val="3"/>
              <c:tx>
                <c:rich>
                  <a:bodyPr/>
                  <a:lstStyle/>
                  <a:p>
                    <a:r>
                      <a:rPr lang="en-US"/>
                      <a:t>74.3</a:t>
                    </a:r>
                    <a:endParaRPr lang="en-US" dirty="0"/>
                  </a:p>
                </c:rich>
              </c:tx>
              <c:dLblPos val="out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ECEE-48FB-BA43-F741678C5FA0}"/>
                </c:ext>
              </c:extLst>
            </c:dLbl>
            <c:dLbl>
              <c:idx val="4"/>
              <c:tx>
                <c:rich>
                  <a:bodyPr/>
                  <a:lstStyle/>
                  <a:p>
                    <a:r>
                      <a:rPr lang="en-US"/>
                      <a:t>49.3</a:t>
                    </a:r>
                    <a:endParaRPr lang="en-US" dirty="0"/>
                  </a:p>
                </c:rich>
              </c:tx>
              <c:dLblPos val="out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4-ECEE-48FB-BA43-F741678C5FA0}"/>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'Table 1.1'!$B$2:$F$2</c:f>
              <c:strCache>
                <c:ptCount val="5"/>
                <c:pt idx="0">
                  <c:v>All acceptable patients</c:v>
                </c:pt>
                <c:pt idx="1">
                  <c:v>Currently registered patients</c:v>
                </c:pt>
                <c:pt idx="2">
                  <c:v>Registered Pre-1 Apr 2006</c:v>
                </c:pt>
                <c:pt idx="3">
                  <c:v>Registered 1 Apr 2006-31 Mar 2011</c:v>
                </c:pt>
                <c:pt idx="4">
                  <c:v>Registered From 1 Apr 2011</c:v>
                </c:pt>
              </c:strCache>
            </c:strRef>
          </c:cat>
          <c:val>
            <c:numRef>
              <c:f>'Table 1.1'!$B$40:$F$40</c:f>
              <c:numCache>
                <c:formatCode>#.##</c:formatCode>
                <c:ptCount val="5"/>
                <c:pt idx="0">
                  <c:v>28.688798321082853</c:v>
                </c:pt>
                <c:pt idx="1">
                  <c:v>39.97989470564098</c:v>
                </c:pt>
                <c:pt idx="2">
                  <c:v>9.7146528028610408</c:v>
                </c:pt>
                <c:pt idx="3">
                  <c:v>74.250830240281303</c:v>
                </c:pt>
                <c:pt idx="4">
                  <c:v>49.341535903801045</c:v>
                </c:pt>
              </c:numCache>
            </c:numRef>
          </c:val>
          <c:extLst>
            <c:ext xmlns:c16="http://schemas.microsoft.com/office/drawing/2014/chart" uri="{C3380CC4-5D6E-409C-BE32-E72D297353CC}">
              <c16:uniqueId val="{00000000-F3C8-4651-B7B3-D636155EA922}"/>
            </c:ext>
          </c:extLst>
        </c:ser>
        <c:ser>
          <c:idx val="2"/>
          <c:order val="1"/>
          <c:tx>
            <c:strRef>
              <c:f>'Table 1.1'!$A$41</c:f>
              <c:strCache>
                <c:ptCount val="1"/>
                <c:pt idx="0">
                  <c:v>Patients with any ethnicity recorded (excluding unknown)</c:v>
                </c:pt>
              </c:strCache>
            </c:strRef>
          </c:tx>
          <c:spPr>
            <a:solidFill>
              <a:schemeClr val="accent3"/>
            </a:solidFill>
            <a:ln>
              <a:noFill/>
            </a:ln>
            <a:effectLst/>
          </c:spPr>
          <c:invertIfNegative val="0"/>
          <c:dLbls>
            <c:dLbl>
              <c:idx val="0"/>
              <c:tx>
                <c:rich>
                  <a:bodyPr/>
                  <a:lstStyle/>
                  <a:p>
                    <a:r>
                      <a:rPr lang="en-US"/>
                      <a:t>25.7</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5-ECEE-48FB-BA43-F741678C5FA0}"/>
                </c:ext>
              </c:extLst>
            </c:dLbl>
            <c:dLbl>
              <c:idx val="1"/>
              <c:tx>
                <c:rich>
                  <a:bodyPr/>
                  <a:lstStyle/>
                  <a:p>
                    <a:r>
                      <a:rPr lang="en-US"/>
                      <a:t>37.2</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6-ECEE-48FB-BA43-F741678C5FA0}"/>
                </c:ext>
              </c:extLst>
            </c:dLbl>
            <c:dLbl>
              <c:idx val="2"/>
              <c:tx>
                <c:rich>
                  <a:bodyPr/>
                  <a:lstStyle/>
                  <a:p>
                    <a:r>
                      <a:rPr lang="en-US"/>
                      <a:t>6.8</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7-ECEE-48FB-BA43-F741678C5FA0}"/>
                </c:ext>
              </c:extLst>
            </c:dLbl>
            <c:dLbl>
              <c:idx val="3"/>
              <c:tx>
                <c:rich>
                  <a:bodyPr/>
                  <a:lstStyle/>
                  <a:p>
                    <a:r>
                      <a:rPr lang="en-US"/>
                      <a:t>68.0</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8-ECEE-48FB-BA43-F741678C5FA0}"/>
                </c:ext>
              </c:extLst>
            </c:dLbl>
            <c:dLbl>
              <c:idx val="4"/>
              <c:tx>
                <c:rich>
                  <a:bodyPr/>
                  <a:lstStyle/>
                  <a:p>
                    <a:r>
                      <a:rPr lang="en-US"/>
                      <a:t>47.8</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9-ECEE-48FB-BA43-F741678C5FA0}"/>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'Table 1.1'!$B$2:$F$2</c:f>
              <c:strCache>
                <c:ptCount val="5"/>
                <c:pt idx="0">
                  <c:v>All acceptable patients</c:v>
                </c:pt>
                <c:pt idx="1">
                  <c:v>Currently registered patients</c:v>
                </c:pt>
                <c:pt idx="2">
                  <c:v>Registered Pre-1 Apr 2006</c:v>
                </c:pt>
                <c:pt idx="3">
                  <c:v>Registered 1 Apr 2006-31 Mar 2011</c:v>
                </c:pt>
                <c:pt idx="4">
                  <c:v>Registered From 1 Apr 2011</c:v>
                </c:pt>
              </c:strCache>
            </c:strRef>
          </c:cat>
          <c:val>
            <c:numRef>
              <c:f>'Table 1.1'!$B$41:$F$41</c:f>
              <c:numCache>
                <c:formatCode>#.##</c:formatCode>
                <c:ptCount val="5"/>
                <c:pt idx="0">
                  <c:v>25.668862110701458</c:v>
                </c:pt>
                <c:pt idx="1">
                  <c:v>37.224541117225677</c:v>
                </c:pt>
                <c:pt idx="2">
                  <c:v>6.792509951431966</c:v>
                </c:pt>
                <c:pt idx="3">
                  <c:v>67.988725476516066</c:v>
                </c:pt>
                <c:pt idx="4">
                  <c:v>47.749037782686919</c:v>
                </c:pt>
              </c:numCache>
            </c:numRef>
          </c:val>
          <c:extLst>
            <c:ext xmlns:c16="http://schemas.microsoft.com/office/drawing/2014/chart" uri="{C3380CC4-5D6E-409C-BE32-E72D297353CC}">
              <c16:uniqueId val="{00000001-F3C8-4651-B7B3-D636155EA922}"/>
            </c:ext>
          </c:extLst>
        </c:ser>
        <c:dLbls>
          <c:showLegendKey val="0"/>
          <c:showVal val="0"/>
          <c:showCatName val="0"/>
          <c:showSerName val="0"/>
          <c:showPercent val="0"/>
          <c:showBubbleSize val="0"/>
        </c:dLbls>
        <c:gapWidth val="219"/>
        <c:overlap val="-27"/>
        <c:axId val="920243600"/>
        <c:axId val="920248592"/>
        <c:extLst>
          <c:ext xmlns:c15="http://schemas.microsoft.com/office/drawing/2012/chart" uri="{02D57815-91ED-43cb-92C2-25804820EDAC}">
            <c15:filteredBarSeries>
              <c15:ser>
                <c:idx val="3"/>
                <c:order val="2"/>
                <c:tx>
                  <c:strRef>
                    <c:extLst>
                      <c:ext uri="{02D57815-91ED-43cb-92C2-25804820EDAC}">
                        <c15:formulaRef>
                          <c15:sqref>'Table 1.1'!$A$42</c15:sqref>
                        </c15:formulaRef>
                      </c:ext>
                    </c:extLst>
                    <c:strCache>
                      <c:ptCount val="1"/>
                      <c:pt idx="0">
                        <c:v>Patients with no useable ethnicity recorded</c:v>
                      </c:pt>
                    </c:strCache>
                  </c:strRef>
                </c:tx>
                <c:spPr>
                  <a:solidFill>
                    <a:schemeClr val="accent4"/>
                  </a:solidFill>
                  <a:ln>
                    <a:noFill/>
                  </a:ln>
                  <a:effectLst/>
                </c:spPr>
                <c:invertIfNegative val="0"/>
                <c:cat>
                  <c:strRef>
                    <c:extLst>
                      <c:ext uri="{02D57815-91ED-43cb-92C2-25804820EDAC}">
                        <c15:formulaRef>
                          <c15:sqref>'Table 1.1'!$B$2:$F$2</c15:sqref>
                        </c15:formulaRef>
                      </c:ext>
                    </c:extLst>
                    <c:strCache>
                      <c:ptCount val="5"/>
                      <c:pt idx="0">
                        <c:v>All acceptable patients</c:v>
                      </c:pt>
                      <c:pt idx="1">
                        <c:v>Currently registered patients</c:v>
                      </c:pt>
                      <c:pt idx="2">
                        <c:v>Registered Pre-1 Apr 2006</c:v>
                      </c:pt>
                      <c:pt idx="3">
                        <c:v>Registered 1 Apr 2006-31 Mar 2011</c:v>
                      </c:pt>
                      <c:pt idx="4">
                        <c:v>Registered From 1 Apr 2011</c:v>
                      </c:pt>
                    </c:strCache>
                  </c:strRef>
                </c:cat>
                <c:val>
                  <c:numRef>
                    <c:extLst>
                      <c:ext uri="{02D57815-91ED-43cb-92C2-25804820EDAC}">
                        <c15:formulaRef>
                          <c15:sqref>'Table 1.1'!$B$42:$F$42</c15:sqref>
                        </c15:formulaRef>
                      </c:ext>
                    </c:extLst>
                    <c:numCache>
                      <c:formatCode>#.##</c:formatCode>
                      <c:ptCount val="5"/>
                      <c:pt idx="0">
                        <c:v>71.311201678917143</c:v>
                      </c:pt>
                      <c:pt idx="1">
                        <c:v>60.020105294359013</c:v>
                      </c:pt>
                      <c:pt idx="2">
                        <c:v>90.285347197138961</c:v>
                      </c:pt>
                      <c:pt idx="3">
                        <c:v>25.749169759718697</c:v>
                      </c:pt>
                      <c:pt idx="4">
                        <c:v>50.658464096198955</c:v>
                      </c:pt>
                    </c:numCache>
                  </c:numRef>
                </c:val>
                <c:extLst>
                  <c:ext xmlns:c16="http://schemas.microsoft.com/office/drawing/2014/chart" uri="{C3380CC4-5D6E-409C-BE32-E72D297353CC}">
                    <c16:uniqueId val="{00000002-F3C8-4651-B7B3-D636155EA922}"/>
                  </c:ext>
                </c:extLst>
              </c15:ser>
            </c15:filteredBarSeries>
          </c:ext>
        </c:extLst>
      </c:barChart>
      <c:catAx>
        <c:axId val="9202436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8592"/>
        <c:crosses val="autoZero"/>
        <c:auto val="1"/>
        <c:lblAlgn val="ctr"/>
        <c:lblOffset val="100"/>
        <c:noMultiLvlLbl val="0"/>
      </c:catAx>
      <c:valAx>
        <c:axId val="920248592"/>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360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1"/>
          <c:order val="0"/>
          <c:tx>
            <c:strRef>
              <c:f>'Table 1.2'!$A$11</c:f>
              <c:strCache>
                <c:ptCount val="1"/>
                <c:pt idx="0">
                  <c:v>Patients with any ethnicity recorded (including unknown)</c:v>
                </c:pt>
              </c:strCache>
            </c:strRef>
          </c:tx>
          <c:spPr>
            <a:solidFill>
              <a:schemeClr val="accent2"/>
            </a:solidFill>
            <a:ln>
              <a:noFill/>
            </a:ln>
            <a:effectLst/>
          </c:spPr>
          <c:invertIfNegative val="0"/>
          <c:dLbls>
            <c:dLbl>
              <c:idx val="1"/>
              <c:tx>
                <c:rich>
                  <a:bodyPr/>
                  <a:lstStyle/>
                  <a:p>
                    <a:r>
                      <a:rPr lang="en-US"/>
                      <a:t>52.7</a:t>
                    </a:r>
                    <a:endParaRPr lang="en-US" dirty="0"/>
                  </a:p>
                </c:rich>
              </c:tx>
              <c:dLblPos val="out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0-62CD-46E9-9D69-60C2CD02B070}"/>
                </c:ext>
              </c:extLst>
            </c:dLbl>
            <c:dLbl>
              <c:idx val="2"/>
              <c:tx>
                <c:rich>
                  <a:bodyPr/>
                  <a:lstStyle/>
                  <a:p>
                    <a:r>
                      <a:rPr lang="en-US"/>
                      <a:t>22.5</a:t>
                    </a:r>
                    <a:endParaRPr lang="en-US" dirty="0"/>
                  </a:p>
                </c:rich>
              </c:tx>
              <c:dLblPos val="out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1-62CD-46E9-9D69-60C2CD02B070}"/>
                </c:ext>
              </c:extLst>
            </c:dLbl>
            <c:dLbl>
              <c:idx val="3"/>
              <c:tx>
                <c:rich>
                  <a:bodyPr/>
                  <a:lstStyle/>
                  <a:p>
                    <a:r>
                      <a:rPr lang="en-US"/>
                      <a:t>96.0</a:t>
                    </a:r>
                    <a:endParaRPr lang="en-US" dirty="0"/>
                  </a:p>
                </c:rich>
              </c:tx>
              <c:dLblPos val="out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2-62CD-46E9-9D69-60C2CD02B070}"/>
                </c:ext>
              </c:extLst>
            </c:dLbl>
            <c:dLbl>
              <c:idx val="4"/>
              <c:tx>
                <c:rich>
                  <a:bodyPr/>
                  <a:lstStyle/>
                  <a:p>
                    <a:r>
                      <a:rPr lang="en-US"/>
                      <a:t>64.6</a:t>
                    </a:r>
                    <a:endParaRPr lang="en-US" dirty="0"/>
                  </a:p>
                </c:rich>
              </c:tx>
              <c:dLblPos val="out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62CD-46E9-9D69-60C2CD02B070}"/>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'Table 1.2'!$B$2:$F$2</c:f>
              <c:strCache>
                <c:ptCount val="5"/>
                <c:pt idx="0">
                  <c:v>All acceptable patients</c:v>
                </c:pt>
                <c:pt idx="1">
                  <c:v>Currently registered patients</c:v>
                </c:pt>
                <c:pt idx="2">
                  <c:v>Registered Pre-1 Apr 2006</c:v>
                </c:pt>
                <c:pt idx="3">
                  <c:v>Registered 1 Apr 2006-31 Mar 2011</c:v>
                </c:pt>
                <c:pt idx="4">
                  <c:v>Registered From 1 Apr 2011</c:v>
                </c:pt>
              </c:strCache>
            </c:strRef>
          </c:cat>
          <c:val>
            <c:numRef>
              <c:f>'Table 1.2'!$B$11:$F$11</c:f>
              <c:numCache>
                <c:formatCode>#.##</c:formatCode>
                <c:ptCount val="5"/>
                <c:pt idx="0">
                  <c:v>44.804053929093229</c:v>
                </c:pt>
                <c:pt idx="1">
                  <c:v>52.710190688459633</c:v>
                </c:pt>
                <c:pt idx="2">
                  <c:v>22.471982584858502</c:v>
                </c:pt>
                <c:pt idx="3">
                  <c:v>95.995728777362515</c:v>
                </c:pt>
                <c:pt idx="4">
                  <c:v>64.643740166329508</c:v>
                </c:pt>
              </c:numCache>
            </c:numRef>
          </c:val>
          <c:extLst>
            <c:ext xmlns:c16="http://schemas.microsoft.com/office/drawing/2014/chart" uri="{C3380CC4-5D6E-409C-BE32-E72D297353CC}">
              <c16:uniqueId val="{00000000-8312-457F-A60C-D9D3B1472446}"/>
            </c:ext>
          </c:extLst>
        </c:ser>
        <c:ser>
          <c:idx val="2"/>
          <c:order val="1"/>
          <c:tx>
            <c:strRef>
              <c:f>'Table 1.2'!$A$12</c:f>
              <c:strCache>
                <c:ptCount val="1"/>
                <c:pt idx="0">
                  <c:v>Patients with any ethnicity recorded (excluding unknown)</c:v>
                </c:pt>
              </c:strCache>
            </c:strRef>
          </c:tx>
          <c:spPr>
            <a:solidFill>
              <a:schemeClr val="accent3"/>
            </a:solidFill>
            <a:ln>
              <a:noFill/>
            </a:ln>
            <a:effectLst/>
          </c:spPr>
          <c:invertIfNegative val="0"/>
          <c:dLbls>
            <c:dLbl>
              <c:idx val="0"/>
              <c:tx>
                <c:rich>
                  <a:bodyPr/>
                  <a:lstStyle/>
                  <a:p>
                    <a:r>
                      <a:rPr lang="en-US"/>
                      <a:t>44.0</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4-62CD-46E9-9D69-60C2CD02B070}"/>
                </c:ext>
              </c:extLst>
            </c:dLbl>
            <c:dLbl>
              <c:idx val="1"/>
              <c:tx>
                <c:rich>
                  <a:bodyPr/>
                  <a:lstStyle/>
                  <a:p>
                    <a:r>
                      <a:rPr lang="en-US"/>
                      <a:t>51.8</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5-62CD-46E9-9D69-60C2CD02B070}"/>
                </c:ext>
              </c:extLst>
            </c:dLbl>
            <c:dLbl>
              <c:idx val="2"/>
              <c:tx>
                <c:rich>
                  <a:bodyPr/>
                  <a:lstStyle/>
                  <a:p>
                    <a:r>
                      <a:rPr lang="en-US"/>
                      <a:t>22.5</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6-62CD-46E9-9D69-60C2CD02B070}"/>
                </c:ext>
              </c:extLst>
            </c:dLbl>
            <c:dLbl>
              <c:idx val="3"/>
              <c:tx>
                <c:rich>
                  <a:bodyPr/>
                  <a:lstStyle/>
                  <a:p>
                    <a:r>
                      <a:rPr lang="en-US"/>
                      <a:t>93.7</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7-62CD-46E9-9D69-60C2CD02B070}"/>
                </c:ext>
              </c:extLst>
            </c:dLbl>
            <c:dLbl>
              <c:idx val="4"/>
              <c:tx>
                <c:rich>
                  <a:bodyPr/>
                  <a:lstStyle/>
                  <a:p>
                    <a:r>
                      <a:rPr lang="en-US"/>
                      <a:t>63.0</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8-62CD-46E9-9D69-60C2CD02B070}"/>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'Table 1.2'!$B$2:$F$2</c:f>
              <c:strCache>
                <c:ptCount val="5"/>
                <c:pt idx="0">
                  <c:v>All acceptable patients</c:v>
                </c:pt>
                <c:pt idx="1">
                  <c:v>Currently registered patients</c:v>
                </c:pt>
                <c:pt idx="2">
                  <c:v>Registered Pre-1 Apr 2006</c:v>
                </c:pt>
                <c:pt idx="3">
                  <c:v>Registered 1 Apr 2006-31 Mar 2011</c:v>
                </c:pt>
                <c:pt idx="4">
                  <c:v>Registered From 1 Apr 2011</c:v>
                </c:pt>
              </c:strCache>
            </c:strRef>
          </c:cat>
          <c:val>
            <c:numRef>
              <c:f>'Table 1.2'!$B$12:$F$12</c:f>
              <c:numCache>
                <c:formatCode>#.##</c:formatCode>
                <c:ptCount val="5"/>
                <c:pt idx="0">
                  <c:v>44.002330269460529</c:v>
                </c:pt>
                <c:pt idx="1">
                  <c:v>51.810921248142641</c:v>
                </c:pt>
                <c:pt idx="2">
                  <c:v>22.46069499314682</c:v>
                </c:pt>
                <c:pt idx="3">
                  <c:v>93.739989321943398</c:v>
                </c:pt>
                <c:pt idx="4">
                  <c:v>62.96760106605015</c:v>
                </c:pt>
              </c:numCache>
            </c:numRef>
          </c:val>
          <c:extLst>
            <c:ext xmlns:c16="http://schemas.microsoft.com/office/drawing/2014/chart" uri="{C3380CC4-5D6E-409C-BE32-E72D297353CC}">
              <c16:uniqueId val="{00000001-8312-457F-A60C-D9D3B1472446}"/>
            </c:ext>
          </c:extLst>
        </c:ser>
        <c:dLbls>
          <c:showLegendKey val="0"/>
          <c:showVal val="0"/>
          <c:showCatName val="0"/>
          <c:showSerName val="0"/>
          <c:showPercent val="0"/>
          <c:showBubbleSize val="0"/>
        </c:dLbls>
        <c:gapWidth val="219"/>
        <c:overlap val="-27"/>
        <c:axId val="920243600"/>
        <c:axId val="920248592"/>
        <c:extLst>
          <c:ext xmlns:c15="http://schemas.microsoft.com/office/drawing/2012/chart" uri="{02D57815-91ED-43cb-92C2-25804820EDAC}">
            <c15:filteredBarSeries>
              <c15:ser>
                <c:idx val="3"/>
                <c:order val="2"/>
                <c:tx>
                  <c:strRef>
                    <c:extLst>
                      <c:ext uri="{02D57815-91ED-43cb-92C2-25804820EDAC}">
                        <c15:formulaRef>
                          <c15:sqref>'Table 1.2'!$A$13</c15:sqref>
                        </c15:formulaRef>
                      </c:ext>
                    </c:extLst>
                    <c:strCache>
                      <c:ptCount val="1"/>
                      <c:pt idx="0">
                        <c:v>Patients with no useable ethnicity recorded</c:v>
                      </c:pt>
                    </c:strCache>
                  </c:strRef>
                </c:tx>
                <c:spPr>
                  <a:solidFill>
                    <a:schemeClr val="accent4"/>
                  </a:solidFill>
                  <a:ln>
                    <a:noFill/>
                  </a:ln>
                  <a:effectLst/>
                </c:spPr>
                <c:invertIfNegative val="0"/>
                <c:cat>
                  <c:strRef>
                    <c:extLst>
                      <c:ext uri="{02D57815-91ED-43cb-92C2-25804820EDAC}">
                        <c15:formulaRef>
                          <c15:sqref>'Table 1.2'!$B$2:$F$2</c15:sqref>
                        </c15:formulaRef>
                      </c:ext>
                    </c:extLst>
                    <c:strCache>
                      <c:ptCount val="5"/>
                      <c:pt idx="0">
                        <c:v>All acceptable patients</c:v>
                      </c:pt>
                      <c:pt idx="1">
                        <c:v>Currently registered patients</c:v>
                      </c:pt>
                      <c:pt idx="2">
                        <c:v>Registered Pre-1 Apr 2006</c:v>
                      </c:pt>
                      <c:pt idx="3">
                        <c:v>Registered 1 Apr 2006-31 Mar 2011</c:v>
                      </c:pt>
                      <c:pt idx="4">
                        <c:v>Registered From 1 Apr 2011</c:v>
                      </c:pt>
                    </c:strCache>
                  </c:strRef>
                </c:cat>
                <c:val>
                  <c:numRef>
                    <c:extLst>
                      <c:ext uri="{02D57815-91ED-43cb-92C2-25804820EDAC}">
                        <c15:formulaRef>
                          <c15:sqref>'Table 1.2'!$B$13:$F$13</c15:sqref>
                        </c15:formulaRef>
                      </c:ext>
                    </c:extLst>
                    <c:numCache>
                      <c:formatCode>#.##</c:formatCode>
                      <c:ptCount val="5"/>
                      <c:pt idx="0">
                        <c:v>55.195946070906778</c:v>
                      </c:pt>
                      <c:pt idx="1">
                        <c:v>47.289809311540367</c:v>
                      </c:pt>
                      <c:pt idx="2">
                        <c:v>77.528017415141505</c:v>
                      </c:pt>
                      <c:pt idx="3">
                        <c:v>4.0042712226374793</c:v>
                      </c:pt>
                      <c:pt idx="4">
                        <c:v>35.356259833670485</c:v>
                      </c:pt>
                    </c:numCache>
                  </c:numRef>
                </c:val>
                <c:extLst>
                  <c:ext xmlns:c16="http://schemas.microsoft.com/office/drawing/2014/chart" uri="{C3380CC4-5D6E-409C-BE32-E72D297353CC}">
                    <c16:uniqueId val="{00000002-8312-457F-A60C-D9D3B1472446}"/>
                  </c:ext>
                </c:extLst>
              </c15:ser>
            </c15:filteredBarSeries>
          </c:ext>
        </c:extLst>
      </c:barChart>
      <c:catAx>
        <c:axId val="9202436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8592"/>
        <c:crosses val="autoZero"/>
        <c:auto val="1"/>
        <c:lblAlgn val="ctr"/>
        <c:lblOffset val="100"/>
        <c:noMultiLvlLbl val="0"/>
      </c:catAx>
      <c:valAx>
        <c:axId val="920248592"/>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360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1"/>
          <c:order val="0"/>
          <c:tx>
            <c:strRef>
              <c:f>'Table 1.4'!$A$67</c:f>
              <c:strCache>
                <c:ptCount val="1"/>
                <c:pt idx="0">
                  <c:v>Patients with any ethnicity recorded (including unknown)</c:v>
                </c:pt>
              </c:strCache>
            </c:strRef>
          </c:tx>
          <c:spPr>
            <a:solidFill>
              <a:srgbClr val="FFC000"/>
            </a:solidFill>
            <a:ln>
              <a:noFill/>
            </a:ln>
            <a:effectLst/>
          </c:spPr>
          <c:invertIfNegative val="0"/>
          <c:cat>
            <c:strRef>
              <c:f>'Table 1.4'!$B$2:$U$2</c:f>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f>'Table 1.4'!$B$67:$U$67</c:f>
              <c:numCache>
                <c:formatCode>#.##</c:formatCode>
                <c:ptCount val="19"/>
                <c:pt idx="0">
                  <c:v>62.230259583336711</c:v>
                </c:pt>
                <c:pt idx="1">
                  <c:v>80.14752915320399</c:v>
                </c:pt>
                <c:pt idx="2">
                  <c:v>90.692582142568028</c:v>
                </c:pt>
                <c:pt idx="3">
                  <c:v>78.636569640169654</c:v>
                </c:pt>
                <c:pt idx="4">
                  <c:v>77.790527553859832</c:v>
                </c:pt>
                <c:pt idx="5">
                  <c:v>79.568752573075344</c:v>
                </c:pt>
                <c:pt idx="6">
                  <c:v>81.929536855756098</c:v>
                </c:pt>
                <c:pt idx="7">
                  <c:v>83.336484405425011</c:v>
                </c:pt>
                <c:pt idx="8">
                  <c:v>83.129464722575591</c:v>
                </c:pt>
                <c:pt idx="9">
                  <c:v>82.382739315088813</c:v>
                </c:pt>
                <c:pt idx="10">
                  <c:v>81.393362087339867</c:v>
                </c:pt>
                <c:pt idx="11">
                  <c:v>80.881661238775365</c:v>
                </c:pt>
                <c:pt idx="12">
                  <c:v>81.000224208607079</c:v>
                </c:pt>
                <c:pt idx="13">
                  <c:v>81.907425991629196</c:v>
                </c:pt>
                <c:pt idx="14">
                  <c:v>82.787946174022125</c:v>
                </c:pt>
                <c:pt idx="15">
                  <c:v>83.350641258632336</c:v>
                </c:pt>
                <c:pt idx="16">
                  <c:v>82.996373606416213</c:v>
                </c:pt>
                <c:pt idx="17">
                  <c:v>82.432472529102824</c:v>
                </c:pt>
                <c:pt idx="18">
                  <c:v>80.747768942118881</c:v>
                </c:pt>
              </c:numCache>
            </c:numRef>
          </c:val>
          <c:extLst>
            <c:ext xmlns:c16="http://schemas.microsoft.com/office/drawing/2014/chart" uri="{C3380CC4-5D6E-409C-BE32-E72D297353CC}">
              <c16:uniqueId val="{00000000-86BF-49F3-AF21-F1293DAB4087}"/>
            </c:ext>
          </c:extLst>
        </c:ser>
        <c:ser>
          <c:idx val="2"/>
          <c:order val="1"/>
          <c:tx>
            <c:strRef>
              <c:f>'Table 1.4'!$A$68</c:f>
              <c:strCache>
                <c:ptCount val="1"/>
                <c:pt idx="0">
                  <c:v>Patients with any ethnicity recorded (excluding unknown)</c:v>
                </c:pt>
              </c:strCache>
            </c:strRef>
          </c:tx>
          <c:spPr>
            <a:solidFill>
              <a:srgbClr val="0070C0"/>
            </a:solidFill>
            <a:ln>
              <a:noFill/>
            </a:ln>
            <a:effectLst/>
          </c:spPr>
          <c:invertIfNegative val="0"/>
          <c:cat>
            <c:strRef>
              <c:f>'Table 1.4'!$B$2:$U$2</c:f>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f>'Table 1.4'!$B$68:$U$68</c:f>
              <c:numCache>
                <c:formatCode>#.##</c:formatCode>
                <c:ptCount val="19"/>
                <c:pt idx="0">
                  <c:v>60.464833391451023</c:v>
                </c:pt>
                <c:pt idx="1">
                  <c:v>78.413303045710265</c:v>
                </c:pt>
                <c:pt idx="2">
                  <c:v>88.007905747067426</c:v>
                </c:pt>
                <c:pt idx="3">
                  <c:v>76.058626351074025</c:v>
                </c:pt>
                <c:pt idx="4">
                  <c:v>74.900982051502723</c:v>
                </c:pt>
                <c:pt idx="5">
                  <c:v>77.145087141484836</c:v>
                </c:pt>
                <c:pt idx="6">
                  <c:v>79.958482584089282</c:v>
                </c:pt>
                <c:pt idx="7">
                  <c:v>81.449557799549794</c:v>
                </c:pt>
                <c:pt idx="8">
                  <c:v>81.300398466564701</c:v>
                </c:pt>
                <c:pt idx="9">
                  <c:v>80.639785212086579</c:v>
                </c:pt>
                <c:pt idx="10">
                  <c:v>79.68839621611599</c:v>
                </c:pt>
                <c:pt idx="11">
                  <c:v>79.263309064310221</c:v>
                </c:pt>
                <c:pt idx="12">
                  <c:v>79.554713245652252</c:v>
                </c:pt>
                <c:pt idx="13">
                  <c:v>80.592014286730247</c:v>
                </c:pt>
                <c:pt idx="14">
                  <c:v>81.667521952332081</c:v>
                </c:pt>
                <c:pt idx="15">
                  <c:v>82.306602478989419</c:v>
                </c:pt>
                <c:pt idx="16">
                  <c:v>81.992817514485068</c:v>
                </c:pt>
                <c:pt idx="17">
                  <c:v>81.394957816966183</c:v>
                </c:pt>
                <c:pt idx="18">
                  <c:v>79.701747905041515</c:v>
                </c:pt>
              </c:numCache>
            </c:numRef>
          </c:val>
          <c:extLst>
            <c:ext xmlns:c16="http://schemas.microsoft.com/office/drawing/2014/chart" uri="{C3380CC4-5D6E-409C-BE32-E72D297353CC}">
              <c16:uniqueId val="{00000001-86BF-49F3-AF21-F1293DAB4087}"/>
            </c:ext>
          </c:extLst>
        </c:ser>
        <c:dLbls>
          <c:showLegendKey val="0"/>
          <c:showVal val="0"/>
          <c:showCatName val="0"/>
          <c:showSerName val="0"/>
          <c:showPercent val="0"/>
          <c:showBubbleSize val="0"/>
        </c:dLbls>
        <c:gapWidth val="219"/>
        <c:overlap val="-27"/>
        <c:axId val="920243600"/>
        <c:axId val="920248592"/>
        <c:extLst>
          <c:ext xmlns:c15="http://schemas.microsoft.com/office/drawing/2012/chart" uri="{02D57815-91ED-43cb-92C2-25804820EDAC}">
            <c15:filteredBarSeries>
              <c15:ser>
                <c:idx val="0"/>
                <c:order val="2"/>
                <c:tx>
                  <c:strRef>
                    <c:extLst>
                      <c:ext uri="{02D57815-91ED-43cb-92C2-25804820EDAC}">
                        <c15:formulaRef>
                          <c15:sqref>'Table 1.4'!$A$69</c15:sqref>
                        </c15:formulaRef>
                      </c:ext>
                    </c:extLst>
                    <c:strCache>
                      <c:ptCount val="1"/>
                      <c:pt idx="0">
                        <c:v>Patients with no useable ethnicity recorded</c:v>
                      </c:pt>
                    </c:strCache>
                  </c:strRef>
                </c:tx>
                <c:spPr>
                  <a:solidFill>
                    <a:schemeClr val="accent1"/>
                  </a:solidFill>
                  <a:ln>
                    <a:noFill/>
                  </a:ln>
                  <a:effectLst/>
                </c:spPr>
                <c:invertIfNegative val="0"/>
                <c:cat>
                  <c:strRef>
                    <c:extLst>
                      <c:ext uri="{02D57815-91ED-43cb-92C2-25804820EDAC}">
                        <c15:formulaRef>
                          <c15:sqref>'Table 1.4'!$B$2:$U$2</c15:sqref>
                        </c15:formulaRef>
                      </c:ext>
                    </c:extLst>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extLst>
                      <c:ext uri="{02D57815-91ED-43cb-92C2-25804820EDAC}">
                        <c15:formulaRef>
                          <c15:sqref>'Table 1.4'!$B$69:$U$69</c15:sqref>
                        </c15:formulaRef>
                      </c:ext>
                    </c:extLst>
                    <c:numCache>
                      <c:formatCode>#.##</c:formatCode>
                      <c:ptCount val="19"/>
                      <c:pt idx="0">
                        <c:v>37.769740416663289</c:v>
                      </c:pt>
                      <c:pt idx="1">
                        <c:v>19.85247084679602</c:v>
                      </c:pt>
                      <c:pt idx="2">
                        <c:v>9.3074178574319752</c:v>
                      </c:pt>
                      <c:pt idx="3">
                        <c:v>21.363430359830346</c:v>
                      </c:pt>
                      <c:pt idx="4">
                        <c:v>22.209472446140165</c:v>
                      </c:pt>
                      <c:pt idx="5">
                        <c:v>20.431247426924664</c:v>
                      </c:pt>
                      <c:pt idx="6">
                        <c:v>18.070463144243902</c:v>
                      </c:pt>
                      <c:pt idx="7">
                        <c:v>16.663515594574985</c:v>
                      </c:pt>
                      <c:pt idx="8">
                        <c:v>16.870535277424406</c:v>
                      </c:pt>
                      <c:pt idx="9">
                        <c:v>17.617260684911184</c:v>
                      </c:pt>
                      <c:pt idx="10">
                        <c:v>18.606637912660137</c:v>
                      </c:pt>
                      <c:pt idx="11">
                        <c:v>19.118338761224649</c:v>
                      </c:pt>
                      <c:pt idx="12">
                        <c:v>18.999775791392928</c:v>
                      </c:pt>
                      <c:pt idx="13">
                        <c:v>18.092574008370804</c:v>
                      </c:pt>
                      <c:pt idx="14">
                        <c:v>17.212053825977875</c:v>
                      </c:pt>
                      <c:pt idx="15">
                        <c:v>16.649358741367674</c:v>
                      </c:pt>
                      <c:pt idx="16">
                        <c:v>17.003626393583804</c:v>
                      </c:pt>
                      <c:pt idx="17">
                        <c:v>17.567527470897168</c:v>
                      </c:pt>
                      <c:pt idx="18">
                        <c:v>19.252231057881129</c:v>
                      </c:pt>
                    </c:numCache>
                  </c:numRef>
                </c:val>
                <c:extLst>
                  <c:ext xmlns:c16="http://schemas.microsoft.com/office/drawing/2014/chart" uri="{C3380CC4-5D6E-409C-BE32-E72D297353CC}">
                    <c16:uniqueId val="{00000002-86BF-49F3-AF21-F1293DAB4087}"/>
                  </c:ext>
                </c:extLst>
              </c15:ser>
            </c15:filteredBarSeries>
          </c:ext>
        </c:extLst>
      </c:barChart>
      <c:catAx>
        <c:axId val="9202436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8592"/>
        <c:crosses val="autoZero"/>
        <c:auto val="1"/>
        <c:lblAlgn val="ctr"/>
        <c:lblOffset val="100"/>
        <c:noMultiLvlLbl val="0"/>
      </c:catAx>
      <c:valAx>
        <c:axId val="920248592"/>
        <c:scaling>
          <c:orientation val="minMax"/>
          <c:max val="1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GB" dirty="0"/>
                  <a:t>Proportion of Patients (%)</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title>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3600"/>
        <c:crosses val="autoZero"/>
        <c:crossBetween val="between"/>
        <c:majorUnit val="10"/>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3"/>
          <c:order val="0"/>
          <c:tx>
            <c:strRef>
              <c:f>'Table 1.5'!$A$67</c:f>
              <c:strCache>
                <c:ptCount val="1"/>
                <c:pt idx="0">
                  <c:v>Patients with any ethnicity recorded (including unknown)</c:v>
                </c:pt>
              </c:strCache>
            </c:strRef>
          </c:tx>
          <c:spPr>
            <a:solidFill>
              <a:schemeClr val="accent4"/>
            </a:solidFill>
            <a:ln>
              <a:noFill/>
            </a:ln>
            <a:effectLst/>
          </c:spPr>
          <c:invertIfNegative val="0"/>
          <c:cat>
            <c:strRef>
              <c:f>'Table 1.5'!$B$2:$U$2</c:f>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f>'Table 1.5'!$B$67:$U$67</c:f>
              <c:numCache>
                <c:formatCode>#.##</c:formatCode>
                <c:ptCount val="20"/>
                <c:pt idx="0">
                  <c:v>61.507088312893302</c:v>
                </c:pt>
                <c:pt idx="1">
                  <c:v>79.308442589873692</c:v>
                </c:pt>
                <c:pt idx="2">
                  <c:v>90.327309166271561</c:v>
                </c:pt>
                <c:pt idx="3">
                  <c:v>78.34751465353898</c:v>
                </c:pt>
                <c:pt idx="4">
                  <c:v>80.399748636759853</c:v>
                </c:pt>
                <c:pt idx="5">
                  <c:v>83.53947219198929</c:v>
                </c:pt>
                <c:pt idx="6">
                  <c:v>86.379387866525349</c:v>
                </c:pt>
                <c:pt idx="7">
                  <c:v>87.288065222954117</c:v>
                </c:pt>
                <c:pt idx="8">
                  <c:v>86.605430206097239</c:v>
                </c:pt>
                <c:pt idx="9">
                  <c:v>85.473839787171158</c:v>
                </c:pt>
                <c:pt idx="10">
                  <c:v>83.834503691222039</c:v>
                </c:pt>
                <c:pt idx="11">
                  <c:v>83.217685678734327</c:v>
                </c:pt>
                <c:pt idx="12">
                  <c:v>82.982092430756765</c:v>
                </c:pt>
                <c:pt idx="13">
                  <c:v>83.347786375484901</c:v>
                </c:pt>
                <c:pt idx="14">
                  <c:v>83.659371252469555</c:v>
                </c:pt>
                <c:pt idx="15">
                  <c:v>83.613717137929228</c:v>
                </c:pt>
                <c:pt idx="16">
                  <c:v>82.975440937330617</c:v>
                </c:pt>
                <c:pt idx="17">
                  <c:v>82.180744561713098</c:v>
                </c:pt>
                <c:pt idx="18">
                  <c:v>80.4732327153597</c:v>
                </c:pt>
              </c:numCache>
            </c:numRef>
          </c:val>
          <c:extLst>
            <c:ext xmlns:c16="http://schemas.microsoft.com/office/drawing/2014/chart" uri="{C3380CC4-5D6E-409C-BE32-E72D297353CC}">
              <c16:uniqueId val="{00000000-D5B5-428E-809C-6FDC959187EE}"/>
            </c:ext>
          </c:extLst>
        </c:ser>
        <c:ser>
          <c:idx val="0"/>
          <c:order val="1"/>
          <c:tx>
            <c:strRef>
              <c:f>'Table 1.5'!$A$68</c:f>
              <c:strCache>
                <c:ptCount val="1"/>
                <c:pt idx="0">
                  <c:v>Patients with any ethnicity recorded (excluding unknown)</c:v>
                </c:pt>
              </c:strCache>
            </c:strRef>
          </c:tx>
          <c:spPr>
            <a:solidFill>
              <a:schemeClr val="accent1"/>
            </a:solidFill>
            <a:ln>
              <a:noFill/>
            </a:ln>
            <a:effectLst/>
          </c:spPr>
          <c:invertIfNegative val="0"/>
          <c:cat>
            <c:strRef>
              <c:f>'Table 1.5'!$B$2:$U$2</c:f>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f>'Table 1.5'!$B$68:$U$68</c:f>
              <c:numCache>
                <c:formatCode>#.##</c:formatCode>
                <c:ptCount val="20"/>
                <c:pt idx="0">
                  <c:v>59.764396490139546</c:v>
                </c:pt>
                <c:pt idx="1">
                  <c:v>77.493367333796982</c:v>
                </c:pt>
                <c:pt idx="2">
                  <c:v>87.518607698980745</c:v>
                </c:pt>
                <c:pt idx="3">
                  <c:v>75.638159409254314</c:v>
                </c:pt>
                <c:pt idx="4">
                  <c:v>77.503727141885705</c:v>
                </c:pt>
                <c:pt idx="5">
                  <c:v>81.835800962451529</c:v>
                </c:pt>
                <c:pt idx="6">
                  <c:v>85.247775957863638</c:v>
                </c:pt>
                <c:pt idx="7">
                  <c:v>86.267219568241941</c:v>
                </c:pt>
                <c:pt idx="8">
                  <c:v>85.579089929151195</c:v>
                </c:pt>
                <c:pt idx="9">
                  <c:v>84.474726574046713</c:v>
                </c:pt>
                <c:pt idx="10">
                  <c:v>82.810751400699118</c:v>
                </c:pt>
                <c:pt idx="11">
                  <c:v>82.126659603932211</c:v>
                </c:pt>
                <c:pt idx="12">
                  <c:v>81.899354326530002</c:v>
                </c:pt>
                <c:pt idx="13">
                  <c:v>82.261499148211243</c:v>
                </c:pt>
                <c:pt idx="14">
                  <c:v>82.63592151690726</c:v>
                </c:pt>
                <c:pt idx="15">
                  <c:v>82.577222599696853</c:v>
                </c:pt>
                <c:pt idx="16">
                  <c:v>81.967782734992838</c:v>
                </c:pt>
                <c:pt idx="17">
                  <c:v>81.100213798486436</c:v>
                </c:pt>
                <c:pt idx="18">
                  <c:v>79.321870206601403</c:v>
                </c:pt>
              </c:numCache>
            </c:numRef>
          </c:val>
          <c:extLst>
            <c:ext xmlns:c16="http://schemas.microsoft.com/office/drawing/2014/chart" uri="{C3380CC4-5D6E-409C-BE32-E72D297353CC}">
              <c16:uniqueId val="{00000001-D5B5-428E-809C-6FDC959187EE}"/>
            </c:ext>
          </c:extLst>
        </c:ser>
        <c:dLbls>
          <c:showLegendKey val="0"/>
          <c:showVal val="0"/>
          <c:showCatName val="0"/>
          <c:showSerName val="0"/>
          <c:showPercent val="0"/>
          <c:showBubbleSize val="0"/>
        </c:dLbls>
        <c:gapWidth val="219"/>
        <c:overlap val="-27"/>
        <c:axId val="920243600"/>
        <c:axId val="920248592"/>
        <c:extLst>
          <c:ext xmlns:c15="http://schemas.microsoft.com/office/drawing/2012/chart" uri="{02D57815-91ED-43cb-92C2-25804820EDAC}">
            <c15:filteredBarSeries>
              <c15:ser>
                <c:idx val="4"/>
                <c:order val="2"/>
                <c:tx>
                  <c:strRef>
                    <c:extLst>
                      <c:ext uri="{02D57815-91ED-43cb-92C2-25804820EDAC}">
                        <c15:formulaRef>
                          <c15:sqref>'Table 1.5'!$A$69</c15:sqref>
                        </c15:formulaRef>
                      </c:ext>
                    </c:extLst>
                    <c:strCache>
                      <c:ptCount val="1"/>
                      <c:pt idx="0">
                        <c:v>Patients with no useable ethnicity recorded</c:v>
                      </c:pt>
                    </c:strCache>
                  </c:strRef>
                </c:tx>
                <c:spPr>
                  <a:solidFill>
                    <a:schemeClr val="accent5"/>
                  </a:solidFill>
                  <a:ln>
                    <a:noFill/>
                  </a:ln>
                  <a:effectLst/>
                </c:spPr>
                <c:invertIfNegative val="0"/>
                <c:cat>
                  <c:strRef>
                    <c:extLst>
                      <c:ext uri="{02D57815-91ED-43cb-92C2-25804820EDAC}">
                        <c15:formulaRef>
                          <c15:sqref>'Table 1.5'!$B$2:$U$2</c15:sqref>
                        </c15:formulaRef>
                      </c:ext>
                    </c:extLst>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extLst>
                      <c:ext uri="{02D57815-91ED-43cb-92C2-25804820EDAC}">
                        <c15:formulaRef>
                          <c15:sqref>'Table 1.5'!$B$69:$U$69</c15:sqref>
                        </c15:formulaRef>
                      </c:ext>
                    </c:extLst>
                    <c:numCache>
                      <c:formatCode>#.##</c:formatCode>
                      <c:ptCount val="20"/>
                      <c:pt idx="0">
                        <c:v>38.492911687106698</c:v>
                      </c:pt>
                      <c:pt idx="1">
                        <c:v>20.6915574101263</c:v>
                      </c:pt>
                      <c:pt idx="2">
                        <c:v>9.6726908337284332</c:v>
                      </c:pt>
                      <c:pt idx="3">
                        <c:v>21.652485346461017</c:v>
                      </c:pt>
                      <c:pt idx="4">
                        <c:v>19.600251363240154</c:v>
                      </c:pt>
                      <c:pt idx="5">
                        <c:v>16.460527808010724</c:v>
                      </c:pt>
                      <c:pt idx="6">
                        <c:v>13.620612133474644</c:v>
                      </c:pt>
                      <c:pt idx="7">
                        <c:v>12.711934777045887</c:v>
                      </c:pt>
                      <c:pt idx="8">
                        <c:v>13.394569793902766</c:v>
                      </c:pt>
                      <c:pt idx="9">
                        <c:v>14.526160212828851</c:v>
                      </c:pt>
                      <c:pt idx="10">
                        <c:v>16.165496308777957</c:v>
                      </c:pt>
                      <c:pt idx="11">
                        <c:v>16.78231432126567</c:v>
                      </c:pt>
                      <c:pt idx="12">
                        <c:v>17.017907569243249</c:v>
                      </c:pt>
                      <c:pt idx="13">
                        <c:v>16.652213624515095</c:v>
                      </c:pt>
                      <c:pt idx="14">
                        <c:v>16.340628747530452</c:v>
                      </c:pt>
                      <c:pt idx="15">
                        <c:v>16.386282862070768</c:v>
                      </c:pt>
                      <c:pt idx="16">
                        <c:v>17.02455906266939</c:v>
                      </c:pt>
                      <c:pt idx="17">
                        <c:v>17.819255438286898</c:v>
                      </c:pt>
                      <c:pt idx="18">
                        <c:v>19.526767284640293</c:v>
                      </c:pt>
                    </c:numCache>
                  </c:numRef>
                </c:val>
                <c:extLst>
                  <c:ext xmlns:c16="http://schemas.microsoft.com/office/drawing/2014/chart" uri="{C3380CC4-5D6E-409C-BE32-E72D297353CC}">
                    <c16:uniqueId val="{00000002-D5B5-428E-809C-6FDC959187EE}"/>
                  </c:ext>
                </c:extLst>
              </c15:ser>
            </c15:filteredBarSeries>
          </c:ext>
        </c:extLst>
      </c:barChart>
      <c:catAx>
        <c:axId val="9202436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8592"/>
        <c:crosses val="autoZero"/>
        <c:auto val="1"/>
        <c:lblAlgn val="ctr"/>
        <c:lblOffset val="100"/>
        <c:noMultiLvlLbl val="0"/>
      </c:catAx>
      <c:valAx>
        <c:axId val="920248592"/>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3600"/>
        <c:crosses val="autoZero"/>
        <c:crossBetween val="between"/>
        <c:majorUnit val="10"/>
        <c:minorUnit val="2"/>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3"/>
          <c:order val="0"/>
          <c:tx>
            <c:strRef>
              <c:f>'Table 1.4'!$A$5</c:f>
              <c:strCache>
                <c:ptCount val="1"/>
                <c:pt idx="0">
                  <c:v>Patients with any ethnicity recorded (including unknown)</c:v>
                </c:pt>
              </c:strCache>
            </c:strRef>
          </c:tx>
          <c:spPr>
            <a:solidFill>
              <a:schemeClr val="accent4"/>
            </a:solidFill>
            <a:ln>
              <a:noFill/>
            </a:ln>
            <a:effectLst/>
          </c:spPr>
          <c:invertIfNegative val="0"/>
          <c:cat>
            <c:strRef>
              <c:f>'Table 1.4'!$B$2:$U$2</c:f>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f>'Table 1.4'!$B$5:$U$5</c:f>
              <c:numCache>
                <c:formatCode>#.##</c:formatCode>
                <c:ptCount val="19"/>
                <c:pt idx="0">
                  <c:v>45.135002298923467</c:v>
                </c:pt>
                <c:pt idx="1">
                  <c:v>57.254737510200385</c:v>
                </c:pt>
                <c:pt idx="2">
                  <c:v>75.969466292727162</c:v>
                </c:pt>
                <c:pt idx="3">
                  <c:v>48.989667049368542</c:v>
                </c:pt>
                <c:pt idx="4">
                  <c:v>43.693917121341933</c:v>
                </c:pt>
                <c:pt idx="5">
                  <c:v>47.769095034030748</c:v>
                </c:pt>
                <c:pt idx="6">
                  <c:v>51.085255619580629</c:v>
                </c:pt>
                <c:pt idx="7">
                  <c:v>54.385821922770418</c:v>
                </c:pt>
                <c:pt idx="8">
                  <c:v>54.668650737943494</c:v>
                </c:pt>
                <c:pt idx="9">
                  <c:v>52.678545531890208</c:v>
                </c:pt>
                <c:pt idx="10">
                  <c:v>50.107773727744288</c:v>
                </c:pt>
                <c:pt idx="11">
                  <c:v>48.666690027331974</c:v>
                </c:pt>
                <c:pt idx="12">
                  <c:v>48.336483364833647</c:v>
                </c:pt>
                <c:pt idx="13">
                  <c:v>48.415618252656721</c:v>
                </c:pt>
                <c:pt idx="14">
                  <c:v>48.3375164954589</c:v>
                </c:pt>
                <c:pt idx="15">
                  <c:v>47.64218298331766</c:v>
                </c:pt>
                <c:pt idx="16">
                  <c:v>45.668070019942384</c:v>
                </c:pt>
                <c:pt idx="17">
                  <c:v>43.634259259259252</c:v>
                </c:pt>
                <c:pt idx="18">
                  <c:v>39.454374412041396</c:v>
                </c:pt>
              </c:numCache>
            </c:numRef>
          </c:val>
          <c:extLst>
            <c:ext xmlns:c16="http://schemas.microsoft.com/office/drawing/2014/chart" uri="{C3380CC4-5D6E-409C-BE32-E72D297353CC}">
              <c16:uniqueId val="{00000000-FC5F-4F17-962C-7575D7331981}"/>
            </c:ext>
          </c:extLst>
        </c:ser>
        <c:ser>
          <c:idx val="0"/>
          <c:order val="1"/>
          <c:tx>
            <c:strRef>
              <c:f>'Table 1.4'!$A$6</c:f>
              <c:strCache>
                <c:ptCount val="1"/>
                <c:pt idx="0">
                  <c:v>Patients with any ethnicity recorded (excluding unknown)</c:v>
                </c:pt>
              </c:strCache>
            </c:strRef>
          </c:tx>
          <c:spPr>
            <a:solidFill>
              <a:schemeClr val="accent1"/>
            </a:solidFill>
            <a:ln>
              <a:noFill/>
            </a:ln>
            <a:effectLst/>
          </c:spPr>
          <c:invertIfNegative val="0"/>
          <c:cat>
            <c:strRef>
              <c:f>'Table 1.4'!$B$2:$U$2</c:f>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f>'Table 1.4'!$B$6:$U$6</c:f>
              <c:numCache>
                <c:formatCode>#.##</c:formatCode>
                <c:ptCount val="19"/>
                <c:pt idx="0">
                  <c:v>43.058043853947012</c:v>
                </c:pt>
                <c:pt idx="1">
                  <c:v>54.858781394505399</c:v>
                </c:pt>
                <c:pt idx="2">
                  <c:v>71.573919827931604</c:v>
                </c:pt>
                <c:pt idx="3">
                  <c:v>46.416762342135478</c:v>
                </c:pt>
                <c:pt idx="4">
                  <c:v>42.240835099427336</c:v>
                </c:pt>
                <c:pt idx="5">
                  <c:v>46.434081169649602</c:v>
                </c:pt>
                <c:pt idx="6">
                  <c:v>49.866529207091439</c:v>
                </c:pt>
                <c:pt idx="7">
                  <c:v>53.091719191480117</c:v>
                </c:pt>
                <c:pt idx="8">
                  <c:v>53.302262028432125</c:v>
                </c:pt>
                <c:pt idx="9">
                  <c:v>51.166455579940632</c:v>
                </c:pt>
                <c:pt idx="10">
                  <c:v>48.72511565961026</c:v>
                </c:pt>
                <c:pt idx="11">
                  <c:v>47.306223281239049</c:v>
                </c:pt>
                <c:pt idx="12">
                  <c:v>47.046470464704647</c:v>
                </c:pt>
                <c:pt idx="13">
                  <c:v>47.053785749610995</c:v>
                </c:pt>
                <c:pt idx="14">
                  <c:v>47.056692628147076</c:v>
                </c:pt>
                <c:pt idx="15">
                  <c:v>46.259534008985476</c:v>
                </c:pt>
                <c:pt idx="16">
                  <c:v>44.3081099047197</c:v>
                </c:pt>
                <c:pt idx="17">
                  <c:v>42.365933641975303</c:v>
                </c:pt>
                <c:pt idx="18">
                  <c:v>38.259642521166512</c:v>
                </c:pt>
              </c:numCache>
            </c:numRef>
          </c:val>
          <c:extLst>
            <c:ext xmlns:c16="http://schemas.microsoft.com/office/drawing/2014/chart" uri="{C3380CC4-5D6E-409C-BE32-E72D297353CC}">
              <c16:uniqueId val="{00000001-FC5F-4F17-962C-7575D7331981}"/>
            </c:ext>
          </c:extLst>
        </c:ser>
        <c:dLbls>
          <c:showLegendKey val="0"/>
          <c:showVal val="0"/>
          <c:showCatName val="0"/>
          <c:showSerName val="0"/>
          <c:showPercent val="0"/>
          <c:showBubbleSize val="0"/>
        </c:dLbls>
        <c:gapWidth val="219"/>
        <c:overlap val="-27"/>
        <c:axId val="920243600"/>
        <c:axId val="920248592"/>
        <c:extLst>
          <c:ext xmlns:c15="http://schemas.microsoft.com/office/drawing/2012/chart" uri="{02D57815-91ED-43cb-92C2-25804820EDAC}">
            <c15:filteredBarSeries>
              <c15:ser>
                <c:idx val="4"/>
                <c:order val="2"/>
                <c:tx>
                  <c:strRef>
                    <c:extLst>
                      <c:ext uri="{02D57815-91ED-43cb-92C2-25804820EDAC}">
                        <c15:formulaRef>
                          <c15:sqref>'Table 1.4'!$A$7</c15:sqref>
                        </c15:formulaRef>
                      </c:ext>
                    </c:extLst>
                    <c:strCache>
                      <c:ptCount val="1"/>
                      <c:pt idx="0">
                        <c:v>Patients with no useable ethnicity recorded</c:v>
                      </c:pt>
                    </c:strCache>
                  </c:strRef>
                </c:tx>
                <c:spPr>
                  <a:solidFill>
                    <a:schemeClr val="accent5"/>
                  </a:solidFill>
                  <a:ln>
                    <a:noFill/>
                  </a:ln>
                  <a:effectLst/>
                </c:spPr>
                <c:invertIfNegative val="0"/>
                <c:cat>
                  <c:strRef>
                    <c:extLst>
                      <c:ext uri="{02D57815-91ED-43cb-92C2-25804820EDAC}">
                        <c15:formulaRef>
                          <c15:sqref>'Table 1.4'!$B$2:$U$2</c15:sqref>
                        </c15:formulaRef>
                      </c:ext>
                    </c:extLst>
                    <c:strCache>
                      <c:ptCount val="19"/>
                      <c:pt idx="0">
                        <c:v>0-4 years</c:v>
                      </c:pt>
                      <c:pt idx="1">
                        <c:v>5-9 years</c:v>
                      </c:pt>
                      <c:pt idx="2">
                        <c:v>10-14 years</c:v>
                      </c:pt>
                      <c:pt idx="3">
                        <c:v>15-19 years</c:v>
                      </c:pt>
                      <c:pt idx="4">
                        <c:v>20-24 years</c:v>
                      </c:pt>
                      <c:pt idx="5">
                        <c:v>25-29 years</c:v>
                      </c:pt>
                      <c:pt idx="6">
                        <c:v>30-34 years</c:v>
                      </c:pt>
                      <c:pt idx="7">
                        <c:v>35-39 years</c:v>
                      </c:pt>
                      <c:pt idx="8">
                        <c:v>40-44 years</c:v>
                      </c:pt>
                      <c:pt idx="9">
                        <c:v>45-49 years</c:v>
                      </c:pt>
                      <c:pt idx="10">
                        <c:v>50-54 years</c:v>
                      </c:pt>
                      <c:pt idx="11">
                        <c:v>55-59 years</c:v>
                      </c:pt>
                      <c:pt idx="12">
                        <c:v>60-64 years</c:v>
                      </c:pt>
                      <c:pt idx="13">
                        <c:v>65-69 years</c:v>
                      </c:pt>
                      <c:pt idx="14">
                        <c:v>70-74 years</c:v>
                      </c:pt>
                      <c:pt idx="15">
                        <c:v>75-79 years</c:v>
                      </c:pt>
                      <c:pt idx="16">
                        <c:v>80-84 years</c:v>
                      </c:pt>
                      <c:pt idx="17">
                        <c:v>85-89 years</c:v>
                      </c:pt>
                      <c:pt idx="18">
                        <c:v>90+ years</c:v>
                      </c:pt>
                    </c:strCache>
                  </c:strRef>
                </c:cat>
                <c:val>
                  <c:numRef>
                    <c:extLst>
                      <c:ext uri="{02D57815-91ED-43cb-92C2-25804820EDAC}">
                        <c15:formulaRef>
                          <c15:sqref>'Table 1.4'!$B$7:$U$7</c15:sqref>
                        </c15:formulaRef>
                      </c:ext>
                    </c:extLst>
                    <c:numCache>
                      <c:formatCode>#.##</c:formatCode>
                      <c:ptCount val="19"/>
                      <c:pt idx="0">
                        <c:v>54.864997701076526</c:v>
                      </c:pt>
                      <c:pt idx="1">
                        <c:v>42.745262489799615</c:v>
                      </c:pt>
                      <c:pt idx="2">
                        <c:v>24.030533707272841</c:v>
                      </c:pt>
                      <c:pt idx="3">
                        <c:v>51.010332950631451</c:v>
                      </c:pt>
                      <c:pt idx="4">
                        <c:v>56.306082878658067</c:v>
                      </c:pt>
                      <c:pt idx="5">
                        <c:v>52.230904965969238</c:v>
                      </c:pt>
                      <c:pt idx="6">
                        <c:v>48.914744380419371</c:v>
                      </c:pt>
                      <c:pt idx="7">
                        <c:v>45.614178077229596</c:v>
                      </c:pt>
                      <c:pt idx="8">
                        <c:v>45.331349262056513</c:v>
                      </c:pt>
                      <c:pt idx="9">
                        <c:v>47.321454468109785</c:v>
                      </c:pt>
                      <c:pt idx="10">
                        <c:v>49.892226272255712</c:v>
                      </c:pt>
                      <c:pt idx="11">
                        <c:v>51.333309972668019</c:v>
                      </c:pt>
                      <c:pt idx="12">
                        <c:v>51.663516635166353</c:v>
                      </c:pt>
                      <c:pt idx="13">
                        <c:v>51.584381747343286</c:v>
                      </c:pt>
                      <c:pt idx="14">
                        <c:v>51.6624835045411</c:v>
                      </c:pt>
                      <c:pt idx="15">
                        <c:v>52.35781701668234</c:v>
                      </c:pt>
                      <c:pt idx="16">
                        <c:v>54.331929980057616</c:v>
                      </c:pt>
                      <c:pt idx="17">
                        <c:v>56.365740740740733</c:v>
                      </c:pt>
                      <c:pt idx="18">
                        <c:v>60.545625587958604</c:v>
                      </c:pt>
                    </c:numCache>
                  </c:numRef>
                </c:val>
                <c:extLst>
                  <c:ext xmlns:c16="http://schemas.microsoft.com/office/drawing/2014/chart" uri="{C3380CC4-5D6E-409C-BE32-E72D297353CC}">
                    <c16:uniqueId val="{00000002-FC5F-4F17-962C-7575D7331981}"/>
                  </c:ext>
                </c:extLst>
              </c15:ser>
            </c15:filteredBarSeries>
          </c:ext>
        </c:extLst>
      </c:barChart>
      <c:catAx>
        <c:axId val="9202436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8592"/>
        <c:crosses val="autoZero"/>
        <c:auto val="1"/>
        <c:lblAlgn val="ctr"/>
        <c:lblOffset val="100"/>
        <c:noMultiLvlLbl val="0"/>
      </c:catAx>
      <c:valAx>
        <c:axId val="920248592"/>
        <c:scaling>
          <c:orientation val="minMax"/>
          <c:max val="1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GB" dirty="0"/>
                  <a:t>Proportion</a:t>
                </a:r>
                <a:r>
                  <a:rPr lang="en-GB" baseline="0" dirty="0"/>
                  <a:t> of Patients (%)</a:t>
                </a:r>
                <a:endParaRPr lang="en-GB" dirty="0"/>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title>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2024360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55508C-CFA0-424C-87AB-D218B451B7E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3D2CCB2-E82D-4B5B-A7AB-228E224C0B3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5F616A1-4EA5-4F41-B6DC-61B8BF8558FB}"/>
              </a:ext>
            </a:extLst>
          </p:cNvPr>
          <p:cNvSpPr>
            <a:spLocks noGrp="1"/>
          </p:cNvSpPr>
          <p:nvPr>
            <p:ph type="dt" sz="half" idx="10"/>
          </p:nvPr>
        </p:nvSpPr>
        <p:spPr/>
        <p:txBody>
          <a:bodyPr/>
          <a:lstStyle/>
          <a:p>
            <a:fld id="{807B0016-8CF0-4C03-A797-45D5F1429A5A}" type="datetimeFigureOut">
              <a:rPr lang="en-GB" smtClean="0"/>
              <a:t>12/09/2022</a:t>
            </a:fld>
            <a:endParaRPr lang="en-GB"/>
          </a:p>
        </p:txBody>
      </p:sp>
      <p:sp>
        <p:nvSpPr>
          <p:cNvPr id="5" name="Footer Placeholder 4">
            <a:extLst>
              <a:ext uri="{FF2B5EF4-FFF2-40B4-BE49-F238E27FC236}">
                <a16:creationId xmlns:a16="http://schemas.microsoft.com/office/drawing/2014/main" id="{421C2EE7-5DC4-4FEB-8259-63ACD927629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3F285BB-A06A-467C-8BE3-BDDD977F57C7}"/>
              </a:ext>
            </a:extLst>
          </p:cNvPr>
          <p:cNvSpPr>
            <a:spLocks noGrp="1"/>
          </p:cNvSpPr>
          <p:nvPr>
            <p:ph type="sldNum" sz="quarter" idx="12"/>
          </p:nvPr>
        </p:nvSpPr>
        <p:spPr/>
        <p:txBody>
          <a:bodyPr/>
          <a:lstStyle/>
          <a:p>
            <a:fld id="{9A5406F8-EE73-4289-9675-ECB15275362E}" type="slidenum">
              <a:rPr lang="en-GB" smtClean="0"/>
              <a:t>‹#›</a:t>
            </a:fld>
            <a:endParaRPr lang="en-GB"/>
          </a:p>
        </p:txBody>
      </p:sp>
    </p:spTree>
    <p:extLst>
      <p:ext uri="{BB962C8B-B14F-4D97-AF65-F5344CB8AC3E}">
        <p14:creationId xmlns:p14="http://schemas.microsoft.com/office/powerpoint/2010/main" val="31262752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1DE0B7-D9E0-49B4-A626-D7D3D7ABBDE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B38FADB-C911-4DBD-A600-7C2AC00AA2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1A274D5-2B56-4984-867A-55ED05840F7D}"/>
              </a:ext>
            </a:extLst>
          </p:cNvPr>
          <p:cNvSpPr>
            <a:spLocks noGrp="1"/>
          </p:cNvSpPr>
          <p:nvPr>
            <p:ph type="dt" sz="half" idx="10"/>
          </p:nvPr>
        </p:nvSpPr>
        <p:spPr/>
        <p:txBody>
          <a:bodyPr/>
          <a:lstStyle/>
          <a:p>
            <a:fld id="{807B0016-8CF0-4C03-A797-45D5F1429A5A}" type="datetimeFigureOut">
              <a:rPr lang="en-GB" smtClean="0"/>
              <a:t>12/09/2022</a:t>
            </a:fld>
            <a:endParaRPr lang="en-GB"/>
          </a:p>
        </p:txBody>
      </p:sp>
      <p:sp>
        <p:nvSpPr>
          <p:cNvPr id="5" name="Footer Placeholder 4">
            <a:extLst>
              <a:ext uri="{FF2B5EF4-FFF2-40B4-BE49-F238E27FC236}">
                <a16:creationId xmlns:a16="http://schemas.microsoft.com/office/drawing/2014/main" id="{8A82687C-37E1-4701-9A31-B09FB4C0D45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6E96764-B952-4A25-8069-F0F9483C06EB}"/>
              </a:ext>
            </a:extLst>
          </p:cNvPr>
          <p:cNvSpPr>
            <a:spLocks noGrp="1"/>
          </p:cNvSpPr>
          <p:nvPr>
            <p:ph type="sldNum" sz="quarter" idx="12"/>
          </p:nvPr>
        </p:nvSpPr>
        <p:spPr/>
        <p:txBody>
          <a:bodyPr/>
          <a:lstStyle/>
          <a:p>
            <a:fld id="{9A5406F8-EE73-4289-9675-ECB15275362E}" type="slidenum">
              <a:rPr lang="en-GB" smtClean="0"/>
              <a:t>‹#›</a:t>
            </a:fld>
            <a:endParaRPr lang="en-GB"/>
          </a:p>
        </p:txBody>
      </p:sp>
    </p:spTree>
    <p:extLst>
      <p:ext uri="{BB962C8B-B14F-4D97-AF65-F5344CB8AC3E}">
        <p14:creationId xmlns:p14="http://schemas.microsoft.com/office/powerpoint/2010/main" val="39315259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AE30B8E-3E13-4DB4-A728-F7B2A53462B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B85130C-4200-4544-BDC3-AF95A75FF51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DEA7A7A-3B90-42FA-AF5F-9ACE9252D3E0}"/>
              </a:ext>
            </a:extLst>
          </p:cNvPr>
          <p:cNvSpPr>
            <a:spLocks noGrp="1"/>
          </p:cNvSpPr>
          <p:nvPr>
            <p:ph type="dt" sz="half" idx="10"/>
          </p:nvPr>
        </p:nvSpPr>
        <p:spPr/>
        <p:txBody>
          <a:bodyPr/>
          <a:lstStyle/>
          <a:p>
            <a:fld id="{807B0016-8CF0-4C03-A797-45D5F1429A5A}" type="datetimeFigureOut">
              <a:rPr lang="en-GB" smtClean="0"/>
              <a:t>12/09/2022</a:t>
            </a:fld>
            <a:endParaRPr lang="en-GB"/>
          </a:p>
        </p:txBody>
      </p:sp>
      <p:sp>
        <p:nvSpPr>
          <p:cNvPr id="5" name="Footer Placeholder 4">
            <a:extLst>
              <a:ext uri="{FF2B5EF4-FFF2-40B4-BE49-F238E27FC236}">
                <a16:creationId xmlns:a16="http://schemas.microsoft.com/office/drawing/2014/main" id="{4948222E-B6EE-4C25-91F4-C534D565EF0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2E35FBF-51F7-49B9-BFE9-2C61C767AA1E}"/>
              </a:ext>
            </a:extLst>
          </p:cNvPr>
          <p:cNvSpPr>
            <a:spLocks noGrp="1"/>
          </p:cNvSpPr>
          <p:nvPr>
            <p:ph type="sldNum" sz="quarter" idx="12"/>
          </p:nvPr>
        </p:nvSpPr>
        <p:spPr/>
        <p:txBody>
          <a:bodyPr/>
          <a:lstStyle/>
          <a:p>
            <a:fld id="{9A5406F8-EE73-4289-9675-ECB15275362E}" type="slidenum">
              <a:rPr lang="en-GB" smtClean="0"/>
              <a:t>‹#›</a:t>
            </a:fld>
            <a:endParaRPr lang="en-GB"/>
          </a:p>
        </p:txBody>
      </p:sp>
    </p:spTree>
    <p:extLst>
      <p:ext uri="{BB962C8B-B14F-4D97-AF65-F5344CB8AC3E}">
        <p14:creationId xmlns:p14="http://schemas.microsoft.com/office/powerpoint/2010/main" val="35117669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6C5906-D94B-4579-BC44-D0556F09AE3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8DE9948-1648-4031-A55E-099DC9C269C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06E457F-EA40-48BB-A66A-CDFD2932F442}"/>
              </a:ext>
            </a:extLst>
          </p:cNvPr>
          <p:cNvSpPr>
            <a:spLocks noGrp="1"/>
          </p:cNvSpPr>
          <p:nvPr>
            <p:ph type="dt" sz="half" idx="10"/>
          </p:nvPr>
        </p:nvSpPr>
        <p:spPr/>
        <p:txBody>
          <a:bodyPr/>
          <a:lstStyle/>
          <a:p>
            <a:fld id="{807B0016-8CF0-4C03-A797-45D5F1429A5A}" type="datetimeFigureOut">
              <a:rPr lang="en-GB" smtClean="0"/>
              <a:t>12/09/2022</a:t>
            </a:fld>
            <a:endParaRPr lang="en-GB"/>
          </a:p>
        </p:txBody>
      </p:sp>
      <p:sp>
        <p:nvSpPr>
          <p:cNvPr id="5" name="Footer Placeholder 4">
            <a:extLst>
              <a:ext uri="{FF2B5EF4-FFF2-40B4-BE49-F238E27FC236}">
                <a16:creationId xmlns:a16="http://schemas.microsoft.com/office/drawing/2014/main" id="{81908105-3244-4D1B-BC32-4D154A6C29D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E84A8AD-7AB3-4E49-8563-5DE0C99F05E5}"/>
              </a:ext>
            </a:extLst>
          </p:cNvPr>
          <p:cNvSpPr>
            <a:spLocks noGrp="1"/>
          </p:cNvSpPr>
          <p:nvPr>
            <p:ph type="sldNum" sz="quarter" idx="12"/>
          </p:nvPr>
        </p:nvSpPr>
        <p:spPr/>
        <p:txBody>
          <a:bodyPr/>
          <a:lstStyle/>
          <a:p>
            <a:fld id="{9A5406F8-EE73-4289-9675-ECB15275362E}" type="slidenum">
              <a:rPr lang="en-GB" smtClean="0"/>
              <a:t>‹#›</a:t>
            </a:fld>
            <a:endParaRPr lang="en-GB"/>
          </a:p>
        </p:txBody>
      </p:sp>
    </p:spTree>
    <p:extLst>
      <p:ext uri="{BB962C8B-B14F-4D97-AF65-F5344CB8AC3E}">
        <p14:creationId xmlns:p14="http://schemas.microsoft.com/office/powerpoint/2010/main" val="38680386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3E0655-6377-4B97-B7CD-005CE4DB6DC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AA064C8-A737-4B6D-85C6-A60AC68106D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81976F5-E08C-4DB8-B7F3-209C6DEB9D84}"/>
              </a:ext>
            </a:extLst>
          </p:cNvPr>
          <p:cNvSpPr>
            <a:spLocks noGrp="1"/>
          </p:cNvSpPr>
          <p:nvPr>
            <p:ph type="dt" sz="half" idx="10"/>
          </p:nvPr>
        </p:nvSpPr>
        <p:spPr/>
        <p:txBody>
          <a:bodyPr/>
          <a:lstStyle/>
          <a:p>
            <a:fld id="{807B0016-8CF0-4C03-A797-45D5F1429A5A}" type="datetimeFigureOut">
              <a:rPr lang="en-GB" smtClean="0"/>
              <a:t>12/09/2022</a:t>
            </a:fld>
            <a:endParaRPr lang="en-GB"/>
          </a:p>
        </p:txBody>
      </p:sp>
      <p:sp>
        <p:nvSpPr>
          <p:cNvPr id="5" name="Footer Placeholder 4">
            <a:extLst>
              <a:ext uri="{FF2B5EF4-FFF2-40B4-BE49-F238E27FC236}">
                <a16:creationId xmlns:a16="http://schemas.microsoft.com/office/drawing/2014/main" id="{8353D449-9CB2-4FF0-AA43-64FD02D3C52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99EC101-B1FC-4766-9F1D-69B7EF0ACF05}"/>
              </a:ext>
            </a:extLst>
          </p:cNvPr>
          <p:cNvSpPr>
            <a:spLocks noGrp="1"/>
          </p:cNvSpPr>
          <p:nvPr>
            <p:ph type="sldNum" sz="quarter" idx="12"/>
          </p:nvPr>
        </p:nvSpPr>
        <p:spPr/>
        <p:txBody>
          <a:bodyPr/>
          <a:lstStyle/>
          <a:p>
            <a:fld id="{9A5406F8-EE73-4289-9675-ECB15275362E}" type="slidenum">
              <a:rPr lang="en-GB" smtClean="0"/>
              <a:t>‹#›</a:t>
            </a:fld>
            <a:endParaRPr lang="en-GB"/>
          </a:p>
        </p:txBody>
      </p:sp>
    </p:spTree>
    <p:extLst>
      <p:ext uri="{BB962C8B-B14F-4D97-AF65-F5344CB8AC3E}">
        <p14:creationId xmlns:p14="http://schemas.microsoft.com/office/powerpoint/2010/main" val="3608535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0349C4-6A1F-47D6-927D-F65A5012D02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11F9452-565C-4621-A7CD-BA8DEC905C8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F06208A-A322-447A-9763-882E3F7ED4F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C514661-EEF3-46C1-886A-7A11E975EAD1}"/>
              </a:ext>
            </a:extLst>
          </p:cNvPr>
          <p:cNvSpPr>
            <a:spLocks noGrp="1"/>
          </p:cNvSpPr>
          <p:nvPr>
            <p:ph type="dt" sz="half" idx="10"/>
          </p:nvPr>
        </p:nvSpPr>
        <p:spPr/>
        <p:txBody>
          <a:bodyPr/>
          <a:lstStyle/>
          <a:p>
            <a:fld id="{807B0016-8CF0-4C03-A797-45D5F1429A5A}" type="datetimeFigureOut">
              <a:rPr lang="en-GB" smtClean="0"/>
              <a:t>12/09/2022</a:t>
            </a:fld>
            <a:endParaRPr lang="en-GB"/>
          </a:p>
        </p:txBody>
      </p:sp>
      <p:sp>
        <p:nvSpPr>
          <p:cNvPr id="6" name="Footer Placeholder 5">
            <a:extLst>
              <a:ext uri="{FF2B5EF4-FFF2-40B4-BE49-F238E27FC236}">
                <a16:creationId xmlns:a16="http://schemas.microsoft.com/office/drawing/2014/main" id="{D6A36246-C8C9-46F1-9BB2-E971158599A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4197791-80FA-4F0C-9AF0-7213D1A89E31}"/>
              </a:ext>
            </a:extLst>
          </p:cNvPr>
          <p:cNvSpPr>
            <a:spLocks noGrp="1"/>
          </p:cNvSpPr>
          <p:nvPr>
            <p:ph type="sldNum" sz="quarter" idx="12"/>
          </p:nvPr>
        </p:nvSpPr>
        <p:spPr/>
        <p:txBody>
          <a:bodyPr/>
          <a:lstStyle/>
          <a:p>
            <a:fld id="{9A5406F8-EE73-4289-9675-ECB15275362E}" type="slidenum">
              <a:rPr lang="en-GB" smtClean="0"/>
              <a:t>‹#›</a:t>
            </a:fld>
            <a:endParaRPr lang="en-GB"/>
          </a:p>
        </p:txBody>
      </p:sp>
    </p:spTree>
    <p:extLst>
      <p:ext uri="{BB962C8B-B14F-4D97-AF65-F5344CB8AC3E}">
        <p14:creationId xmlns:p14="http://schemas.microsoft.com/office/powerpoint/2010/main" val="8855471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88F1E8-A7A7-45F5-9615-ECCA7022B101}"/>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AB95AC7-3613-4FD0-8C34-B1D7E625640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5B55317-C607-482D-B42A-B9BBC7CE668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5C87844D-1885-45D2-B4E9-9E5189A1079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FD74708-CBA0-4E7A-AE7F-87F0F2B1DC5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4136B7D1-1C28-472E-93BD-15115FCC8C53}"/>
              </a:ext>
            </a:extLst>
          </p:cNvPr>
          <p:cNvSpPr>
            <a:spLocks noGrp="1"/>
          </p:cNvSpPr>
          <p:nvPr>
            <p:ph type="dt" sz="half" idx="10"/>
          </p:nvPr>
        </p:nvSpPr>
        <p:spPr/>
        <p:txBody>
          <a:bodyPr/>
          <a:lstStyle/>
          <a:p>
            <a:fld id="{807B0016-8CF0-4C03-A797-45D5F1429A5A}" type="datetimeFigureOut">
              <a:rPr lang="en-GB" smtClean="0"/>
              <a:t>12/09/2022</a:t>
            </a:fld>
            <a:endParaRPr lang="en-GB"/>
          </a:p>
        </p:txBody>
      </p:sp>
      <p:sp>
        <p:nvSpPr>
          <p:cNvPr id="8" name="Footer Placeholder 7">
            <a:extLst>
              <a:ext uri="{FF2B5EF4-FFF2-40B4-BE49-F238E27FC236}">
                <a16:creationId xmlns:a16="http://schemas.microsoft.com/office/drawing/2014/main" id="{15E3D634-5B3D-4876-8455-BDF5590968E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39982153-818C-4BF7-BB16-3860B92645E8}"/>
              </a:ext>
            </a:extLst>
          </p:cNvPr>
          <p:cNvSpPr>
            <a:spLocks noGrp="1"/>
          </p:cNvSpPr>
          <p:nvPr>
            <p:ph type="sldNum" sz="quarter" idx="12"/>
          </p:nvPr>
        </p:nvSpPr>
        <p:spPr/>
        <p:txBody>
          <a:bodyPr/>
          <a:lstStyle/>
          <a:p>
            <a:fld id="{9A5406F8-EE73-4289-9675-ECB15275362E}" type="slidenum">
              <a:rPr lang="en-GB" smtClean="0"/>
              <a:t>‹#›</a:t>
            </a:fld>
            <a:endParaRPr lang="en-GB"/>
          </a:p>
        </p:txBody>
      </p:sp>
    </p:spTree>
    <p:extLst>
      <p:ext uri="{BB962C8B-B14F-4D97-AF65-F5344CB8AC3E}">
        <p14:creationId xmlns:p14="http://schemas.microsoft.com/office/powerpoint/2010/main" val="40061069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4BED30-A7E5-43D1-8069-A250E7F9A0D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1E0EE94-B7D4-4466-ACF1-44AE5E7AF8C7}"/>
              </a:ext>
            </a:extLst>
          </p:cNvPr>
          <p:cNvSpPr>
            <a:spLocks noGrp="1"/>
          </p:cNvSpPr>
          <p:nvPr>
            <p:ph type="dt" sz="half" idx="10"/>
          </p:nvPr>
        </p:nvSpPr>
        <p:spPr/>
        <p:txBody>
          <a:bodyPr/>
          <a:lstStyle/>
          <a:p>
            <a:fld id="{807B0016-8CF0-4C03-A797-45D5F1429A5A}" type="datetimeFigureOut">
              <a:rPr lang="en-GB" smtClean="0"/>
              <a:t>12/09/2022</a:t>
            </a:fld>
            <a:endParaRPr lang="en-GB"/>
          </a:p>
        </p:txBody>
      </p:sp>
      <p:sp>
        <p:nvSpPr>
          <p:cNvPr id="4" name="Footer Placeholder 3">
            <a:extLst>
              <a:ext uri="{FF2B5EF4-FFF2-40B4-BE49-F238E27FC236}">
                <a16:creationId xmlns:a16="http://schemas.microsoft.com/office/drawing/2014/main" id="{A92B848F-719D-4ACA-A423-78771457517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CEEEA8C-92FA-4DF7-B08F-7AE59A1B873F}"/>
              </a:ext>
            </a:extLst>
          </p:cNvPr>
          <p:cNvSpPr>
            <a:spLocks noGrp="1"/>
          </p:cNvSpPr>
          <p:nvPr>
            <p:ph type="sldNum" sz="quarter" idx="12"/>
          </p:nvPr>
        </p:nvSpPr>
        <p:spPr/>
        <p:txBody>
          <a:bodyPr/>
          <a:lstStyle/>
          <a:p>
            <a:fld id="{9A5406F8-EE73-4289-9675-ECB15275362E}" type="slidenum">
              <a:rPr lang="en-GB" smtClean="0"/>
              <a:t>‹#›</a:t>
            </a:fld>
            <a:endParaRPr lang="en-GB"/>
          </a:p>
        </p:txBody>
      </p:sp>
    </p:spTree>
    <p:extLst>
      <p:ext uri="{BB962C8B-B14F-4D97-AF65-F5344CB8AC3E}">
        <p14:creationId xmlns:p14="http://schemas.microsoft.com/office/powerpoint/2010/main" val="6111046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19B38B9-5D5A-41A4-A506-8A85731BE0F6}"/>
              </a:ext>
            </a:extLst>
          </p:cNvPr>
          <p:cNvSpPr>
            <a:spLocks noGrp="1"/>
          </p:cNvSpPr>
          <p:nvPr>
            <p:ph type="dt" sz="half" idx="10"/>
          </p:nvPr>
        </p:nvSpPr>
        <p:spPr/>
        <p:txBody>
          <a:bodyPr/>
          <a:lstStyle/>
          <a:p>
            <a:fld id="{807B0016-8CF0-4C03-A797-45D5F1429A5A}" type="datetimeFigureOut">
              <a:rPr lang="en-GB" smtClean="0"/>
              <a:t>12/09/2022</a:t>
            </a:fld>
            <a:endParaRPr lang="en-GB"/>
          </a:p>
        </p:txBody>
      </p:sp>
      <p:sp>
        <p:nvSpPr>
          <p:cNvPr id="3" name="Footer Placeholder 2">
            <a:extLst>
              <a:ext uri="{FF2B5EF4-FFF2-40B4-BE49-F238E27FC236}">
                <a16:creationId xmlns:a16="http://schemas.microsoft.com/office/drawing/2014/main" id="{6A2573B8-C306-4DCF-96FC-184A48887877}"/>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D8C146B-08F7-4089-8F89-52C84DC1F9E7}"/>
              </a:ext>
            </a:extLst>
          </p:cNvPr>
          <p:cNvSpPr>
            <a:spLocks noGrp="1"/>
          </p:cNvSpPr>
          <p:nvPr>
            <p:ph type="sldNum" sz="quarter" idx="12"/>
          </p:nvPr>
        </p:nvSpPr>
        <p:spPr/>
        <p:txBody>
          <a:bodyPr/>
          <a:lstStyle/>
          <a:p>
            <a:fld id="{9A5406F8-EE73-4289-9675-ECB15275362E}" type="slidenum">
              <a:rPr lang="en-GB" smtClean="0"/>
              <a:t>‹#›</a:t>
            </a:fld>
            <a:endParaRPr lang="en-GB"/>
          </a:p>
        </p:txBody>
      </p:sp>
    </p:spTree>
    <p:extLst>
      <p:ext uri="{BB962C8B-B14F-4D97-AF65-F5344CB8AC3E}">
        <p14:creationId xmlns:p14="http://schemas.microsoft.com/office/powerpoint/2010/main" val="665076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518EBD-7BDA-4160-B84B-F818AF4B0B1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7D22922-65FB-41F3-92B7-9FCA7AD03CD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5D0A85C-0DBE-4D38-AF65-160482FC24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3FFC824-F10C-4207-A81F-4C7FC47F8198}"/>
              </a:ext>
            </a:extLst>
          </p:cNvPr>
          <p:cNvSpPr>
            <a:spLocks noGrp="1"/>
          </p:cNvSpPr>
          <p:nvPr>
            <p:ph type="dt" sz="half" idx="10"/>
          </p:nvPr>
        </p:nvSpPr>
        <p:spPr/>
        <p:txBody>
          <a:bodyPr/>
          <a:lstStyle/>
          <a:p>
            <a:fld id="{807B0016-8CF0-4C03-A797-45D5F1429A5A}" type="datetimeFigureOut">
              <a:rPr lang="en-GB" smtClean="0"/>
              <a:t>12/09/2022</a:t>
            </a:fld>
            <a:endParaRPr lang="en-GB"/>
          </a:p>
        </p:txBody>
      </p:sp>
      <p:sp>
        <p:nvSpPr>
          <p:cNvPr id="6" name="Footer Placeholder 5">
            <a:extLst>
              <a:ext uri="{FF2B5EF4-FFF2-40B4-BE49-F238E27FC236}">
                <a16:creationId xmlns:a16="http://schemas.microsoft.com/office/drawing/2014/main" id="{013F945D-F820-46BF-822C-6A70C95000E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76245EA-B0D2-4134-ABCA-521949CBEF3C}"/>
              </a:ext>
            </a:extLst>
          </p:cNvPr>
          <p:cNvSpPr>
            <a:spLocks noGrp="1"/>
          </p:cNvSpPr>
          <p:nvPr>
            <p:ph type="sldNum" sz="quarter" idx="12"/>
          </p:nvPr>
        </p:nvSpPr>
        <p:spPr/>
        <p:txBody>
          <a:bodyPr/>
          <a:lstStyle/>
          <a:p>
            <a:fld id="{9A5406F8-EE73-4289-9675-ECB15275362E}" type="slidenum">
              <a:rPr lang="en-GB" smtClean="0"/>
              <a:t>‹#›</a:t>
            </a:fld>
            <a:endParaRPr lang="en-GB"/>
          </a:p>
        </p:txBody>
      </p:sp>
    </p:spTree>
    <p:extLst>
      <p:ext uri="{BB962C8B-B14F-4D97-AF65-F5344CB8AC3E}">
        <p14:creationId xmlns:p14="http://schemas.microsoft.com/office/powerpoint/2010/main" val="35742222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1D9EB6-5432-4D7A-9390-1E2C6AD2BB8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1A49F34-417F-47B6-90CA-A03A8791ACA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1CC8A988-63CF-424B-A672-A3B5593188C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5F5E890-417C-44E7-A991-42A779CC1BD6}"/>
              </a:ext>
            </a:extLst>
          </p:cNvPr>
          <p:cNvSpPr>
            <a:spLocks noGrp="1"/>
          </p:cNvSpPr>
          <p:nvPr>
            <p:ph type="dt" sz="half" idx="10"/>
          </p:nvPr>
        </p:nvSpPr>
        <p:spPr/>
        <p:txBody>
          <a:bodyPr/>
          <a:lstStyle/>
          <a:p>
            <a:fld id="{807B0016-8CF0-4C03-A797-45D5F1429A5A}" type="datetimeFigureOut">
              <a:rPr lang="en-GB" smtClean="0"/>
              <a:t>12/09/2022</a:t>
            </a:fld>
            <a:endParaRPr lang="en-GB"/>
          </a:p>
        </p:txBody>
      </p:sp>
      <p:sp>
        <p:nvSpPr>
          <p:cNvPr id="6" name="Footer Placeholder 5">
            <a:extLst>
              <a:ext uri="{FF2B5EF4-FFF2-40B4-BE49-F238E27FC236}">
                <a16:creationId xmlns:a16="http://schemas.microsoft.com/office/drawing/2014/main" id="{988F0EFE-8420-48D8-ABA3-3C44E1A969A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9958E47-3456-44A3-BA8B-BF6FEB05841D}"/>
              </a:ext>
            </a:extLst>
          </p:cNvPr>
          <p:cNvSpPr>
            <a:spLocks noGrp="1"/>
          </p:cNvSpPr>
          <p:nvPr>
            <p:ph type="sldNum" sz="quarter" idx="12"/>
          </p:nvPr>
        </p:nvSpPr>
        <p:spPr/>
        <p:txBody>
          <a:bodyPr/>
          <a:lstStyle/>
          <a:p>
            <a:fld id="{9A5406F8-EE73-4289-9675-ECB15275362E}" type="slidenum">
              <a:rPr lang="en-GB" smtClean="0"/>
              <a:t>‹#›</a:t>
            </a:fld>
            <a:endParaRPr lang="en-GB"/>
          </a:p>
        </p:txBody>
      </p:sp>
    </p:spTree>
    <p:extLst>
      <p:ext uri="{BB962C8B-B14F-4D97-AF65-F5344CB8AC3E}">
        <p14:creationId xmlns:p14="http://schemas.microsoft.com/office/powerpoint/2010/main" val="40911526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038BEE9-E416-42B1-AC1C-188496F9785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6E1F4DB-92BE-4B77-900F-8CA50D96A03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6637F53-AAA9-4DF8-AE67-4016B60DD0A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7B0016-8CF0-4C03-A797-45D5F1429A5A}" type="datetimeFigureOut">
              <a:rPr lang="en-GB" smtClean="0"/>
              <a:t>12/09/2022</a:t>
            </a:fld>
            <a:endParaRPr lang="en-GB"/>
          </a:p>
        </p:txBody>
      </p:sp>
      <p:sp>
        <p:nvSpPr>
          <p:cNvPr id="5" name="Footer Placeholder 4">
            <a:extLst>
              <a:ext uri="{FF2B5EF4-FFF2-40B4-BE49-F238E27FC236}">
                <a16:creationId xmlns:a16="http://schemas.microsoft.com/office/drawing/2014/main" id="{A32199F5-5F82-450B-9A55-8C27F806AC3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4B2597E0-5BE0-4A33-84CE-65812B46EE5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5406F8-EE73-4289-9675-ECB15275362E}" type="slidenum">
              <a:rPr lang="en-GB" smtClean="0"/>
              <a:t>‹#›</a:t>
            </a:fld>
            <a:endParaRPr lang="en-GB"/>
          </a:p>
        </p:txBody>
      </p:sp>
    </p:spTree>
    <p:extLst>
      <p:ext uri="{BB962C8B-B14F-4D97-AF65-F5344CB8AC3E}">
        <p14:creationId xmlns:p14="http://schemas.microsoft.com/office/powerpoint/2010/main" val="6971710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chart" Target="../charts/chart2.xml"/><Relationship Id="rId7" Type="http://schemas.openxmlformats.org/officeDocument/2006/relationships/chart" Target="../charts/chart6.xml"/><Relationship Id="rId2" Type="http://schemas.openxmlformats.org/officeDocument/2006/relationships/chart" Target="../charts/chart1.xml"/><Relationship Id="rId1" Type="http://schemas.openxmlformats.org/officeDocument/2006/relationships/slideLayout" Target="../slideLayouts/slideLayout7.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_rels/slide3.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chart" Target="../charts/chart10.xml"/><Relationship Id="rId7" Type="http://schemas.openxmlformats.org/officeDocument/2006/relationships/chart" Target="../charts/chart14.xml"/><Relationship Id="rId2" Type="http://schemas.openxmlformats.org/officeDocument/2006/relationships/chart" Target="../charts/chart9.xml"/><Relationship Id="rId1" Type="http://schemas.openxmlformats.org/officeDocument/2006/relationships/slideLayout" Target="../slideLayouts/slideLayout7.xml"/><Relationship Id="rId6" Type="http://schemas.openxmlformats.org/officeDocument/2006/relationships/chart" Target="../charts/chart13.xml"/><Relationship Id="rId5" Type="http://schemas.openxmlformats.org/officeDocument/2006/relationships/chart" Target="../charts/chart12.xml"/><Relationship Id="rId4" Type="http://schemas.openxmlformats.org/officeDocument/2006/relationships/chart" Target="../charts/chart11.xml"/></Relationships>
</file>

<file path=ppt/slides/_rels/slide5.xml.rels><?xml version="1.0" encoding="UTF-8" standalone="yes"?>
<Relationships xmlns="http://schemas.openxmlformats.org/package/2006/relationships"><Relationship Id="rId3" Type="http://schemas.openxmlformats.org/officeDocument/2006/relationships/chart" Target="../charts/chart16.xml"/><Relationship Id="rId7" Type="http://schemas.openxmlformats.org/officeDocument/2006/relationships/chart" Target="../charts/chart20.xml"/><Relationship Id="rId2" Type="http://schemas.openxmlformats.org/officeDocument/2006/relationships/chart" Target="../charts/chart15.xml"/><Relationship Id="rId1" Type="http://schemas.openxmlformats.org/officeDocument/2006/relationships/slideLayout" Target="../slideLayouts/slideLayout7.xml"/><Relationship Id="rId6" Type="http://schemas.openxmlformats.org/officeDocument/2006/relationships/chart" Target="../charts/chart19.xml"/><Relationship Id="rId5" Type="http://schemas.openxmlformats.org/officeDocument/2006/relationships/chart" Target="../charts/chart18.xml"/><Relationship Id="rId4" Type="http://schemas.openxmlformats.org/officeDocument/2006/relationships/chart" Target="../charts/chart17.xml"/></Relationships>
</file>

<file path=ppt/slides/_rels/slide6.xml.rels><?xml version="1.0" encoding="UTF-8" standalone="yes"?>
<Relationships xmlns="http://schemas.openxmlformats.org/package/2006/relationships"><Relationship Id="rId3" Type="http://schemas.openxmlformats.org/officeDocument/2006/relationships/chart" Target="../charts/chart22.xml"/><Relationship Id="rId2" Type="http://schemas.openxmlformats.org/officeDocument/2006/relationships/chart" Target="../charts/chart21.xml"/><Relationship Id="rId1" Type="http://schemas.openxmlformats.org/officeDocument/2006/relationships/slideLayout" Target="../slideLayouts/slideLayout7.xml"/><Relationship Id="rId5" Type="http://schemas.openxmlformats.org/officeDocument/2006/relationships/chart" Target="../charts/chart24.xml"/><Relationship Id="rId4" Type="http://schemas.openxmlformats.org/officeDocument/2006/relationships/chart" Target="../charts/chart23.xml"/></Relationships>
</file>

<file path=ppt/slides/_rels/slide7.xml.rels><?xml version="1.0" encoding="UTF-8" standalone="yes"?>
<Relationships xmlns="http://schemas.openxmlformats.org/package/2006/relationships"><Relationship Id="rId3" Type="http://schemas.openxmlformats.org/officeDocument/2006/relationships/chart" Target="../charts/chart26.xml"/><Relationship Id="rId7" Type="http://schemas.openxmlformats.org/officeDocument/2006/relationships/chart" Target="../charts/chart30.xml"/><Relationship Id="rId2" Type="http://schemas.openxmlformats.org/officeDocument/2006/relationships/chart" Target="../charts/chart25.xml"/><Relationship Id="rId1" Type="http://schemas.openxmlformats.org/officeDocument/2006/relationships/slideLayout" Target="../slideLayouts/slideLayout7.xml"/><Relationship Id="rId6" Type="http://schemas.openxmlformats.org/officeDocument/2006/relationships/chart" Target="../charts/chart29.xml"/><Relationship Id="rId5" Type="http://schemas.openxmlformats.org/officeDocument/2006/relationships/chart" Target="../charts/chart28.xml"/><Relationship Id="rId4" Type="http://schemas.openxmlformats.org/officeDocument/2006/relationships/chart" Target="../charts/chart27.xml"/></Relationships>
</file>

<file path=ppt/slides/_rels/slide8.xml.rels><?xml version="1.0" encoding="UTF-8" standalone="yes"?>
<Relationships xmlns="http://schemas.openxmlformats.org/package/2006/relationships"><Relationship Id="rId3" Type="http://schemas.openxmlformats.org/officeDocument/2006/relationships/chart" Target="../charts/chart32.xml"/><Relationship Id="rId2" Type="http://schemas.openxmlformats.org/officeDocument/2006/relationships/chart" Target="../charts/chart3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chart" Target="../charts/chart3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0380B1-3F3E-4E65-A609-184E6F807256}"/>
              </a:ext>
            </a:extLst>
          </p:cNvPr>
          <p:cNvSpPr>
            <a:spLocks noGrp="1"/>
          </p:cNvSpPr>
          <p:nvPr>
            <p:ph type="title"/>
          </p:nvPr>
        </p:nvSpPr>
        <p:spPr/>
        <p:txBody>
          <a:bodyPr/>
          <a:lstStyle/>
          <a:p>
            <a:r>
              <a:rPr lang="en-GB" dirty="0"/>
              <a:t>Supplementary figures</a:t>
            </a:r>
          </a:p>
        </p:txBody>
      </p:sp>
    </p:spTree>
    <p:extLst>
      <p:ext uri="{BB962C8B-B14F-4D97-AF65-F5344CB8AC3E}">
        <p14:creationId xmlns:p14="http://schemas.microsoft.com/office/powerpoint/2010/main" val="16934551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59DC1E83-0352-4147-9EA8-B92CAFDDCF5C}"/>
              </a:ext>
            </a:extLst>
          </p:cNvPr>
          <p:cNvGrpSpPr/>
          <p:nvPr/>
        </p:nvGrpSpPr>
        <p:grpSpPr>
          <a:xfrm>
            <a:off x="-1" y="0"/>
            <a:ext cx="12151888" cy="5351234"/>
            <a:chOff x="-1" y="0"/>
            <a:chExt cx="12151888" cy="5351234"/>
          </a:xfrm>
        </p:grpSpPr>
        <p:graphicFrame>
          <p:nvGraphicFramePr>
            <p:cNvPr id="2" name="Chart 1">
              <a:extLst>
                <a:ext uri="{FF2B5EF4-FFF2-40B4-BE49-F238E27FC236}">
                  <a16:creationId xmlns:a16="http://schemas.microsoft.com/office/drawing/2014/main" id="{99E64CC3-FD8C-4D4D-980F-19A56033AA9D}"/>
                </a:ext>
              </a:extLst>
            </p:cNvPr>
            <p:cNvGraphicFramePr>
              <a:graphicFrameLocks/>
            </p:cNvGraphicFramePr>
            <p:nvPr>
              <p:extLst>
                <p:ext uri="{D42A27DB-BD31-4B8C-83A1-F6EECF244321}">
                  <p14:modId xmlns:p14="http://schemas.microsoft.com/office/powerpoint/2010/main" val="1454041280"/>
                </p:ext>
              </p:extLst>
            </p:nvPr>
          </p:nvGraphicFramePr>
          <p:xfrm>
            <a:off x="0" y="268664"/>
            <a:ext cx="3974841" cy="2140603"/>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a:extLst>
                <a:ext uri="{FF2B5EF4-FFF2-40B4-BE49-F238E27FC236}">
                  <a16:creationId xmlns:a16="http://schemas.microsoft.com/office/drawing/2014/main" id="{BF4DB5BB-234A-45F6-8828-59686937F4F3}"/>
                </a:ext>
              </a:extLst>
            </p:cNvPr>
            <p:cNvSpPr txBox="1"/>
            <p:nvPr/>
          </p:nvSpPr>
          <p:spPr>
            <a:xfrm>
              <a:off x="0" y="0"/>
              <a:ext cx="2203745" cy="276999"/>
            </a:xfrm>
            <a:prstGeom prst="rect">
              <a:avLst/>
            </a:prstGeom>
            <a:noFill/>
          </p:spPr>
          <p:txBody>
            <a:bodyPr wrap="none" rtlCol="0">
              <a:spAutoFit/>
            </a:bodyPr>
            <a:lstStyle/>
            <a:p>
              <a:r>
                <a:rPr lang="en-GB" sz="1200" b="1" dirty="0"/>
                <a:t>a) GB Population in CPRD GOLD</a:t>
              </a:r>
            </a:p>
          </p:txBody>
        </p:sp>
        <p:graphicFrame>
          <p:nvGraphicFramePr>
            <p:cNvPr id="4" name="Chart 3">
              <a:extLst>
                <a:ext uri="{FF2B5EF4-FFF2-40B4-BE49-F238E27FC236}">
                  <a16:creationId xmlns:a16="http://schemas.microsoft.com/office/drawing/2014/main" id="{DCC61954-BD4B-44D6-B3EF-2B1BA6C7099A}"/>
                </a:ext>
              </a:extLst>
            </p:cNvPr>
            <p:cNvGraphicFramePr>
              <a:graphicFrameLocks/>
            </p:cNvGraphicFramePr>
            <p:nvPr>
              <p:extLst>
                <p:ext uri="{D42A27DB-BD31-4B8C-83A1-F6EECF244321}">
                  <p14:modId xmlns:p14="http://schemas.microsoft.com/office/powerpoint/2010/main" val="1753043747"/>
                </p:ext>
              </p:extLst>
            </p:nvPr>
          </p:nvGraphicFramePr>
          <p:xfrm>
            <a:off x="3974841" y="268663"/>
            <a:ext cx="3974841" cy="2140603"/>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a:extLst>
                <a:ext uri="{FF2B5EF4-FFF2-40B4-BE49-F238E27FC236}">
                  <a16:creationId xmlns:a16="http://schemas.microsoft.com/office/drawing/2014/main" id="{B4C92F98-10BF-4AA0-9BD9-75403CD741F9}"/>
                </a:ext>
              </a:extLst>
            </p:cNvPr>
            <p:cNvSpPr txBox="1"/>
            <p:nvPr/>
          </p:nvSpPr>
          <p:spPr>
            <a:xfrm>
              <a:off x="3974841" y="0"/>
              <a:ext cx="2484270" cy="276999"/>
            </a:xfrm>
            <a:prstGeom prst="rect">
              <a:avLst/>
            </a:prstGeom>
            <a:noFill/>
          </p:spPr>
          <p:txBody>
            <a:bodyPr wrap="none" rtlCol="0">
              <a:spAutoFit/>
            </a:bodyPr>
            <a:lstStyle/>
            <a:p>
              <a:r>
                <a:rPr lang="en-GB" sz="1200" b="1" dirty="0"/>
                <a:t>b) English Population in CPRD GOLD</a:t>
              </a:r>
            </a:p>
          </p:txBody>
        </p:sp>
        <p:graphicFrame>
          <p:nvGraphicFramePr>
            <p:cNvPr id="6" name="Chart 5">
              <a:extLst>
                <a:ext uri="{FF2B5EF4-FFF2-40B4-BE49-F238E27FC236}">
                  <a16:creationId xmlns:a16="http://schemas.microsoft.com/office/drawing/2014/main" id="{A9C4A35C-D316-427D-B9B4-5B773056A6FC}"/>
                </a:ext>
              </a:extLst>
            </p:cNvPr>
            <p:cNvGraphicFramePr>
              <a:graphicFrameLocks/>
            </p:cNvGraphicFramePr>
            <p:nvPr>
              <p:extLst>
                <p:ext uri="{D42A27DB-BD31-4B8C-83A1-F6EECF244321}">
                  <p14:modId xmlns:p14="http://schemas.microsoft.com/office/powerpoint/2010/main" val="3336758733"/>
                </p:ext>
              </p:extLst>
            </p:nvPr>
          </p:nvGraphicFramePr>
          <p:xfrm>
            <a:off x="7949682" y="268663"/>
            <a:ext cx="3974841" cy="2140603"/>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a:extLst>
                <a:ext uri="{FF2B5EF4-FFF2-40B4-BE49-F238E27FC236}">
                  <a16:creationId xmlns:a16="http://schemas.microsoft.com/office/drawing/2014/main" id="{C95F6DE0-0131-44F6-9185-DCB96546F279}"/>
                </a:ext>
              </a:extLst>
            </p:cNvPr>
            <p:cNvSpPr txBox="1"/>
            <p:nvPr/>
          </p:nvSpPr>
          <p:spPr>
            <a:xfrm>
              <a:off x="7949682" y="0"/>
              <a:ext cx="2929905" cy="276999"/>
            </a:xfrm>
            <a:prstGeom prst="rect">
              <a:avLst/>
            </a:prstGeom>
            <a:noFill/>
          </p:spPr>
          <p:txBody>
            <a:bodyPr wrap="none" rtlCol="0">
              <a:spAutoFit/>
            </a:bodyPr>
            <a:lstStyle/>
            <a:p>
              <a:r>
                <a:rPr lang="en-GB" sz="1200" b="1" dirty="0"/>
                <a:t>c) Northern Irish Population in CPRD GOLD</a:t>
              </a:r>
            </a:p>
          </p:txBody>
        </p:sp>
        <p:graphicFrame>
          <p:nvGraphicFramePr>
            <p:cNvPr id="8" name="Chart 7">
              <a:extLst>
                <a:ext uri="{FF2B5EF4-FFF2-40B4-BE49-F238E27FC236}">
                  <a16:creationId xmlns:a16="http://schemas.microsoft.com/office/drawing/2014/main" id="{84CC36DA-1A43-46F0-8F33-690F2CBA8321}"/>
                </a:ext>
              </a:extLst>
            </p:cNvPr>
            <p:cNvGraphicFramePr>
              <a:graphicFrameLocks/>
            </p:cNvGraphicFramePr>
            <p:nvPr>
              <p:extLst>
                <p:ext uri="{D42A27DB-BD31-4B8C-83A1-F6EECF244321}">
                  <p14:modId xmlns:p14="http://schemas.microsoft.com/office/powerpoint/2010/main" val="2103450543"/>
                </p:ext>
              </p:extLst>
            </p:nvPr>
          </p:nvGraphicFramePr>
          <p:xfrm>
            <a:off x="-1" y="2753431"/>
            <a:ext cx="3974841" cy="2140603"/>
          </p:xfrm>
          <a:graphic>
            <a:graphicData uri="http://schemas.openxmlformats.org/drawingml/2006/chart">
              <c:chart xmlns:c="http://schemas.openxmlformats.org/drawingml/2006/chart" xmlns:r="http://schemas.openxmlformats.org/officeDocument/2006/relationships" r:id="rId5"/>
            </a:graphicData>
          </a:graphic>
        </p:graphicFrame>
        <p:sp>
          <p:nvSpPr>
            <p:cNvPr id="9" name="TextBox 8">
              <a:extLst>
                <a:ext uri="{FF2B5EF4-FFF2-40B4-BE49-F238E27FC236}">
                  <a16:creationId xmlns:a16="http://schemas.microsoft.com/office/drawing/2014/main" id="{92425116-E944-45AF-B5AB-49C39F424E42}"/>
                </a:ext>
              </a:extLst>
            </p:cNvPr>
            <p:cNvSpPr txBox="1"/>
            <p:nvPr/>
          </p:nvSpPr>
          <p:spPr>
            <a:xfrm>
              <a:off x="-1" y="2426044"/>
              <a:ext cx="2533001" cy="276999"/>
            </a:xfrm>
            <a:prstGeom prst="rect">
              <a:avLst/>
            </a:prstGeom>
            <a:noFill/>
          </p:spPr>
          <p:txBody>
            <a:bodyPr wrap="none" rtlCol="0">
              <a:spAutoFit/>
            </a:bodyPr>
            <a:lstStyle/>
            <a:p>
              <a:r>
                <a:rPr lang="en-GB" sz="1200" b="1" dirty="0"/>
                <a:t>d) Scottish Population in CPRD GOLD</a:t>
              </a:r>
            </a:p>
          </p:txBody>
        </p:sp>
        <p:graphicFrame>
          <p:nvGraphicFramePr>
            <p:cNvPr id="10" name="Chart 9">
              <a:extLst>
                <a:ext uri="{FF2B5EF4-FFF2-40B4-BE49-F238E27FC236}">
                  <a16:creationId xmlns:a16="http://schemas.microsoft.com/office/drawing/2014/main" id="{C409D713-E803-4AC6-AF27-19221ACAD69D}"/>
                </a:ext>
              </a:extLst>
            </p:cNvPr>
            <p:cNvGraphicFramePr>
              <a:graphicFrameLocks/>
            </p:cNvGraphicFramePr>
            <p:nvPr>
              <p:extLst>
                <p:ext uri="{D42A27DB-BD31-4B8C-83A1-F6EECF244321}">
                  <p14:modId xmlns:p14="http://schemas.microsoft.com/office/powerpoint/2010/main" val="2409377044"/>
                </p:ext>
              </p:extLst>
            </p:nvPr>
          </p:nvGraphicFramePr>
          <p:xfrm>
            <a:off x="3974840" y="2753431"/>
            <a:ext cx="4202206" cy="2597803"/>
          </p:xfrm>
          <a:graphic>
            <a:graphicData uri="http://schemas.openxmlformats.org/drawingml/2006/chart">
              <c:chart xmlns:c="http://schemas.openxmlformats.org/drawingml/2006/chart" xmlns:r="http://schemas.openxmlformats.org/officeDocument/2006/relationships" r:id="rId6"/>
            </a:graphicData>
          </a:graphic>
        </p:graphicFrame>
        <p:sp>
          <p:nvSpPr>
            <p:cNvPr id="11" name="TextBox 10">
              <a:extLst>
                <a:ext uri="{FF2B5EF4-FFF2-40B4-BE49-F238E27FC236}">
                  <a16:creationId xmlns:a16="http://schemas.microsoft.com/office/drawing/2014/main" id="{51408431-1F32-41C7-9636-73F24049F724}"/>
                </a:ext>
              </a:extLst>
            </p:cNvPr>
            <p:cNvSpPr txBox="1"/>
            <p:nvPr/>
          </p:nvSpPr>
          <p:spPr>
            <a:xfrm>
              <a:off x="3974840" y="2426044"/>
              <a:ext cx="2413033" cy="276999"/>
            </a:xfrm>
            <a:prstGeom prst="rect">
              <a:avLst/>
            </a:prstGeom>
            <a:noFill/>
          </p:spPr>
          <p:txBody>
            <a:bodyPr wrap="none" rtlCol="0">
              <a:spAutoFit/>
            </a:bodyPr>
            <a:lstStyle/>
            <a:p>
              <a:r>
                <a:rPr lang="en-GB" sz="1200" b="1" dirty="0"/>
                <a:t>e) Welsh Population in CPRD GOLD</a:t>
              </a:r>
            </a:p>
          </p:txBody>
        </p:sp>
        <p:graphicFrame>
          <p:nvGraphicFramePr>
            <p:cNvPr id="12" name="Chart 11">
              <a:extLst>
                <a:ext uri="{FF2B5EF4-FFF2-40B4-BE49-F238E27FC236}">
                  <a16:creationId xmlns:a16="http://schemas.microsoft.com/office/drawing/2014/main" id="{CC03E96A-AA90-48FA-82AD-4ACE0FB35E86}"/>
                </a:ext>
              </a:extLst>
            </p:cNvPr>
            <p:cNvGraphicFramePr>
              <a:graphicFrameLocks/>
            </p:cNvGraphicFramePr>
            <p:nvPr>
              <p:extLst>
                <p:ext uri="{D42A27DB-BD31-4B8C-83A1-F6EECF244321}">
                  <p14:modId xmlns:p14="http://schemas.microsoft.com/office/powerpoint/2010/main" val="1170568991"/>
                </p:ext>
              </p:extLst>
            </p:nvPr>
          </p:nvGraphicFramePr>
          <p:xfrm>
            <a:off x="8177046" y="2753430"/>
            <a:ext cx="3974841" cy="2140604"/>
          </p:xfrm>
          <a:graphic>
            <a:graphicData uri="http://schemas.openxmlformats.org/drawingml/2006/chart">
              <c:chart xmlns:c="http://schemas.openxmlformats.org/drawingml/2006/chart" xmlns:r="http://schemas.openxmlformats.org/officeDocument/2006/relationships" r:id="rId7"/>
            </a:graphicData>
          </a:graphic>
        </p:graphicFrame>
        <p:sp>
          <p:nvSpPr>
            <p:cNvPr id="13" name="TextBox 12">
              <a:extLst>
                <a:ext uri="{FF2B5EF4-FFF2-40B4-BE49-F238E27FC236}">
                  <a16:creationId xmlns:a16="http://schemas.microsoft.com/office/drawing/2014/main" id="{BCB436B5-1659-41C3-AD78-E224BF5BE79D}"/>
                </a:ext>
              </a:extLst>
            </p:cNvPr>
            <p:cNvSpPr txBox="1"/>
            <p:nvPr/>
          </p:nvSpPr>
          <p:spPr>
            <a:xfrm>
              <a:off x="7949681" y="2426044"/>
              <a:ext cx="2992422" cy="276999"/>
            </a:xfrm>
            <a:prstGeom prst="rect">
              <a:avLst/>
            </a:prstGeom>
            <a:noFill/>
          </p:spPr>
          <p:txBody>
            <a:bodyPr wrap="none" rtlCol="0">
              <a:spAutoFit/>
            </a:bodyPr>
            <a:lstStyle/>
            <a:p>
              <a:r>
                <a:rPr lang="en-GB" sz="1200" b="1" dirty="0"/>
                <a:t>f) Northern Irish Population in CPRD Aurum</a:t>
              </a:r>
            </a:p>
          </p:txBody>
        </p:sp>
      </p:grpSp>
      <p:sp>
        <p:nvSpPr>
          <p:cNvPr id="15" name="TextBox 14">
            <a:extLst>
              <a:ext uri="{FF2B5EF4-FFF2-40B4-BE49-F238E27FC236}">
                <a16:creationId xmlns:a16="http://schemas.microsoft.com/office/drawing/2014/main" id="{2A8A239A-4EB3-4E74-AE02-6B2A7D729FDA}"/>
              </a:ext>
            </a:extLst>
          </p:cNvPr>
          <p:cNvSpPr txBox="1"/>
          <p:nvPr/>
        </p:nvSpPr>
        <p:spPr>
          <a:xfrm>
            <a:off x="111966" y="5756987"/>
            <a:ext cx="11700589" cy="769441"/>
          </a:xfrm>
          <a:prstGeom prst="rect">
            <a:avLst/>
          </a:prstGeom>
          <a:noFill/>
        </p:spPr>
        <p:txBody>
          <a:bodyPr wrap="square" rtlCol="0">
            <a:spAutoFit/>
          </a:bodyPr>
          <a:lstStyle/>
          <a:p>
            <a:r>
              <a:rPr lang="en-GB" sz="1100" b="1" dirty="0"/>
              <a:t>Supplementary Figure 1. </a:t>
            </a:r>
            <a:r>
              <a:rPr lang="en-GB" sz="1100" dirty="0"/>
              <a:t>Proportions (%) of all acceptable and currently registered patients with at least one ethnicity record, including and excluding unknown ethnicity codes; additionally, the proportions of all acceptable patients registered at their GP prior to QOF ethnicity recording incentivisation (pre-1 April 2006), during QOF incentivisation (1 April 2006-31 March 2011), and after QOF incentivisation (from 1 April 2011) for </a:t>
            </a:r>
            <a:r>
              <a:rPr lang="en-GB" sz="1100" b="1" dirty="0"/>
              <a:t>a)</a:t>
            </a:r>
            <a:r>
              <a:rPr lang="en-GB" sz="1100" dirty="0"/>
              <a:t> the GB population in CPRD GOLD, </a:t>
            </a:r>
            <a:r>
              <a:rPr lang="en-GB" sz="1100" b="1" dirty="0"/>
              <a:t>b)</a:t>
            </a:r>
            <a:r>
              <a:rPr lang="en-GB" sz="1100" dirty="0"/>
              <a:t> the English population in CPRD GOLD, </a:t>
            </a:r>
            <a:r>
              <a:rPr lang="en-GB" sz="1100" b="1" dirty="0"/>
              <a:t>c)</a:t>
            </a:r>
            <a:r>
              <a:rPr lang="en-GB" sz="1100" dirty="0"/>
              <a:t> the Northern Irish population in CPRD GOLD, </a:t>
            </a:r>
            <a:r>
              <a:rPr lang="en-GB" sz="1100" b="1" dirty="0"/>
              <a:t>d)</a:t>
            </a:r>
            <a:r>
              <a:rPr lang="en-GB" sz="1100" dirty="0"/>
              <a:t> the Scottish population in CPRD GOLD, </a:t>
            </a:r>
            <a:r>
              <a:rPr lang="en-GB" sz="1100" b="1" dirty="0"/>
              <a:t>e)</a:t>
            </a:r>
            <a:r>
              <a:rPr lang="en-GB" sz="1100" dirty="0"/>
              <a:t> the Welsh population in CPRD GOLD, and </a:t>
            </a:r>
            <a:r>
              <a:rPr lang="en-GB" sz="1100" b="1" dirty="0"/>
              <a:t>f)</a:t>
            </a:r>
            <a:r>
              <a:rPr lang="en-GB" sz="1100" dirty="0"/>
              <a:t> the Northern Irish Population in CPRD Aurum. Small sample sizes from England and Northern Ireland.</a:t>
            </a:r>
          </a:p>
        </p:txBody>
      </p:sp>
    </p:spTree>
    <p:extLst>
      <p:ext uri="{BB962C8B-B14F-4D97-AF65-F5344CB8AC3E}">
        <p14:creationId xmlns:p14="http://schemas.microsoft.com/office/powerpoint/2010/main" val="36181694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EFD47CA-27D6-4BC9-BB47-3747832CC021}"/>
              </a:ext>
            </a:extLst>
          </p:cNvPr>
          <p:cNvSpPr txBox="1"/>
          <p:nvPr/>
        </p:nvSpPr>
        <p:spPr>
          <a:xfrm>
            <a:off x="245705" y="5170806"/>
            <a:ext cx="11700589" cy="430887"/>
          </a:xfrm>
          <a:prstGeom prst="rect">
            <a:avLst/>
          </a:prstGeom>
          <a:noFill/>
        </p:spPr>
        <p:txBody>
          <a:bodyPr wrap="square" rtlCol="0">
            <a:spAutoFit/>
          </a:bodyPr>
          <a:lstStyle/>
          <a:p>
            <a:r>
              <a:rPr lang="en-GB" sz="1100" b="1" dirty="0"/>
              <a:t>Supplementary Figure 2. </a:t>
            </a:r>
            <a:r>
              <a:rPr lang="en-GB" sz="1100" dirty="0"/>
              <a:t>Proportions (%) of all currently registered acceptable patients in CPRD-HES data with at least one ethnicity record, including and excluding unknown ethnicity codes, by age group for </a:t>
            </a:r>
            <a:r>
              <a:rPr lang="en-GB" sz="1100" b="1" dirty="0"/>
              <a:t>a)</a:t>
            </a:r>
            <a:r>
              <a:rPr lang="en-GB" sz="1100" dirty="0"/>
              <a:t> males and </a:t>
            </a:r>
            <a:r>
              <a:rPr lang="en-GB" sz="1100" b="1" dirty="0"/>
              <a:t>b)</a:t>
            </a:r>
            <a:r>
              <a:rPr lang="en-GB" sz="1100" dirty="0"/>
              <a:t> females in England.</a:t>
            </a:r>
          </a:p>
        </p:txBody>
      </p:sp>
      <p:graphicFrame>
        <p:nvGraphicFramePr>
          <p:cNvPr id="3" name="Chart 2">
            <a:extLst>
              <a:ext uri="{FF2B5EF4-FFF2-40B4-BE49-F238E27FC236}">
                <a16:creationId xmlns:a16="http://schemas.microsoft.com/office/drawing/2014/main" id="{6A2C3A0D-C173-4595-9530-51F5A99E85D0}"/>
              </a:ext>
            </a:extLst>
          </p:cNvPr>
          <p:cNvGraphicFramePr>
            <a:graphicFrameLocks/>
          </p:cNvGraphicFramePr>
          <p:nvPr>
            <p:extLst>
              <p:ext uri="{D42A27DB-BD31-4B8C-83A1-F6EECF244321}">
                <p14:modId xmlns:p14="http://schemas.microsoft.com/office/powerpoint/2010/main" val="1679477296"/>
              </p:ext>
            </p:extLst>
          </p:nvPr>
        </p:nvGraphicFramePr>
        <p:xfrm>
          <a:off x="813816" y="1512339"/>
          <a:ext cx="4956048" cy="3425421"/>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a16="http://schemas.microsoft.com/office/drawing/2014/main" id="{3B50C167-6425-4E64-ABF2-9F3F158F80D3}"/>
              </a:ext>
            </a:extLst>
          </p:cNvPr>
          <p:cNvSpPr txBox="1"/>
          <p:nvPr/>
        </p:nvSpPr>
        <p:spPr>
          <a:xfrm>
            <a:off x="810580" y="1235340"/>
            <a:ext cx="1218603" cy="276999"/>
          </a:xfrm>
          <a:prstGeom prst="rect">
            <a:avLst/>
          </a:prstGeom>
          <a:noFill/>
        </p:spPr>
        <p:txBody>
          <a:bodyPr wrap="none" rtlCol="0">
            <a:spAutoFit/>
          </a:bodyPr>
          <a:lstStyle/>
          <a:p>
            <a:r>
              <a:rPr lang="en-GB" sz="1200" b="1" dirty="0"/>
              <a:t>a) English Males</a:t>
            </a:r>
          </a:p>
        </p:txBody>
      </p:sp>
      <p:sp>
        <p:nvSpPr>
          <p:cNvPr id="5" name="TextBox 4">
            <a:extLst>
              <a:ext uri="{FF2B5EF4-FFF2-40B4-BE49-F238E27FC236}">
                <a16:creationId xmlns:a16="http://schemas.microsoft.com/office/drawing/2014/main" id="{90C06F6C-F07F-4252-BDD4-20A3E68A293A}"/>
              </a:ext>
            </a:extLst>
          </p:cNvPr>
          <p:cNvSpPr txBox="1"/>
          <p:nvPr/>
        </p:nvSpPr>
        <p:spPr>
          <a:xfrm>
            <a:off x="5657738" y="1235339"/>
            <a:ext cx="1362232" cy="276999"/>
          </a:xfrm>
          <a:prstGeom prst="rect">
            <a:avLst/>
          </a:prstGeom>
          <a:noFill/>
        </p:spPr>
        <p:txBody>
          <a:bodyPr wrap="none" rtlCol="0">
            <a:spAutoFit/>
          </a:bodyPr>
          <a:lstStyle/>
          <a:p>
            <a:r>
              <a:rPr lang="en-GB" sz="1200" b="1" dirty="0"/>
              <a:t>b) English Females</a:t>
            </a:r>
          </a:p>
        </p:txBody>
      </p:sp>
      <p:graphicFrame>
        <p:nvGraphicFramePr>
          <p:cNvPr id="6" name="Chart 5">
            <a:extLst>
              <a:ext uri="{FF2B5EF4-FFF2-40B4-BE49-F238E27FC236}">
                <a16:creationId xmlns:a16="http://schemas.microsoft.com/office/drawing/2014/main" id="{798AC69B-F924-4AE0-9DA1-46013F93CC2A}"/>
              </a:ext>
            </a:extLst>
          </p:cNvPr>
          <p:cNvGraphicFramePr>
            <a:graphicFrameLocks/>
          </p:cNvGraphicFramePr>
          <p:nvPr>
            <p:extLst>
              <p:ext uri="{D42A27DB-BD31-4B8C-83A1-F6EECF244321}">
                <p14:modId xmlns:p14="http://schemas.microsoft.com/office/powerpoint/2010/main" val="3454206010"/>
              </p:ext>
            </p:extLst>
          </p:nvPr>
        </p:nvGraphicFramePr>
        <p:xfrm>
          <a:off x="5769864" y="1512338"/>
          <a:ext cx="4957200" cy="294079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7331920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EFD47CA-27D6-4BC9-BB47-3747832CC021}"/>
              </a:ext>
            </a:extLst>
          </p:cNvPr>
          <p:cNvSpPr txBox="1"/>
          <p:nvPr/>
        </p:nvSpPr>
        <p:spPr>
          <a:xfrm>
            <a:off x="223491" y="5966334"/>
            <a:ext cx="11700589" cy="430887"/>
          </a:xfrm>
          <a:prstGeom prst="rect">
            <a:avLst/>
          </a:prstGeom>
          <a:noFill/>
        </p:spPr>
        <p:txBody>
          <a:bodyPr wrap="square" rtlCol="0">
            <a:spAutoFit/>
          </a:bodyPr>
          <a:lstStyle/>
          <a:p>
            <a:r>
              <a:rPr lang="en-GB" sz="1100" b="1" dirty="0"/>
              <a:t>Supplementary Figure 3. </a:t>
            </a:r>
            <a:r>
              <a:rPr lang="en-GB" sz="1100" dirty="0"/>
              <a:t>Proportions (%) of all currently registered acceptable male patients in CPRD GOLD with at least one ethnicity record, including and excluding unknown ethnicity codes, by age group for </a:t>
            </a:r>
            <a:r>
              <a:rPr lang="en-GB" sz="1100" b="1" dirty="0"/>
              <a:t>a)</a:t>
            </a:r>
            <a:r>
              <a:rPr lang="en-GB" sz="1100" dirty="0"/>
              <a:t> the United Kingdom (UK), </a:t>
            </a:r>
            <a:r>
              <a:rPr lang="en-GB" sz="1100" b="1" dirty="0"/>
              <a:t>b)</a:t>
            </a:r>
            <a:r>
              <a:rPr lang="en-GB" sz="1100" dirty="0"/>
              <a:t> Great Britain (GB), </a:t>
            </a:r>
            <a:r>
              <a:rPr lang="en-GB" sz="1100" b="1" dirty="0"/>
              <a:t>c)</a:t>
            </a:r>
            <a:r>
              <a:rPr lang="en-GB" sz="1100" dirty="0"/>
              <a:t> England, </a:t>
            </a:r>
            <a:r>
              <a:rPr lang="en-GB" sz="1100" b="1" dirty="0"/>
              <a:t>d)</a:t>
            </a:r>
            <a:r>
              <a:rPr lang="en-GB" sz="1100" dirty="0"/>
              <a:t> Northern Ireland, </a:t>
            </a:r>
            <a:r>
              <a:rPr lang="en-GB" sz="1100" b="1" dirty="0"/>
              <a:t>e)</a:t>
            </a:r>
            <a:r>
              <a:rPr lang="en-GB" sz="1100" dirty="0"/>
              <a:t> Scotland, and </a:t>
            </a:r>
            <a:r>
              <a:rPr lang="en-GB" sz="1100" b="1" dirty="0"/>
              <a:t>f)</a:t>
            </a:r>
            <a:r>
              <a:rPr lang="en-GB" sz="1100" dirty="0"/>
              <a:t> Wales. Small sample sizes from England and Northern Ireland.</a:t>
            </a:r>
          </a:p>
        </p:txBody>
      </p:sp>
      <p:graphicFrame>
        <p:nvGraphicFramePr>
          <p:cNvPr id="4" name="Chart 3">
            <a:extLst>
              <a:ext uri="{FF2B5EF4-FFF2-40B4-BE49-F238E27FC236}">
                <a16:creationId xmlns:a16="http://schemas.microsoft.com/office/drawing/2014/main" id="{B7F0D746-5C5F-4AE8-8FEA-81F19983AA3F}"/>
              </a:ext>
            </a:extLst>
          </p:cNvPr>
          <p:cNvGraphicFramePr>
            <a:graphicFrameLocks/>
          </p:cNvGraphicFramePr>
          <p:nvPr>
            <p:extLst>
              <p:ext uri="{D42A27DB-BD31-4B8C-83A1-F6EECF244321}">
                <p14:modId xmlns:p14="http://schemas.microsoft.com/office/powerpoint/2010/main" val="4162752269"/>
              </p:ext>
            </p:extLst>
          </p:nvPr>
        </p:nvGraphicFramePr>
        <p:xfrm>
          <a:off x="0" y="233743"/>
          <a:ext cx="3974840" cy="2192301"/>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F3048249-A17C-4632-82BA-92E371E4B68F}"/>
              </a:ext>
            </a:extLst>
          </p:cNvPr>
          <p:cNvSpPr txBox="1"/>
          <p:nvPr/>
        </p:nvSpPr>
        <p:spPr>
          <a:xfrm>
            <a:off x="0" y="0"/>
            <a:ext cx="950901" cy="276999"/>
          </a:xfrm>
          <a:prstGeom prst="rect">
            <a:avLst/>
          </a:prstGeom>
          <a:noFill/>
        </p:spPr>
        <p:txBody>
          <a:bodyPr wrap="none" rtlCol="0">
            <a:spAutoFit/>
          </a:bodyPr>
          <a:lstStyle/>
          <a:p>
            <a:r>
              <a:rPr lang="en-GB" sz="1200" b="1" dirty="0"/>
              <a:t>a) UK Males</a:t>
            </a:r>
          </a:p>
        </p:txBody>
      </p:sp>
      <p:sp>
        <p:nvSpPr>
          <p:cNvPr id="6" name="TextBox 5">
            <a:extLst>
              <a:ext uri="{FF2B5EF4-FFF2-40B4-BE49-F238E27FC236}">
                <a16:creationId xmlns:a16="http://schemas.microsoft.com/office/drawing/2014/main" id="{D55D6CBA-987A-43A6-8651-54ACC5C9C9CB}"/>
              </a:ext>
            </a:extLst>
          </p:cNvPr>
          <p:cNvSpPr txBox="1"/>
          <p:nvPr/>
        </p:nvSpPr>
        <p:spPr>
          <a:xfrm>
            <a:off x="3974841" y="0"/>
            <a:ext cx="957313" cy="276999"/>
          </a:xfrm>
          <a:prstGeom prst="rect">
            <a:avLst/>
          </a:prstGeom>
          <a:noFill/>
        </p:spPr>
        <p:txBody>
          <a:bodyPr wrap="none" rtlCol="0">
            <a:spAutoFit/>
          </a:bodyPr>
          <a:lstStyle/>
          <a:p>
            <a:r>
              <a:rPr lang="en-GB" sz="1200" b="1" dirty="0"/>
              <a:t>b) GB Males</a:t>
            </a:r>
          </a:p>
        </p:txBody>
      </p:sp>
      <p:sp>
        <p:nvSpPr>
          <p:cNvPr id="7" name="TextBox 6">
            <a:extLst>
              <a:ext uri="{FF2B5EF4-FFF2-40B4-BE49-F238E27FC236}">
                <a16:creationId xmlns:a16="http://schemas.microsoft.com/office/drawing/2014/main" id="{CE0DCE6C-6D81-40A8-BB79-BB1CAE70E1BC}"/>
              </a:ext>
            </a:extLst>
          </p:cNvPr>
          <p:cNvSpPr txBox="1"/>
          <p:nvPr/>
        </p:nvSpPr>
        <p:spPr>
          <a:xfrm>
            <a:off x="7949682" y="0"/>
            <a:ext cx="1207382" cy="276999"/>
          </a:xfrm>
          <a:prstGeom prst="rect">
            <a:avLst/>
          </a:prstGeom>
          <a:noFill/>
        </p:spPr>
        <p:txBody>
          <a:bodyPr wrap="none" rtlCol="0">
            <a:spAutoFit/>
          </a:bodyPr>
          <a:lstStyle/>
          <a:p>
            <a:r>
              <a:rPr lang="en-GB" sz="1200" b="1" dirty="0"/>
              <a:t>c) English Males</a:t>
            </a:r>
          </a:p>
        </p:txBody>
      </p:sp>
      <p:sp>
        <p:nvSpPr>
          <p:cNvPr id="8" name="TextBox 7">
            <a:extLst>
              <a:ext uri="{FF2B5EF4-FFF2-40B4-BE49-F238E27FC236}">
                <a16:creationId xmlns:a16="http://schemas.microsoft.com/office/drawing/2014/main" id="{2E5197EF-6D5B-4AA3-9341-D6BEBB4EED5D}"/>
              </a:ext>
            </a:extLst>
          </p:cNvPr>
          <p:cNvSpPr txBox="1"/>
          <p:nvPr/>
        </p:nvSpPr>
        <p:spPr>
          <a:xfrm>
            <a:off x="-1" y="2426044"/>
            <a:ext cx="1677062" cy="276999"/>
          </a:xfrm>
          <a:prstGeom prst="rect">
            <a:avLst/>
          </a:prstGeom>
          <a:noFill/>
        </p:spPr>
        <p:txBody>
          <a:bodyPr wrap="none" rtlCol="0">
            <a:spAutoFit/>
          </a:bodyPr>
          <a:lstStyle/>
          <a:p>
            <a:r>
              <a:rPr lang="en-GB" sz="1200" b="1" dirty="0"/>
              <a:t>d) Northern Irish Males</a:t>
            </a:r>
          </a:p>
        </p:txBody>
      </p:sp>
      <p:sp>
        <p:nvSpPr>
          <p:cNvPr id="9" name="TextBox 8">
            <a:extLst>
              <a:ext uri="{FF2B5EF4-FFF2-40B4-BE49-F238E27FC236}">
                <a16:creationId xmlns:a16="http://schemas.microsoft.com/office/drawing/2014/main" id="{2A306ED1-2A0D-4168-906A-31F4A0F9467B}"/>
              </a:ext>
            </a:extLst>
          </p:cNvPr>
          <p:cNvSpPr txBox="1"/>
          <p:nvPr/>
        </p:nvSpPr>
        <p:spPr>
          <a:xfrm>
            <a:off x="3974840" y="2426044"/>
            <a:ext cx="1272143" cy="276999"/>
          </a:xfrm>
          <a:prstGeom prst="rect">
            <a:avLst/>
          </a:prstGeom>
          <a:noFill/>
        </p:spPr>
        <p:txBody>
          <a:bodyPr wrap="none" rtlCol="0">
            <a:spAutoFit/>
          </a:bodyPr>
          <a:lstStyle/>
          <a:p>
            <a:r>
              <a:rPr lang="en-GB" sz="1200" b="1" dirty="0"/>
              <a:t>e) Scottish Males</a:t>
            </a:r>
          </a:p>
        </p:txBody>
      </p:sp>
      <p:sp>
        <p:nvSpPr>
          <p:cNvPr id="10" name="TextBox 9">
            <a:extLst>
              <a:ext uri="{FF2B5EF4-FFF2-40B4-BE49-F238E27FC236}">
                <a16:creationId xmlns:a16="http://schemas.microsoft.com/office/drawing/2014/main" id="{106172DF-FE76-4443-AD6A-75DF6E3936F0}"/>
              </a:ext>
            </a:extLst>
          </p:cNvPr>
          <p:cNvSpPr txBox="1"/>
          <p:nvPr/>
        </p:nvSpPr>
        <p:spPr>
          <a:xfrm>
            <a:off x="7949681" y="2426044"/>
            <a:ext cx="1133580" cy="276999"/>
          </a:xfrm>
          <a:prstGeom prst="rect">
            <a:avLst/>
          </a:prstGeom>
          <a:noFill/>
        </p:spPr>
        <p:txBody>
          <a:bodyPr wrap="none" rtlCol="0">
            <a:spAutoFit/>
          </a:bodyPr>
          <a:lstStyle/>
          <a:p>
            <a:r>
              <a:rPr lang="en-GB" sz="1200" b="1" dirty="0"/>
              <a:t>f) Welsh Males</a:t>
            </a:r>
          </a:p>
        </p:txBody>
      </p:sp>
      <p:graphicFrame>
        <p:nvGraphicFramePr>
          <p:cNvPr id="11" name="Chart 10">
            <a:extLst>
              <a:ext uri="{FF2B5EF4-FFF2-40B4-BE49-F238E27FC236}">
                <a16:creationId xmlns:a16="http://schemas.microsoft.com/office/drawing/2014/main" id="{14FF0A30-57CE-4E2C-A2D5-BF26E2B4FE0A}"/>
              </a:ext>
            </a:extLst>
          </p:cNvPr>
          <p:cNvGraphicFramePr>
            <a:graphicFrameLocks/>
          </p:cNvGraphicFramePr>
          <p:nvPr>
            <p:extLst>
              <p:ext uri="{D42A27DB-BD31-4B8C-83A1-F6EECF244321}">
                <p14:modId xmlns:p14="http://schemas.microsoft.com/office/powerpoint/2010/main" val="255468724"/>
              </p:ext>
            </p:extLst>
          </p:nvPr>
        </p:nvGraphicFramePr>
        <p:xfrm>
          <a:off x="3974840" y="233644"/>
          <a:ext cx="3974400" cy="21924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Chart 11">
            <a:extLst>
              <a:ext uri="{FF2B5EF4-FFF2-40B4-BE49-F238E27FC236}">
                <a16:creationId xmlns:a16="http://schemas.microsoft.com/office/drawing/2014/main" id="{E6CE69E1-0D3B-45FA-A179-C9E84684DE46}"/>
              </a:ext>
            </a:extLst>
          </p:cNvPr>
          <p:cNvGraphicFramePr>
            <a:graphicFrameLocks/>
          </p:cNvGraphicFramePr>
          <p:nvPr>
            <p:extLst>
              <p:ext uri="{D42A27DB-BD31-4B8C-83A1-F6EECF244321}">
                <p14:modId xmlns:p14="http://schemas.microsoft.com/office/powerpoint/2010/main" val="2374836935"/>
              </p:ext>
            </p:extLst>
          </p:nvPr>
        </p:nvGraphicFramePr>
        <p:xfrm>
          <a:off x="7949680" y="233644"/>
          <a:ext cx="3974400" cy="21924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3" name="Chart 12">
            <a:extLst>
              <a:ext uri="{FF2B5EF4-FFF2-40B4-BE49-F238E27FC236}">
                <a16:creationId xmlns:a16="http://schemas.microsoft.com/office/drawing/2014/main" id="{94F62DE5-82C3-4203-ABE7-49ACA864CD13}"/>
              </a:ext>
            </a:extLst>
          </p:cNvPr>
          <p:cNvGraphicFramePr>
            <a:graphicFrameLocks/>
          </p:cNvGraphicFramePr>
          <p:nvPr>
            <p:extLst>
              <p:ext uri="{D42A27DB-BD31-4B8C-83A1-F6EECF244321}">
                <p14:modId xmlns:p14="http://schemas.microsoft.com/office/powerpoint/2010/main" val="1586521753"/>
              </p:ext>
            </p:extLst>
          </p:nvPr>
        </p:nvGraphicFramePr>
        <p:xfrm>
          <a:off x="440" y="2701407"/>
          <a:ext cx="3974400" cy="21924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4" name="Chart 13">
            <a:extLst>
              <a:ext uri="{FF2B5EF4-FFF2-40B4-BE49-F238E27FC236}">
                <a16:creationId xmlns:a16="http://schemas.microsoft.com/office/drawing/2014/main" id="{9EC8F008-AF26-453F-8953-39CD5A3DF27F}"/>
              </a:ext>
            </a:extLst>
          </p:cNvPr>
          <p:cNvGraphicFramePr>
            <a:graphicFrameLocks/>
          </p:cNvGraphicFramePr>
          <p:nvPr>
            <p:extLst>
              <p:ext uri="{D42A27DB-BD31-4B8C-83A1-F6EECF244321}">
                <p14:modId xmlns:p14="http://schemas.microsoft.com/office/powerpoint/2010/main" val="3552486355"/>
              </p:ext>
            </p:extLst>
          </p:nvPr>
        </p:nvGraphicFramePr>
        <p:xfrm>
          <a:off x="3974840" y="2701407"/>
          <a:ext cx="3974400" cy="2684409"/>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5" name="Chart 14">
            <a:extLst>
              <a:ext uri="{FF2B5EF4-FFF2-40B4-BE49-F238E27FC236}">
                <a16:creationId xmlns:a16="http://schemas.microsoft.com/office/drawing/2014/main" id="{CF0D61BD-A160-49FC-809E-8230728226A9}"/>
              </a:ext>
            </a:extLst>
          </p:cNvPr>
          <p:cNvGraphicFramePr>
            <a:graphicFrameLocks/>
          </p:cNvGraphicFramePr>
          <p:nvPr>
            <p:extLst>
              <p:ext uri="{D42A27DB-BD31-4B8C-83A1-F6EECF244321}">
                <p14:modId xmlns:p14="http://schemas.microsoft.com/office/powerpoint/2010/main" val="2029303522"/>
              </p:ext>
            </p:extLst>
          </p:nvPr>
        </p:nvGraphicFramePr>
        <p:xfrm>
          <a:off x="7949680" y="2701407"/>
          <a:ext cx="3974400" cy="21924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7300641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3048249-A17C-4632-82BA-92E371E4B68F}"/>
              </a:ext>
            </a:extLst>
          </p:cNvPr>
          <p:cNvSpPr txBox="1"/>
          <p:nvPr/>
        </p:nvSpPr>
        <p:spPr>
          <a:xfrm>
            <a:off x="0" y="0"/>
            <a:ext cx="1104148" cy="276999"/>
          </a:xfrm>
          <a:prstGeom prst="rect">
            <a:avLst/>
          </a:prstGeom>
          <a:noFill/>
        </p:spPr>
        <p:txBody>
          <a:bodyPr wrap="none" rtlCol="0">
            <a:spAutoFit/>
          </a:bodyPr>
          <a:lstStyle/>
          <a:p>
            <a:r>
              <a:rPr lang="en-GB" sz="1200" b="1" dirty="0"/>
              <a:t>a) UK Females</a:t>
            </a:r>
          </a:p>
        </p:txBody>
      </p:sp>
      <p:sp>
        <p:nvSpPr>
          <p:cNvPr id="6" name="TextBox 5">
            <a:extLst>
              <a:ext uri="{FF2B5EF4-FFF2-40B4-BE49-F238E27FC236}">
                <a16:creationId xmlns:a16="http://schemas.microsoft.com/office/drawing/2014/main" id="{D55D6CBA-987A-43A6-8651-54ACC5C9C9CB}"/>
              </a:ext>
            </a:extLst>
          </p:cNvPr>
          <p:cNvSpPr txBox="1"/>
          <p:nvPr/>
        </p:nvSpPr>
        <p:spPr>
          <a:xfrm>
            <a:off x="3974841" y="0"/>
            <a:ext cx="1096134" cy="276999"/>
          </a:xfrm>
          <a:prstGeom prst="rect">
            <a:avLst/>
          </a:prstGeom>
          <a:noFill/>
        </p:spPr>
        <p:txBody>
          <a:bodyPr wrap="none" rtlCol="0">
            <a:spAutoFit/>
          </a:bodyPr>
          <a:lstStyle/>
          <a:p>
            <a:r>
              <a:rPr lang="en-GB" sz="1200" b="1" dirty="0"/>
              <a:t>b) GB Females</a:t>
            </a:r>
          </a:p>
        </p:txBody>
      </p:sp>
      <p:sp>
        <p:nvSpPr>
          <p:cNvPr id="7" name="TextBox 6">
            <a:extLst>
              <a:ext uri="{FF2B5EF4-FFF2-40B4-BE49-F238E27FC236}">
                <a16:creationId xmlns:a16="http://schemas.microsoft.com/office/drawing/2014/main" id="{CE0DCE6C-6D81-40A8-BB79-BB1CAE70E1BC}"/>
              </a:ext>
            </a:extLst>
          </p:cNvPr>
          <p:cNvSpPr txBox="1"/>
          <p:nvPr/>
        </p:nvSpPr>
        <p:spPr>
          <a:xfrm>
            <a:off x="7949682" y="0"/>
            <a:ext cx="1360629" cy="276999"/>
          </a:xfrm>
          <a:prstGeom prst="rect">
            <a:avLst/>
          </a:prstGeom>
          <a:noFill/>
        </p:spPr>
        <p:txBody>
          <a:bodyPr wrap="none" rtlCol="0">
            <a:spAutoFit/>
          </a:bodyPr>
          <a:lstStyle/>
          <a:p>
            <a:r>
              <a:rPr lang="en-GB" sz="1200" b="1" dirty="0"/>
              <a:t>c) English Females</a:t>
            </a:r>
          </a:p>
        </p:txBody>
      </p:sp>
      <p:sp>
        <p:nvSpPr>
          <p:cNvPr id="8" name="TextBox 7">
            <a:extLst>
              <a:ext uri="{FF2B5EF4-FFF2-40B4-BE49-F238E27FC236}">
                <a16:creationId xmlns:a16="http://schemas.microsoft.com/office/drawing/2014/main" id="{2E5197EF-6D5B-4AA3-9341-D6BEBB4EED5D}"/>
              </a:ext>
            </a:extLst>
          </p:cNvPr>
          <p:cNvSpPr txBox="1"/>
          <p:nvPr/>
        </p:nvSpPr>
        <p:spPr>
          <a:xfrm>
            <a:off x="-1" y="2426044"/>
            <a:ext cx="1827103" cy="276999"/>
          </a:xfrm>
          <a:prstGeom prst="rect">
            <a:avLst/>
          </a:prstGeom>
          <a:noFill/>
        </p:spPr>
        <p:txBody>
          <a:bodyPr wrap="none" rtlCol="0">
            <a:spAutoFit/>
          </a:bodyPr>
          <a:lstStyle/>
          <a:p>
            <a:r>
              <a:rPr lang="en-GB" sz="1200" b="1" dirty="0"/>
              <a:t>d) Northern Irish Females</a:t>
            </a:r>
          </a:p>
        </p:txBody>
      </p:sp>
      <p:sp>
        <p:nvSpPr>
          <p:cNvPr id="9" name="TextBox 8">
            <a:extLst>
              <a:ext uri="{FF2B5EF4-FFF2-40B4-BE49-F238E27FC236}">
                <a16:creationId xmlns:a16="http://schemas.microsoft.com/office/drawing/2014/main" id="{2A306ED1-2A0D-4168-906A-31F4A0F9467B}"/>
              </a:ext>
            </a:extLst>
          </p:cNvPr>
          <p:cNvSpPr txBox="1"/>
          <p:nvPr/>
        </p:nvSpPr>
        <p:spPr>
          <a:xfrm>
            <a:off x="3974840" y="2426044"/>
            <a:ext cx="1406154" cy="276999"/>
          </a:xfrm>
          <a:prstGeom prst="rect">
            <a:avLst/>
          </a:prstGeom>
          <a:noFill/>
        </p:spPr>
        <p:txBody>
          <a:bodyPr wrap="none" rtlCol="0">
            <a:spAutoFit/>
          </a:bodyPr>
          <a:lstStyle/>
          <a:p>
            <a:r>
              <a:rPr lang="en-GB" sz="1200" b="1" dirty="0"/>
              <a:t>e) Scottish Females</a:t>
            </a:r>
          </a:p>
        </p:txBody>
      </p:sp>
      <p:sp>
        <p:nvSpPr>
          <p:cNvPr id="10" name="TextBox 9">
            <a:extLst>
              <a:ext uri="{FF2B5EF4-FFF2-40B4-BE49-F238E27FC236}">
                <a16:creationId xmlns:a16="http://schemas.microsoft.com/office/drawing/2014/main" id="{106172DF-FE76-4443-AD6A-75DF6E3936F0}"/>
              </a:ext>
            </a:extLst>
          </p:cNvPr>
          <p:cNvSpPr txBox="1"/>
          <p:nvPr/>
        </p:nvSpPr>
        <p:spPr>
          <a:xfrm>
            <a:off x="7949681" y="2426044"/>
            <a:ext cx="1289392" cy="276999"/>
          </a:xfrm>
          <a:prstGeom prst="rect">
            <a:avLst/>
          </a:prstGeom>
          <a:noFill/>
        </p:spPr>
        <p:txBody>
          <a:bodyPr wrap="none" rtlCol="0">
            <a:spAutoFit/>
          </a:bodyPr>
          <a:lstStyle/>
          <a:p>
            <a:r>
              <a:rPr lang="en-GB" sz="1200" b="1" dirty="0"/>
              <a:t>f) Welsh Females</a:t>
            </a:r>
          </a:p>
        </p:txBody>
      </p:sp>
      <p:sp>
        <p:nvSpPr>
          <p:cNvPr id="16" name="TextBox 15">
            <a:extLst>
              <a:ext uri="{FF2B5EF4-FFF2-40B4-BE49-F238E27FC236}">
                <a16:creationId xmlns:a16="http://schemas.microsoft.com/office/drawing/2014/main" id="{231A562E-97C1-4AD1-BD49-A36D545E7195}"/>
              </a:ext>
            </a:extLst>
          </p:cNvPr>
          <p:cNvSpPr txBox="1"/>
          <p:nvPr/>
        </p:nvSpPr>
        <p:spPr>
          <a:xfrm>
            <a:off x="223491" y="5966334"/>
            <a:ext cx="11700589" cy="430887"/>
          </a:xfrm>
          <a:prstGeom prst="rect">
            <a:avLst/>
          </a:prstGeom>
          <a:noFill/>
        </p:spPr>
        <p:txBody>
          <a:bodyPr wrap="square" rtlCol="0">
            <a:spAutoFit/>
          </a:bodyPr>
          <a:lstStyle/>
          <a:p>
            <a:r>
              <a:rPr lang="en-GB" sz="1100" b="1" dirty="0"/>
              <a:t>Supplementary Figure 4. </a:t>
            </a:r>
            <a:r>
              <a:rPr lang="en-GB" sz="1100" dirty="0"/>
              <a:t>Proportions (%) of all currently registered acceptable female patients in CPRD GOLD with at least one ethnicity record, including and excluding unknown ethnicity codes, by age group for </a:t>
            </a:r>
            <a:r>
              <a:rPr lang="en-GB" sz="1100" b="1" dirty="0"/>
              <a:t>a)</a:t>
            </a:r>
            <a:r>
              <a:rPr lang="en-GB" sz="1100" dirty="0"/>
              <a:t> the United Kingdom (UK), </a:t>
            </a:r>
            <a:r>
              <a:rPr lang="en-GB" sz="1100" b="1" dirty="0"/>
              <a:t>b)</a:t>
            </a:r>
            <a:r>
              <a:rPr lang="en-GB" sz="1100" dirty="0"/>
              <a:t> Great Britain (GB), </a:t>
            </a:r>
            <a:r>
              <a:rPr lang="en-GB" sz="1100" b="1" dirty="0"/>
              <a:t>c)</a:t>
            </a:r>
            <a:r>
              <a:rPr lang="en-GB" sz="1100" dirty="0"/>
              <a:t> England, </a:t>
            </a:r>
            <a:r>
              <a:rPr lang="en-GB" sz="1100" b="1" dirty="0"/>
              <a:t>d)</a:t>
            </a:r>
            <a:r>
              <a:rPr lang="en-GB" sz="1100" dirty="0"/>
              <a:t> Northern Ireland, </a:t>
            </a:r>
            <a:r>
              <a:rPr lang="en-GB" sz="1100" b="1" dirty="0"/>
              <a:t>e)</a:t>
            </a:r>
            <a:r>
              <a:rPr lang="en-GB" sz="1100" dirty="0"/>
              <a:t> Scotland, and </a:t>
            </a:r>
            <a:r>
              <a:rPr lang="en-GB" sz="1100" b="1" dirty="0"/>
              <a:t>f)</a:t>
            </a:r>
            <a:r>
              <a:rPr lang="en-GB" sz="1100" dirty="0"/>
              <a:t> Wales. Small sample sizes from England and Northern Ireland.</a:t>
            </a:r>
          </a:p>
        </p:txBody>
      </p:sp>
      <p:graphicFrame>
        <p:nvGraphicFramePr>
          <p:cNvPr id="17" name="Chart 16">
            <a:extLst>
              <a:ext uri="{FF2B5EF4-FFF2-40B4-BE49-F238E27FC236}">
                <a16:creationId xmlns:a16="http://schemas.microsoft.com/office/drawing/2014/main" id="{9A753154-C823-4A9D-850E-2FAE74E9E8A6}"/>
              </a:ext>
            </a:extLst>
          </p:cNvPr>
          <p:cNvGraphicFramePr>
            <a:graphicFrameLocks/>
          </p:cNvGraphicFramePr>
          <p:nvPr>
            <p:extLst>
              <p:ext uri="{D42A27DB-BD31-4B8C-83A1-F6EECF244321}">
                <p14:modId xmlns:p14="http://schemas.microsoft.com/office/powerpoint/2010/main" val="2946902730"/>
              </p:ext>
            </p:extLst>
          </p:nvPr>
        </p:nvGraphicFramePr>
        <p:xfrm>
          <a:off x="-1" y="233644"/>
          <a:ext cx="3974400" cy="21924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8" name="Chart 17">
            <a:extLst>
              <a:ext uri="{FF2B5EF4-FFF2-40B4-BE49-F238E27FC236}">
                <a16:creationId xmlns:a16="http://schemas.microsoft.com/office/drawing/2014/main" id="{00015F4B-D421-48CE-B6E7-7117E014A5FF}"/>
              </a:ext>
            </a:extLst>
          </p:cNvPr>
          <p:cNvGraphicFramePr>
            <a:graphicFrameLocks/>
          </p:cNvGraphicFramePr>
          <p:nvPr>
            <p:extLst>
              <p:ext uri="{D42A27DB-BD31-4B8C-83A1-F6EECF244321}">
                <p14:modId xmlns:p14="http://schemas.microsoft.com/office/powerpoint/2010/main" val="3035909117"/>
              </p:ext>
            </p:extLst>
          </p:nvPr>
        </p:nvGraphicFramePr>
        <p:xfrm>
          <a:off x="3974399" y="233644"/>
          <a:ext cx="3974400" cy="21924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9" name="Chart 18">
            <a:extLst>
              <a:ext uri="{FF2B5EF4-FFF2-40B4-BE49-F238E27FC236}">
                <a16:creationId xmlns:a16="http://schemas.microsoft.com/office/drawing/2014/main" id="{6F69DFB0-AB94-4515-8427-41CD32CDD4AA}"/>
              </a:ext>
            </a:extLst>
          </p:cNvPr>
          <p:cNvGraphicFramePr>
            <a:graphicFrameLocks/>
          </p:cNvGraphicFramePr>
          <p:nvPr>
            <p:extLst>
              <p:ext uri="{D42A27DB-BD31-4B8C-83A1-F6EECF244321}">
                <p14:modId xmlns:p14="http://schemas.microsoft.com/office/powerpoint/2010/main" val="2690017051"/>
              </p:ext>
            </p:extLst>
          </p:nvPr>
        </p:nvGraphicFramePr>
        <p:xfrm>
          <a:off x="7948799" y="233644"/>
          <a:ext cx="3974400" cy="21924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0" name="Chart 19">
            <a:extLst>
              <a:ext uri="{FF2B5EF4-FFF2-40B4-BE49-F238E27FC236}">
                <a16:creationId xmlns:a16="http://schemas.microsoft.com/office/drawing/2014/main" id="{248D3EF9-70AA-4058-B73F-D3389C25701B}"/>
              </a:ext>
            </a:extLst>
          </p:cNvPr>
          <p:cNvGraphicFramePr>
            <a:graphicFrameLocks/>
          </p:cNvGraphicFramePr>
          <p:nvPr>
            <p:extLst>
              <p:ext uri="{D42A27DB-BD31-4B8C-83A1-F6EECF244321}">
                <p14:modId xmlns:p14="http://schemas.microsoft.com/office/powerpoint/2010/main" val="3077815096"/>
              </p:ext>
            </p:extLst>
          </p:nvPr>
        </p:nvGraphicFramePr>
        <p:xfrm>
          <a:off x="0" y="2703043"/>
          <a:ext cx="3974400" cy="21924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21" name="Chart 20">
            <a:extLst>
              <a:ext uri="{FF2B5EF4-FFF2-40B4-BE49-F238E27FC236}">
                <a16:creationId xmlns:a16="http://schemas.microsoft.com/office/drawing/2014/main" id="{E95AE23C-2821-49A2-AC78-439C1594FF7E}"/>
              </a:ext>
            </a:extLst>
          </p:cNvPr>
          <p:cNvGraphicFramePr>
            <a:graphicFrameLocks/>
          </p:cNvGraphicFramePr>
          <p:nvPr>
            <p:extLst>
              <p:ext uri="{D42A27DB-BD31-4B8C-83A1-F6EECF244321}">
                <p14:modId xmlns:p14="http://schemas.microsoft.com/office/powerpoint/2010/main" val="3686316119"/>
              </p:ext>
            </p:extLst>
          </p:nvPr>
        </p:nvGraphicFramePr>
        <p:xfrm>
          <a:off x="3974399" y="2703043"/>
          <a:ext cx="3974400" cy="2689412"/>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2" name="Chart 21">
            <a:extLst>
              <a:ext uri="{FF2B5EF4-FFF2-40B4-BE49-F238E27FC236}">
                <a16:creationId xmlns:a16="http://schemas.microsoft.com/office/drawing/2014/main" id="{7DAD97E7-CF81-419E-869F-D823CE254DBF}"/>
              </a:ext>
            </a:extLst>
          </p:cNvPr>
          <p:cNvGraphicFramePr>
            <a:graphicFrameLocks/>
          </p:cNvGraphicFramePr>
          <p:nvPr>
            <p:extLst>
              <p:ext uri="{D42A27DB-BD31-4B8C-83A1-F6EECF244321}">
                <p14:modId xmlns:p14="http://schemas.microsoft.com/office/powerpoint/2010/main" val="3003782529"/>
              </p:ext>
            </p:extLst>
          </p:nvPr>
        </p:nvGraphicFramePr>
        <p:xfrm>
          <a:off x="7948799" y="2703043"/>
          <a:ext cx="3974400" cy="21924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7852472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FB92174-00E4-488D-872B-281CF0CC6FF8}"/>
              </a:ext>
            </a:extLst>
          </p:cNvPr>
          <p:cNvSpPr txBox="1"/>
          <p:nvPr/>
        </p:nvSpPr>
        <p:spPr>
          <a:xfrm>
            <a:off x="111745" y="6201932"/>
            <a:ext cx="11700589" cy="600164"/>
          </a:xfrm>
          <a:prstGeom prst="rect">
            <a:avLst/>
          </a:prstGeom>
          <a:noFill/>
        </p:spPr>
        <p:txBody>
          <a:bodyPr wrap="square" rtlCol="0">
            <a:spAutoFit/>
          </a:bodyPr>
          <a:lstStyle/>
          <a:p>
            <a:r>
              <a:rPr lang="en-GB" sz="1100" b="1" dirty="0"/>
              <a:t>Supplementary Figure 5. </a:t>
            </a:r>
            <a:r>
              <a:rPr lang="en-GB" sz="1100" dirty="0"/>
              <a:t>Proportions (%) of all currently registered acceptable patients in CPRD Aurum with at least one ethnicity record, including and excluding unknown ethnicity codes, by age group for </a:t>
            </a:r>
            <a:r>
              <a:rPr lang="en-GB" sz="1100" b="1" dirty="0"/>
              <a:t>a)</a:t>
            </a:r>
            <a:r>
              <a:rPr lang="en-GB" sz="1100" dirty="0"/>
              <a:t> English males, </a:t>
            </a:r>
            <a:r>
              <a:rPr lang="en-GB" sz="1100" b="1" dirty="0"/>
              <a:t>b)</a:t>
            </a:r>
            <a:r>
              <a:rPr lang="en-GB" sz="1100" dirty="0"/>
              <a:t> Northern Irish Males, </a:t>
            </a:r>
            <a:r>
              <a:rPr lang="en-GB" sz="1100" b="1" dirty="0"/>
              <a:t>c)</a:t>
            </a:r>
            <a:r>
              <a:rPr lang="en-GB" sz="1100" dirty="0"/>
              <a:t> English Females, and </a:t>
            </a:r>
            <a:r>
              <a:rPr lang="en-GB" sz="1100" b="1" dirty="0"/>
              <a:t>d)</a:t>
            </a:r>
            <a:r>
              <a:rPr lang="en-GB" sz="1100" dirty="0"/>
              <a:t> Northern Irish Females. Small sample size from Northern Ireland. There were no males 85+ or females 90+ in the Northern Irish patient populations.</a:t>
            </a:r>
          </a:p>
        </p:txBody>
      </p:sp>
      <p:sp>
        <p:nvSpPr>
          <p:cNvPr id="7" name="TextBox 6">
            <a:extLst>
              <a:ext uri="{FF2B5EF4-FFF2-40B4-BE49-F238E27FC236}">
                <a16:creationId xmlns:a16="http://schemas.microsoft.com/office/drawing/2014/main" id="{ECB96A97-63BB-48B5-9A98-4ACFB6F9D757}"/>
              </a:ext>
            </a:extLst>
          </p:cNvPr>
          <p:cNvSpPr txBox="1"/>
          <p:nvPr/>
        </p:nvSpPr>
        <p:spPr>
          <a:xfrm>
            <a:off x="0" y="0"/>
            <a:ext cx="1218603" cy="276999"/>
          </a:xfrm>
          <a:prstGeom prst="rect">
            <a:avLst/>
          </a:prstGeom>
          <a:noFill/>
        </p:spPr>
        <p:txBody>
          <a:bodyPr wrap="none" rtlCol="0">
            <a:spAutoFit/>
          </a:bodyPr>
          <a:lstStyle/>
          <a:p>
            <a:r>
              <a:rPr lang="en-GB" sz="1200" b="1" dirty="0"/>
              <a:t>a) English Males</a:t>
            </a:r>
          </a:p>
        </p:txBody>
      </p:sp>
      <p:sp>
        <p:nvSpPr>
          <p:cNvPr id="8" name="TextBox 7">
            <a:extLst>
              <a:ext uri="{FF2B5EF4-FFF2-40B4-BE49-F238E27FC236}">
                <a16:creationId xmlns:a16="http://schemas.microsoft.com/office/drawing/2014/main" id="{A17D6022-F324-4281-91A5-51570A6E5656}"/>
              </a:ext>
            </a:extLst>
          </p:cNvPr>
          <p:cNvSpPr txBox="1"/>
          <p:nvPr/>
        </p:nvSpPr>
        <p:spPr>
          <a:xfrm>
            <a:off x="3974841" y="0"/>
            <a:ext cx="1677062" cy="276999"/>
          </a:xfrm>
          <a:prstGeom prst="rect">
            <a:avLst/>
          </a:prstGeom>
          <a:noFill/>
        </p:spPr>
        <p:txBody>
          <a:bodyPr wrap="none" rtlCol="0">
            <a:spAutoFit/>
          </a:bodyPr>
          <a:lstStyle/>
          <a:p>
            <a:r>
              <a:rPr lang="en-GB" sz="1200" b="1" dirty="0"/>
              <a:t>b) Northern Irish Males</a:t>
            </a:r>
          </a:p>
        </p:txBody>
      </p:sp>
      <p:sp>
        <p:nvSpPr>
          <p:cNvPr id="9" name="TextBox 8">
            <a:extLst>
              <a:ext uri="{FF2B5EF4-FFF2-40B4-BE49-F238E27FC236}">
                <a16:creationId xmlns:a16="http://schemas.microsoft.com/office/drawing/2014/main" id="{5A0CD699-647C-4341-8284-BB909CC59643}"/>
              </a:ext>
            </a:extLst>
          </p:cNvPr>
          <p:cNvSpPr txBox="1"/>
          <p:nvPr/>
        </p:nvSpPr>
        <p:spPr>
          <a:xfrm>
            <a:off x="-1" y="2426044"/>
            <a:ext cx="1342996" cy="276999"/>
          </a:xfrm>
          <a:prstGeom prst="rect">
            <a:avLst/>
          </a:prstGeom>
          <a:noFill/>
        </p:spPr>
        <p:txBody>
          <a:bodyPr wrap="none" rtlCol="0">
            <a:spAutoFit/>
          </a:bodyPr>
          <a:lstStyle/>
          <a:p>
            <a:r>
              <a:rPr lang="en-GB" sz="1200" b="1" dirty="0"/>
              <a:t>c) English Females</a:t>
            </a:r>
          </a:p>
        </p:txBody>
      </p:sp>
      <p:sp>
        <p:nvSpPr>
          <p:cNvPr id="10" name="TextBox 9">
            <a:extLst>
              <a:ext uri="{FF2B5EF4-FFF2-40B4-BE49-F238E27FC236}">
                <a16:creationId xmlns:a16="http://schemas.microsoft.com/office/drawing/2014/main" id="{DD198374-4CEF-4B4C-B709-DC667706EE19}"/>
              </a:ext>
            </a:extLst>
          </p:cNvPr>
          <p:cNvSpPr txBox="1"/>
          <p:nvPr/>
        </p:nvSpPr>
        <p:spPr>
          <a:xfrm>
            <a:off x="3974840" y="2426044"/>
            <a:ext cx="1812676" cy="276999"/>
          </a:xfrm>
          <a:prstGeom prst="rect">
            <a:avLst/>
          </a:prstGeom>
          <a:noFill/>
        </p:spPr>
        <p:txBody>
          <a:bodyPr wrap="none" rtlCol="0">
            <a:spAutoFit/>
          </a:bodyPr>
          <a:lstStyle/>
          <a:p>
            <a:r>
              <a:rPr lang="en-GB" sz="1200" b="1" dirty="0"/>
              <a:t>d) Northern Irish Females</a:t>
            </a:r>
          </a:p>
        </p:txBody>
      </p:sp>
      <p:graphicFrame>
        <p:nvGraphicFramePr>
          <p:cNvPr id="11" name="Chart 10">
            <a:extLst>
              <a:ext uri="{FF2B5EF4-FFF2-40B4-BE49-F238E27FC236}">
                <a16:creationId xmlns:a16="http://schemas.microsoft.com/office/drawing/2014/main" id="{7AD2FD1B-B601-4D58-BBC0-B5C016B5C3F9}"/>
              </a:ext>
            </a:extLst>
          </p:cNvPr>
          <p:cNvGraphicFramePr>
            <a:graphicFrameLocks/>
          </p:cNvGraphicFramePr>
          <p:nvPr>
            <p:extLst>
              <p:ext uri="{D42A27DB-BD31-4B8C-83A1-F6EECF244321}">
                <p14:modId xmlns:p14="http://schemas.microsoft.com/office/powerpoint/2010/main" val="192025411"/>
              </p:ext>
            </p:extLst>
          </p:nvPr>
        </p:nvGraphicFramePr>
        <p:xfrm>
          <a:off x="440" y="233644"/>
          <a:ext cx="3974400" cy="21924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Chart 11">
            <a:extLst>
              <a:ext uri="{FF2B5EF4-FFF2-40B4-BE49-F238E27FC236}">
                <a16:creationId xmlns:a16="http://schemas.microsoft.com/office/drawing/2014/main" id="{162C6FFC-6476-44BD-BD95-A5F0C3007C85}"/>
              </a:ext>
            </a:extLst>
          </p:cNvPr>
          <p:cNvGraphicFramePr>
            <a:graphicFrameLocks/>
          </p:cNvGraphicFramePr>
          <p:nvPr>
            <p:extLst>
              <p:ext uri="{D42A27DB-BD31-4B8C-83A1-F6EECF244321}">
                <p14:modId xmlns:p14="http://schemas.microsoft.com/office/powerpoint/2010/main" val="2608844708"/>
              </p:ext>
            </p:extLst>
          </p:nvPr>
        </p:nvGraphicFramePr>
        <p:xfrm>
          <a:off x="3974840" y="233644"/>
          <a:ext cx="3974400" cy="21924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Chart 12">
            <a:extLst>
              <a:ext uri="{FF2B5EF4-FFF2-40B4-BE49-F238E27FC236}">
                <a16:creationId xmlns:a16="http://schemas.microsoft.com/office/drawing/2014/main" id="{DFEBEDB6-FDC5-4A68-AAAC-DDBC334CD85B}"/>
              </a:ext>
            </a:extLst>
          </p:cNvPr>
          <p:cNvGraphicFramePr>
            <a:graphicFrameLocks/>
          </p:cNvGraphicFramePr>
          <p:nvPr>
            <p:extLst>
              <p:ext uri="{D42A27DB-BD31-4B8C-83A1-F6EECF244321}">
                <p14:modId xmlns:p14="http://schemas.microsoft.com/office/powerpoint/2010/main" val="643814359"/>
              </p:ext>
            </p:extLst>
          </p:nvPr>
        </p:nvGraphicFramePr>
        <p:xfrm>
          <a:off x="0" y="2703043"/>
          <a:ext cx="3974400" cy="268941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4" name="Chart 13">
            <a:extLst>
              <a:ext uri="{FF2B5EF4-FFF2-40B4-BE49-F238E27FC236}">
                <a16:creationId xmlns:a16="http://schemas.microsoft.com/office/drawing/2014/main" id="{A53BC409-40BB-4CC8-8128-04CBFDC49E35}"/>
              </a:ext>
            </a:extLst>
          </p:cNvPr>
          <p:cNvGraphicFramePr>
            <a:graphicFrameLocks/>
          </p:cNvGraphicFramePr>
          <p:nvPr>
            <p:extLst>
              <p:ext uri="{D42A27DB-BD31-4B8C-83A1-F6EECF244321}">
                <p14:modId xmlns:p14="http://schemas.microsoft.com/office/powerpoint/2010/main" val="3641051666"/>
              </p:ext>
            </p:extLst>
          </p:nvPr>
        </p:nvGraphicFramePr>
        <p:xfrm>
          <a:off x="3974840" y="2703042"/>
          <a:ext cx="3974400" cy="316086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8514225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a:extLst>
              <a:ext uri="{FF2B5EF4-FFF2-40B4-BE49-F238E27FC236}">
                <a16:creationId xmlns:a16="http://schemas.microsoft.com/office/drawing/2014/main" id="{C4B75114-79BA-4992-9C03-C39CC5483A82}"/>
              </a:ext>
            </a:extLst>
          </p:cNvPr>
          <p:cNvSpPr txBox="1"/>
          <p:nvPr/>
        </p:nvSpPr>
        <p:spPr>
          <a:xfrm>
            <a:off x="108300" y="6066918"/>
            <a:ext cx="11700589" cy="600164"/>
          </a:xfrm>
          <a:prstGeom prst="rect">
            <a:avLst/>
          </a:prstGeom>
          <a:noFill/>
        </p:spPr>
        <p:txBody>
          <a:bodyPr wrap="square" rtlCol="0">
            <a:spAutoFit/>
          </a:bodyPr>
          <a:lstStyle/>
          <a:p>
            <a:r>
              <a:rPr lang="en-GB" sz="1100" b="1" dirty="0"/>
              <a:t>Supplementary Figure 6. </a:t>
            </a:r>
            <a:r>
              <a:rPr lang="en-GB" sz="1100" dirty="0"/>
              <a:t>Proportions (%) of currently registered acceptable patients in CPRD GOLD-HES with at least one ethnicity record, including and excluding unknown ethnicity codes, by Index of Multiple Deprivation quintiles and Rural-Urban Classification (RUC) for </a:t>
            </a:r>
            <a:r>
              <a:rPr lang="en-GB" sz="1100" b="1" dirty="0"/>
              <a:t>a)</a:t>
            </a:r>
            <a:r>
              <a:rPr lang="en-GB" sz="1100" dirty="0"/>
              <a:t> the UK population, </a:t>
            </a:r>
            <a:r>
              <a:rPr lang="en-GB" sz="1100" b="1" dirty="0"/>
              <a:t>b)</a:t>
            </a:r>
            <a:r>
              <a:rPr lang="en-GB" sz="1100" dirty="0"/>
              <a:t> the GB population, </a:t>
            </a:r>
            <a:r>
              <a:rPr lang="en-GB" sz="1100" b="1" dirty="0"/>
              <a:t>c)</a:t>
            </a:r>
            <a:r>
              <a:rPr lang="en-GB" sz="1100" dirty="0"/>
              <a:t> the English population, </a:t>
            </a:r>
            <a:r>
              <a:rPr lang="en-GB" sz="1100" b="1" dirty="0"/>
              <a:t>d)</a:t>
            </a:r>
            <a:r>
              <a:rPr lang="en-GB" sz="1100" dirty="0"/>
              <a:t> the Northern Irish population, </a:t>
            </a:r>
            <a:r>
              <a:rPr lang="en-GB" sz="1100" b="1" dirty="0"/>
              <a:t>e)</a:t>
            </a:r>
            <a:r>
              <a:rPr lang="en-GB" sz="1100" dirty="0"/>
              <a:t> the Scottish population, and </a:t>
            </a:r>
            <a:r>
              <a:rPr lang="en-GB" sz="1100" b="1" dirty="0"/>
              <a:t>f)</a:t>
            </a:r>
            <a:r>
              <a:rPr lang="en-GB" sz="1100" dirty="0"/>
              <a:t> the Welsh population. Small sample sizes from England and Northern Ireland. IMD and RUC assessed based on general practice location.</a:t>
            </a:r>
          </a:p>
        </p:txBody>
      </p:sp>
      <p:grpSp>
        <p:nvGrpSpPr>
          <p:cNvPr id="24" name="Group 23">
            <a:extLst>
              <a:ext uri="{FF2B5EF4-FFF2-40B4-BE49-F238E27FC236}">
                <a16:creationId xmlns:a16="http://schemas.microsoft.com/office/drawing/2014/main" id="{502CC190-49F9-4E08-93A4-316C372ACB06}"/>
              </a:ext>
            </a:extLst>
          </p:cNvPr>
          <p:cNvGrpSpPr/>
          <p:nvPr/>
        </p:nvGrpSpPr>
        <p:grpSpPr>
          <a:xfrm>
            <a:off x="-1" y="0"/>
            <a:ext cx="11919716" cy="5962094"/>
            <a:chOff x="-1" y="0"/>
            <a:chExt cx="11919716" cy="5962094"/>
          </a:xfrm>
        </p:grpSpPr>
        <p:grpSp>
          <p:nvGrpSpPr>
            <p:cNvPr id="23" name="Group 22">
              <a:extLst>
                <a:ext uri="{FF2B5EF4-FFF2-40B4-BE49-F238E27FC236}">
                  <a16:creationId xmlns:a16="http://schemas.microsoft.com/office/drawing/2014/main" id="{4B225FA4-5BFC-4DC3-9B3A-9F358FD17976}"/>
                </a:ext>
              </a:extLst>
            </p:cNvPr>
            <p:cNvGrpSpPr/>
            <p:nvPr/>
          </p:nvGrpSpPr>
          <p:grpSpPr>
            <a:xfrm>
              <a:off x="-1" y="0"/>
              <a:ext cx="11919716" cy="5962094"/>
              <a:chOff x="-1" y="0"/>
              <a:chExt cx="11919716" cy="5962094"/>
            </a:xfrm>
          </p:grpSpPr>
          <p:graphicFrame>
            <p:nvGraphicFramePr>
              <p:cNvPr id="2" name="Chart 1">
                <a:extLst>
                  <a:ext uri="{FF2B5EF4-FFF2-40B4-BE49-F238E27FC236}">
                    <a16:creationId xmlns:a16="http://schemas.microsoft.com/office/drawing/2014/main" id="{3D6D04B4-B296-44C5-BE06-2A99B820C97C}"/>
                  </a:ext>
                </a:extLst>
              </p:cNvPr>
              <p:cNvGraphicFramePr>
                <a:graphicFrameLocks/>
              </p:cNvGraphicFramePr>
              <p:nvPr>
                <p:extLst>
                  <p:ext uri="{D42A27DB-BD31-4B8C-83A1-F6EECF244321}">
                    <p14:modId xmlns:p14="http://schemas.microsoft.com/office/powerpoint/2010/main" val="3078815644"/>
                  </p:ext>
                </p:extLst>
              </p:nvPr>
            </p:nvGraphicFramePr>
            <p:xfrm>
              <a:off x="-1" y="243497"/>
              <a:ext cx="3974841" cy="2509934"/>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a:extLst>
                  <a:ext uri="{FF2B5EF4-FFF2-40B4-BE49-F238E27FC236}">
                    <a16:creationId xmlns:a16="http://schemas.microsoft.com/office/drawing/2014/main" id="{59D623EA-CA03-4FAA-A232-4BDBA9AF3819}"/>
                  </a:ext>
                </a:extLst>
              </p:cNvPr>
              <p:cNvSpPr txBox="1"/>
              <p:nvPr/>
            </p:nvSpPr>
            <p:spPr>
              <a:xfrm>
                <a:off x="0" y="0"/>
                <a:ext cx="1282018" cy="276999"/>
              </a:xfrm>
              <a:prstGeom prst="rect">
                <a:avLst/>
              </a:prstGeom>
              <a:noFill/>
            </p:spPr>
            <p:txBody>
              <a:bodyPr wrap="none" rtlCol="0">
                <a:spAutoFit/>
              </a:bodyPr>
              <a:lstStyle/>
              <a:p>
                <a:r>
                  <a:rPr lang="en-GB" sz="1200" b="1" dirty="0"/>
                  <a:t>a) UK Population</a:t>
                </a:r>
              </a:p>
            </p:txBody>
          </p:sp>
          <p:sp>
            <p:nvSpPr>
              <p:cNvPr id="4" name="TextBox 3">
                <a:extLst>
                  <a:ext uri="{FF2B5EF4-FFF2-40B4-BE49-F238E27FC236}">
                    <a16:creationId xmlns:a16="http://schemas.microsoft.com/office/drawing/2014/main" id="{B7C5747A-9C89-43A1-9353-42ECE76E0335}"/>
                  </a:ext>
                </a:extLst>
              </p:cNvPr>
              <p:cNvSpPr txBox="1"/>
              <p:nvPr/>
            </p:nvSpPr>
            <p:spPr>
              <a:xfrm>
                <a:off x="3974841" y="0"/>
                <a:ext cx="1274003" cy="276999"/>
              </a:xfrm>
              <a:prstGeom prst="rect">
                <a:avLst/>
              </a:prstGeom>
              <a:noFill/>
            </p:spPr>
            <p:txBody>
              <a:bodyPr wrap="none" rtlCol="0">
                <a:spAutoFit/>
              </a:bodyPr>
              <a:lstStyle/>
              <a:p>
                <a:r>
                  <a:rPr lang="en-GB" sz="1200" b="1" dirty="0"/>
                  <a:t>b) GB Population</a:t>
                </a:r>
              </a:p>
            </p:txBody>
          </p:sp>
          <p:sp>
            <p:nvSpPr>
              <p:cNvPr id="5" name="TextBox 4">
                <a:extLst>
                  <a:ext uri="{FF2B5EF4-FFF2-40B4-BE49-F238E27FC236}">
                    <a16:creationId xmlns:a16="http://schemas.microsoft.com/office/drawing/2014/main" id="{739C8EA4-7C66-47A6-A283-D81C43AB0FC5}"/>
                  </a:ext>
                </a:extLst>
              </p:cNvPr>
              <p:cNvSpPr txBox="1"/>
              <p:nvPr/>
            </p:nvSpPr>
            <p:spPr>
              <a:xfrm>
                <a:off x="7949682" y="0"/>
                <a:ext cx="1538498" cy="276999"/>
              </a:xfrm>
              <a:prstGeom prst="rect">
                <a:avLst/>
              </a:prstGeom>
              <a:noFill/>
            </p:spPr>
            <p:txBody>
              <a:bodyPr wrap="none" rtlCol="0">
                <a:spAutoFit/>
              </a:bodyPr>
              <a:lstStyle/>
              <a:p>
                <a:r>
                  <a:rPr lang="en-GB" sz="1200" b="1" dirty="0"/>
                  <a:t>c) English Population</a:t>
                </a:r>
              </a:p>
            </p:txBody>
          </p:sp>
          <p:sp>
            <p:nvSpPr>
              <p:cNvPr id="6" name="TextBox 5">
                <a:extLst>
                  <a:ext uri="{FF2B5EF4-FFF2-40B4-BE49-F238E27FC236}">
                    <a16:creationId xmlns:a16="http://schemas.microsoft.com/office/drawing/2014/main" id="{99112C4E-81A1-47A1-8613-9B911D5EC84C}"/>
                  </a:ext>
                </a:extLst>
              </p:cNvPr>
              <p:cNvSpPr txBox="1"/>
              <p:nvPr/>
            </p:nvSpPr>
            <p:spPr>
              <a:xfrm>
                <a:off x="0" y="2728264"/>
                <a:ext cx="2004972" cy="276999"/>
              </a:xfrm>
              <a:prstGeom prst="rect">
                <a:avLst/>
              </a:prstGeom>
              <a:noFill/>
            </p:spPr>
            <p:txBody>
              <a:bodyPr wrap="none" rtlCol="0">
                <a:spAutoFit/>
              </a:bodyPr>
              <a:lstStyle/>
              <a:p>
                <a:r>
                  <a:rPr lang="en-GB" sz="1200" b="1" dirty="0"/>
                  <a:t>d) Northern Irish Population</a:t>
                </a:r>
              </a:p>
            </p:txBody>
          </p:sp>
          <p:sp>
            <p:nvSpPr>
              <p:cNvPr id="7" name="TextBox 6">
                <a:extLst>
                  <a:ext uri="{FF2B5EF4-FFF2-40B4-BE49-F238E27FC236}">
                    <a16:creationId xmlns:a16="http://schemas.microsoft.com/office/drawing/2014/main" id="{717CBFC9-9E26-4AFB-A7B0-F9C35B6E48CB}"/>
                  </a:ext>
                </a:extLst>
              </p:cNvPr>
              <p:cNvSpPr txBox="1"/>
              <p:nvPr/>
            </p:nvSpPr>
            <p:spPr>
              <a:xfrm>
                <a:off x="3974841" y="2728264"/>
                <a:ext cx="1584023" cy="276999"/>
              </a:xfrm>
              <a:prstGeom prst="rect">
                <a:avLst/>
              </a:prstGeom>
              <a:noFill/>
            </p:spPr>
            <p:txBody>
              <a:bodyPr wrap="none" rtlCol="0">
                <a:spAutoFit/>
              </a:bodyPr>
              <a:lstStyle/>
              <a:p>
                <a:r>
                  <a:rPr lang="en-GB" sz="1200" b="1" dirty="0"/>
                  <a:t>e) Scottish Population</a:t>
                </a:r>
              </a:p>
            </p:txBody>
          </p:sp>
          <p:sp>
            <p:nvSpPr>
              <p:cNvPr id="8" name="TextBox 7">
                <a:extLst>
                  <a:ext uri="{FF2B5EF4-FFF2-40B4-BE49-F238E27FC236}">
                    <a16:creationId xmlns:a16="http://schemas.microsoft.com/office/drawing/2014/main" id="{5E848869-D65F-4AB7-9E1E-4FDEA6484D55}"/>
                  </a:ext>
                </a:extLst>
              </p:cNvPr>
              <p:cNvSpPr txBox="1"/>
              <p:nvPr/>
            </p:nvSpPr>
            <p:spPr>
              <a:xfrm>
                <a:off x="7949682" y="2728264"/>
                <a:ext cx="1467261" cy="276999"/>
              </a:xfrm>
              <a:prstGeom prst="rect">
                <a:avLst/>
              </a:prstGeom>
              <a:noFill/>
            </p:spPr>
            <p:txBody>
              <a:bodyPr wrap="none" rtlCol="0">
                <a:spAutoFit/>
              </a:bodyPr>
              <a:lstStyle/>
              <a:p>
                <a:r>
                  <a:rPr lang="en-GB" sz="1200" b="1" dirty="0"/>
                  <a:t>f) Welsh Population</a:t>
                </a:r>
              </a:p>
            </p:txBody>
          </p:sp>
          <p:graphicFrame>
            <p:nvGraphicFramePr>
              <p:cNvPr id="9" name="Chart 8">
                <a:extLst>
                  <a:ext uri="{FF2B5EF4-FFF2-40B4-BE49-F238E27FC236}">
                    <a16:creationId xmlns:a16="http://schemas.microsoft.com/office/drawing/2014/main" id="{1E32271B-2165-44AB-BA60-AFDFC4E39201}"/>
                  </a:ext>
                </a:extLst>
              </p:cNvPr>
              <p:cNvGraphicFramePr>
                <a:graphicFrameLocks/>
              </p:cNvGraphicFramePr>
              <p:nvPr>
                <p:extLst>
                  <p:ext uri="{D42A27DB-BD31-4B8C-83A1-F6EECF244321}">
                    <p14:modId xmlns:p14="http://schemas.microsoft.com/office/powerpoint/2010/main" val="1921965625"/>
                  </p:ext>
                </p:extLst>
              </p:nvPr>
            </p:nvGraphicFramePr>
            <p:xfrm>
              <a:off x="3974841" y="248685"/>
              <a:ext cx="3974842" cy="250474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9">
                <a:extLst>
                  <a:ext uri="{FF2B5EF4-FFF2-40B4-BE49-F238E27FC236}">
                    <a16:creationId xmlns:a16="http://schemas.microsoft.com/office/drawing/2014/main" id="{4EE5BE5E-4255-4DB4-B313-00327948AFB9}"/>
                  </a:ext>
                </a:extLst>
              </p:cNvPr>
              <p:cNvGraphicFramePr>
                <a:graphicFrameLocks/>
              </p:cNvGraphicFramePr>
              <p:nvPr>
                <p:extLst>
                  <p:ext uri="{D42A27DB-BD31-4B8C-83A1-F6EECF244321}">
                    <p14:modId xmlns:p14="http://schemas.microsoft.com/office/powerpoint/2010/main" val="1186412154"/>
                  </p:ext>
                </p:extLst>
              </p:nvPr>
            </p:nvGraphicFramePr>
            <p:xfrm>
              <a:off x="7944874" y="243497"/>
              <a:ext cx="3974841" cy="250474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2" name="Chart 11">
                <a:extLst>
                  <a:ext uri="{FF2B5EF4-FFF2-40B4-BE49-F238E27FC236}">
                    <a16:creationId xmlns:a16="http://schemas.microsoft.com/office/drawing/2014/main" id="{0AABD91D-9703-4C70-82C5-15E4BB83091B}"/>
                  </a:ext>
                </a:extLst>
              </p:cNvPr>
              <p:cNvGraphicFramePr>
                <a:graphicFrameLocks/>
              </p:cNvGraphicFramePr>
              <p:nvPr>
                <p:extLst>
                  <p:ext uri="{D42A27DB-BD31-4B8C-83A1-F6EECF244321}">
                    <p14:modId xmlns:p14="http://schemas.microsoft.com/office/powerpoint/2010/main" val="1357514124"/>
                  </p:ext>
                </p:extLst>
              </p:nvPr>
            </p:nvGraphicFramePr>
            <p:xfrm>
              <a:off x="3544" y="2996928"/>
              <a:ext cx="3970034" cy="2499558"/>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3" name="Chart 12">
                <a:extLst>
                  <a:ext uri="{FF2B5EF4-FFF2-40B4-BE49-F238E27FC236}">
                    <a16:creationId xmlns:a16="http://schemas.microsoft.com/office/drawing/2014/main" id="{129F538D-8558-4098-8803-ABD5AD537D29}"/>
                  </a:ext>
                </a:extLst>
              </p:cNvPr>
              <p:cNvGraphicFramePr>
                <a:graphicFrameLocks/>
              </p:cNvGraphicFramePr>
              <p:nvPr>
                <p:extLst>
                  <p:ext uri="{D42A27DB-BD31-4B8C-83A1-F6EECF244321}">
                    <p14:modId xmlns:p14="http://schemas.microsoft.com/office/powerpoint/2010/main" val="2369708027"/>
                  </p:ext>
                </p:extLst>
              </p:nvPr>
            </p:nvGraphicFramePr>
            <p:xfrm>
              <a:off x="3973578" y="2997960"/>
              <a:ext cx="3970035" cy="2964134"/>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4" name="Chart 13">
                <a:extLst>
                  <a:ext uri="{FF2B5EF4-FFF2-40B4-BE49-F238E27FC236}">
                    <a16:creationId xmlns:a16="http://schemas.microsoft.com/office/drawing/2014/main" id="{B0A1334F-E7C3-4F02-A06F-95B74A2C315E}"/>
                  </a:ext>
                </a:extLst>
              </p:cNvPr>
              <p:cNvGraphicFramePr>
                <a:graphicFrameLocks/>
              </p:cNvGraphicFramePr>
              <p:nvPr>
                <p:extLst>
                  <p:ext uri="{D42A27DB-BD31-4B8C-83A1-F6EECF244321}">
                    <p14:modId xmlns:p14="http://schemas.microsoft.com/office/powerpoint/2010/main" val="2118855291"/>
                  </p:ext>
                </p:extLst>
              </p:nvPr>
            </p:nvGraphicFramePr>
            <p:xfrm>
              <a:off x="7943612" y="2991740"/>
              <a:ext cx="3970034" cy="2499558"/>
            </p:xfrm>
            <a:graphic>
              <a:graphicData uri="http://schemas.openxmlformats.org/drawingml/2006/chart">
                <c:chart xmlns:c="http://schemas.openxmlformats.org/drawingml/2006/chart" xmlns:r="http://schemas.openxmlformats.org/officeDocument/2006/relationships" r:id="rId7"/>
              </a:graphicData>
            </a:graphic>
          </p:graphicFrame>
          <p:sp>
            <p:nvSpPr>
              <p:cNvPr id="15" name="TextBox 14">
                <a:extLst>
                  <a:ext uri="{FF2B5EF4-FFF2-40B4-BE49-F238E27FC236}">
                    <a16:creationId xmlns:a16="http://schemas.microsoft.com/office/drawing/2014/main" id="{63549D8E-D66F-425A-BEC6-313750B8385A}"/>
                  </a:ext>
                </a:extLst>
              </p:cNvPr>
              <p:cNvSpPr txBox="1"/>
              <p:nvPr/>
            </p:nvSpPr>
            <p:spPr>
              <a:xfrm>
                <a:off x="3145536" y="2406778"/>
                <a:ext cx="404278" cy="246221"/>
              </a:xfrm>
              <a:prstGeom prst="rect">
                <a:avLst/>
              </a:prstGeom>
              <a:noFill/>
            </p:spPr>
            <p:txBody>
              <a:bodyPr wrap="none" rtlCol="0">
                <a:spAutoFit/>
              </a:bodyPr>
              <a:lstStyle/>
              <a:p>
                <a:r>
                  <a:rPr lang="en-GB" sz="1000" b="1" dirty="0"/>
                  <a:t>RUC</a:t>
                </a:r>
              </a:p>
            </p:txBody>
          </p:sp>
          <p:sp>
            <p:nvSpPr>
              <p:cNvPr id="16" name="TextBox 15">
                <a:extLst>
                  <a:ext uri="{FF2B5EF4-FFF2-40B4-BE49-F238E27FC236}">
                    <a16:creationId xmlns:a16="http://schemas.microsoft.com/office/drawing/2014/main" id="{F86B42F0-B24E-4995-8DBC-BAB88D645B83}"/>
                  </a:ext>
                </a:extLst>
              </p:cNvPr>
              <p:cNvSpPr txBox="1"/>
              <p:nvPr/>
            </p:nvSpPr>
            <p:spPr>
              <a:xfrm>
                <a:off x="3145536" y="5160209"/>
                <a:ext cx="404278" cy="246221"/>
              </a:xfrm>
              <a:prstGeom prst="rect">
                <a:avLst/>
              </a:prstGeom>
              <a:noFill/>
            </p:spPr>
            <p:txBody>
              <a:bodyPr wrap="none" rtlCol="0">
                <a:spAutoFit/>
              </a:bodyPr>
              <a:lstStyle/>
              <a:p>
                <a:r>
                  <a:rPr lang="en-GB" sz="1000" b="1" dirty="0"/>
                  <a:t>RUC</a:t>
                </a:r>
              </a:p>
            </p:txBody>
          </p:sp>
          <p:sp>
            <p:nvSpPr>
              <p:cNvPr id="17" name="TextBox 16">
                <a:extLst>
                  <a:ext uri="{FF2B5EF4-FFF2-40B4-BE49-F238E27FC236}">
                    <a16:creationId xmlns:a16="http://schemas.microsoft.com/office/drawing/2014/main" id="{9E1CF01D-1BAE-459E-8B47-B2A209AD835B}"/>
                  </a:ext>
                </a:extLst>
              </p:cNvPr>
              <p:cNvSpPr txBox="1"/>
              <p:nvPr/>
            </p:nvSpPr>
            <p:spPr>
              <a:xfrm>
                <a:off x="7090813" y="2406778"/>
                <a:ext cx="404278" cy="246221"/>
              </a:xfrm>
              <a:prstGeom prst="rect">
                <a:avLst/>
              </a:prstGeom>
              <a:noFill/>
            </p:spPr>
            <p:txBody>
              <a:bodyPr wrap="none" rtlCol="0">
                <a:spAutoFit/>
              </a:bodyPr>
              <a:lstStyle/>
              <a:p>
                <a:r>
                  <a:rPr lang="en-GB" sz="1000" b="1" dirty="0"/>
                  <a:t>RUC</a:t>
                </a:r>
              </a:p>
            </p:txBody>
          </p:sp>
          <p:sp>
            <p:nvSpPr>
              <p:cNvPr id="18" name="TextBox 17">
                <a:extLst>
                  <a:ext uri="{FF2B5EF4-FFF2-40B4-BE49-F238E27FC236}">
                    <a16:creationId xmlns:a16="http://schemas.microsoft.com/office/drawing/2014/main" id="{29654775-E256-4583-9664-615DF930705C}"/>
                  </a:ext>
                </a:extLst>
              </p:cNvPr>
              <p:cNvSpPr txBox="1"/>
              <p:nvPr/>
            </p:nvSpPr>
            <p:spPr>
              <a:xfrm>
                <a:off x="7125313" y="5160208"/>
                <a:ext cx="404278" cy="246221"/>
              </a:xfrm>
              <a:prstGeom prst="rect">
                <a:avLst/>
              </a:prstGeom>
              <a:noFill/>
            </p:spPr>
            <p:txBody>
              <a:bodyPr wrap="none" rtlCol="0">
                <a:spAutoFit/>
              </a:bodyPr>
              <a:lstStyle/>
              <a:p>
                <a:r>
                  <a:rPr lang="en-GB" sz="1000" b="1" dirty="0"/>
                  <a:t>RUC</a:t>
                </a:r>
              </a:p>
            </p:txBody>
          </p:sp>
          <p:sp>
            <p:nvSpPr>
              <p:cNvPr id="19" name="TextBox 18">
                <a:extLst>
                  <a:ext uri="{FF2B5EF4-FFF2-40B4-BE49-F238E27FC236}">
                    <a16:creationId xmlns:a16="http://schemas.microsoft.com/office/drawing/2014/main" id="{60A50DEF-4630-44E0-88E9-EBEDB297A9A4}"/>
                  </a:ext>
                </a:extLst>
              </p:cNvPr>
              <p:cNvSpPr txBox="1"/>
              <p:nvPr/>
            </p:nvSpPr>
            <p:spPr>
              <a:xfrm>
                <a:off x="11065655" y="2381506"/>
                <a:ext cx="404278" cy="246221"/>
              </a:xfrm>
              <a:prstGeom prst="rect">
                <a:avLst/>
              </a:prstGeom>
              <a:noFill/>
            </p:spPr>
            <p:txBody>
              <a:bodyPr wrap="none" rtlCol="0">
                <a:spAutoFit/>
              </a:bodyPr>
              <a:lstStyle/>
              <a:p>
                <a:r>
                  <a:rPr lang="en-GB" sz="1000" b="1" dirty="0"/>
                  <a:t>RUC</a:t>
                </a:r>
              </a:p>
            </p:txBody>
          </p:sp>
          <p:sp>
            <p:nvSpPr>
              <p:cNvPr id="20" name="TextBox 19">
                <a:extLst>
                  <a:ext uri="{FF2B5EF4-FFF2-40B4-BE49-F238E27FC236}">
                    <a16:creationId xmlns:a16="http://schemas.microsoft.com/office/drawing/2014/main" id="{1423EDBC-FA9E-409F-A7B6-461F1A25770C}"/>
                  </a:ext>
                </a:extLst>
              </p:cNvPr>
              <p:cNvSpPr txBox="1"/>
              <p:nvPr/>
            </p:nvSpPr>
            <p:spPr>
              <a:xfrm>
                <a:off x="11057448" y="5160207"/>
                <a:ext cx="404278" cy="246221"/>
              </a:xfrm>
              <a:prstGeom prst="rect">
                <a:avLst/>
              </a:prstGeom>
              <a:noFill/>
            </p:spPr>
            <p:txBody>
              <a:bodyPr wrap="none" rtlCol="0">
                <a:spAutoFit/>
              </a:bodyPr>
              <a:lstStyle/>
              <a:p>
                <a:r>
                  <a:rPr lang="en-GB" sz="1000" b="1" dirty="0"/>
                  <a:t>RUC</a:t>
                </a:r>
              </a:p>
            </p:txBody>
          </p:sp>
        </p:grpSp>
        <p:cxnSp>
          <p:nvCxnSpPr>
            <p:cNvPr id="21" name="Straight Connector 20">
              <a:extLst>
                <a:ext uri="{FF2B5EF4-FFF2-40B4-BE49-F238E27FC236}">
                  <a16:creationId xmlns:a16="http://schemas.microsoft.com/office/drawing/2014/main" id="{FF09B9F8-2979-4DC7-958B-7637F99816E3}"/>
                </a:ext>
              </a:extLst>
            </p:cNvPr>
            <p:cNvCxnSpPr>
              <a:cxnSpLocks/>
            </p:cNvCxnSpPr>
            <p:nvPr/>
          </p:nvCxnSpPr>
          <p:spPr>
            <a:xfrm>
              <a:off x="2935112" y="361244"/>
              <a:ext cx="0" cy="2232616"/>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id="{D223ABB1-78FE-420D-A33A-4289223166D4}"/>
                </a:ext>
              </a:extLst>
            </p:cNvPr>
            <p:cNvCxnSpPr>
              <a:cxnSpLocks/>
            </p:cNvCxnSpPr>
            <p:nvPr/>
          </p:nvCxnSpPr>
          <p:spPr>
            <a:xfrm>
              <a:off x="6812845" y="361244"/>
              <a:ext cx="0" cy="2232616"/>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98673EE6-7B81-4632-AAEA-95980C87F450}"/>
                </a:ext>
              </a:extLst>
            </p:cNvPr>
            <p:cNvCxnSpPr>
              <a:cxnSpLocks/>
            </p:cNvCxnSpPr>
            <p:nvPr/>
          </p:nvCxnSpPr>
          <p:spPr>
            <a:xfrm>
              <a:off x="10792179" y="361244"/>
              <a:ext cx="0" cy="2232616"/>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2EBD076E-9319-4C3A-91AD-D95775DBA047}"/>
                </a:ext>
              </a:extLst>
            </p:cNvPr>
            <p:cNvCxnSpPr>
              <a:cxnSpLocks/>
            </p:cNvCxnSpPr>
            <p:nvPr/>
          </p:nvCxnSpPr>
          <p:spPr>
            <a:xfrm>
              <a:off x="2935112" y="3093156"/>
              <a:ext cx="0" cy="2313272"/>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32" name="Straight Connector 31">
              <a:extLst>
                <a:ext uri="{FF2B5EF4-FFF2-40B4-BE49-F238E27FC236}">
                  <a16:creationId xmlns:a16="http://schemas.microsoft.com/office/drawing/2014/main" id="{8E5706DC-0BBC-40BA-A785-E73A86DF761E}"/>
                </a:ext>
              </a:extLst>
            </p:cNvPr>
            <p:cNvCxnSpPr>
              <a:cxnSpLocks/>
            </p:cNvCxnSpPr>
            <p:nvPr/>
          </p:nvCxnSpPr>
          <p:spPr>
            <a:xfrm>
              <a:off x="6818490" y="3093156"/>
              <a:ext cx="0" cy="2313272"/>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33" name="Straight Connector 32">
              <a:extLst>
                <a:ext uri="{FF2B5EF4-FFF2-40B4-BE49-F238E27FC236}">
                  <a16:creationId xmlns:a16="http://schemas.microsoft.com/office/drawing/2014/main" id="{1C98D930-40A1-4F9C-BA56-F5B930452F77}"/>
                </a:ext>
              </a:extLst>
            </p:cNvPr>
            <p:cNvCxnSpPr>
              <a:cxnSpLocks/>
            </p:cNvCxnSpPr>
            <p:nvPr/>
          </p:nvCxnSpPr>
          <p:spPr>
            <a:xfrm>
              <a:off x="10786535" y="3093156"/>
              <a:ext cx="0" cy="2313272"/>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11" name="Rectangle 10">
              <a:extLst>
                <a:ext uri="{FF2B5EF4-FFF2-40B4-BE49-F238E27FC236}">
                  <a16:creationId xmlns:a16="http://schemas.microsoft.com/office/drawing/2014/main" id="{809CF1ED-2744-4DD9-B31E-8006ADB3A795}"/>
                </a:ext>
              </a:extLst>
            </p:cNvPr>
            <p:cNvSpPr/>
            <p:nvPr/>
          </p:nvSpPr>
          <p:spPr>
            <a:xfrm>
              <a:off x="4505497" y="5552902"/>
              <a:ext cx="62344" cy="66502"/>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48CC2C8B-F2DF-4DF6-88A3-329940DD32D0}"/>
                </a:ext>
              </a:extLst>
            </p:cNvPr>
            <p:cNvSpPr/>
            <p:nvPr/>
          </p:nvSpPr>
          <p:spPr>
            <a:xfrm>
              <a:off x="4505497" y="5765810"/>
              <a:ext cx="62344" cy="66502"/>
            </a:xfrm>
            <a:prstGeom prst="rect">
              <a:avLst/>
            </a:prstGeom>
            <a:solidFill>
              <a:schemeClr val="accent6"/>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86578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a:extLst>
              <a:ext uri="{FF2B5EF4-FFF2-40B4-BE49-F238E27FC236}">
                <a16:creationId xmlns:a16="http://schemas.microsoft.com/office/drawing/2014/main" id="{C4B75114-79BA-4992-9C03-C39CC5483A82}"/>
              </a:ext>
            </a:extLst>
          </p:cNvPr>
          <p:cNvSpPr txBox="1"/>
          <p:nvPr/>
        </p:nvSpPr>
        <p:spPr>
          <a:xfrm>
            <a:off x="245705" y="5170806"/>
            <a:ext cx="11700589" cy="600164"/>
          </a:xfrm>
          <a:prstGeom prst="rect">
            <a:avLst/>
          </a:prstGeom>
          <a:noFill/>
        </p:spPr>
        <p:txBody>
          <a:bodyPr wrap="square" rtlCol="0">
            <a:spAutoFit/>
          </a:bodyPr>
          <a:lstStyle/>
          <a:p>
            <a:r>
              <a:rPr lang="en-GB" sz="1100" b="1" dirty="0"/>
              <a:t>Supplementary Figure 7. </a:t>
            </a:r>
            <a:r>
              <a:rPr lang="en-GB" sz="1100" dirty="0"/>
              <a:t>Proportions (%) of all currently registered acceptable patients in CPRD Aurum-HES with at least one ethnicity record, including and excluding unknown ethnicity codes, by Index of Multiple Deprivation quintiles and Rural-Urban Classification (RUC) for </a:t>
            </a:r>
            <a:r>
              <a:rPr lang="en-GB" sz="1100" b="1" dirty="0"/>
              <a:t>a)</a:t>
            </a:r>
            <a:r>
              <a:rPr lang="en-GB" sz="1100" dirty="0"/>
              <a:t> the English population and </a:t>
            </a:r>
            <a:r>
              <a:rPr lang="en-GB" sz="1100" b="1" dirty="0"/>
              <a:t>b)</a:t>
            </a:r>
            <a:r>
              <a:rPr lang="en-GB" sz="1100" dirty="0"/>
              <a:t> the Northern Irish population. Small sample size from Northern Ireland. There were no patients in the first and second deprivation levels in Northern Ireland. IMD and RUC assessed based on general practice location.</a:t>
            </a:r>
          </a:p>
        </p:txBody>
      </p:sp>
      <p:grpSp>
        <p:nvGrpSpPr>
          <p:cNvPr id="2" name="Group 1">
            <a:extLst>
              <a:ext uri="{FF2B5EF4-FFF2-40B4-BE49-F238E27FC236}">
                <a16:creationId xmlns:a16="http://schemas.microsoft.com/office/drawing/2014/main" id="{D24B7FF8-8DD1-42D1-8921-160233102B93}"/>
              </a:ext>
            </a:extLst>
          </p:cNvPr>
          <p:cNvGrpSpPr/>
          <p:nvPr/>
        </p:nvGrpSpPr>
        <p:grpSpPr>
          <a:xfrm>
            <a:off x="1444752" y="1548688"/>
            <a:ext cx="8586859" cy="3219529"/>
            <a:chOff x="1444752" y="1548688"/>
            <a:chExt cx="8586859" cy="3219529"/>
          </a:xfrm>
        </p:grpSpPr>
        <p:grpSp>
          <p:nvGrpSpPr>
            <p:cNvPr id="11" name="Group 10">
              <a:extLst>
                <a:ext uri="{FF2B5EF4-FFF2-40B4-BE49-F238E27FC236}">
                  <a16:creationId xmlns:a16="http://schemas.microsoft.com/office/drawing/2014/main" id="{32FD8EE0-CF5E-4EE2-921F-53CEA8BD2654}"/>
                </a:ext>
              </a:extLst>
            </p:cNvPr>
            <p:cNvGrpSpPr/>
            <p:nvPr/>
          </p:nvGrpSpPr>
          <p:grpSpPr>
            <a:xfrm>
              <a:off x="1444752" y="1548688"/>
              <a:ext cx="8586859" cy="3219529"/>
              <a:chOff x="1444752" y="1548688"/>
              <a:chExt cx="8586859" cy="3219529"/>
            </a:xfrm>
          </p:grpSpPr>
          <p:sp>
            <p:nvSpPr>
              <p:cNvPr id="6" name="TextBox 5">
                <a:extLst>
                  <a:ext uri="{FF2B5EF4-FFF2-40B4-BE49-F238E27FC236}">
                    <a16:creationId xmlns:a16="http://schemas.microsoft.com/office/drawing/2014/main" id="{99112C4E-81A1-47A1-8613-9B911D5EC84C}"/>
                  </a:ext>
                </a:extLst>
              </p:cNvPr>
              <p:cNvSpPr txBox="1"/>
              <p:nvPr/>
            </p:nvSpPr>
            <p:spPr>
              <a:xfrm>
                <a:off x="1444752" y="1548688"/>
                <a:ext cx="1532086" cy="276999"/>
              </a:xfrm>
              <a:prstGeom prst="rect">
                <a:avLst/>
              </a:prstGeom>
              <a:noFill/>
            </p:spPr>
            <p:txBody>
              <a:bodyPr wrap="none" rtlCol="0">
                <a:spAutoFit/>
              </a:bodyPr>
              <a:lstStyle/>
              <a:p>
                <a:r>
                  <a:rPr lang="en-GB" sz="1200" b="1" dirty="0"/>
                  <a:t>a) English Population</a:t>
                </a:r>
              </a:p>
            </p:txBody>
          </p:sp>
          <p:sp>
            <p:nvSpPr>
              <p:cNvPr id="7" name="TextBox 6">
                <a:extLst>
                  <a:ext uri="{FF2B5EF4-FFF2-40B4-BE49-F238E27FC236}">
                    <a16:creationId xmlns:a16="http://schemas.microsoft.com/office/drawing/2014/main" id="{717CBFC9-9E26-4AFB-A7B0-F9C35B6E48CB}"/>
                  </a:ext>
                </a:extLst>
              </p:cNvPr>
              <p:cNvSpPr txBox="1"/>
              <p:nvPr/>
            </p:nvSpPr>
            <p:spPr>
              <a:xfrm>
                <a:off x="5419593" y="1548688"/>
                <a:ext cx="1982530" cy="276999"/>
              </a:xfrm>
              <a:prstGeom prst="rect">
                <a:avLst/>
              </a:prstGeom>
              <a:noFill/>
            </p:spPr>
            <p:txBody>
              <a:bodyPr wrap="none" rtlCol="0">
                <a:spAutoFit/>
              </a:bodyPr>
              <a:lstStyle/>
              <a:p>
                <a:r>
                  <a:rPr lang="en-GB" sz="1200" b="1" dirty="0"/>
                  <a:t>b) Northern Irish Population</a:t>
                </a:r>
              </a:p>
            </p:txBody>
          </p:sp>
          <p:sp>
            <p:nvSpPr>
              <p:cNvPr id="20" name="TextBox 19">
                <a:extLst>
                  <a:ext uri="{FF2B5EF4-FFF2-40B4-BE49-F238E27FC236}">
                    <a16:creationId xmlns:a16="http://schemas.microsoft.com/office/drawing/2014/main" id="{1423EDBC-FA9E-409F-A7B6-461F1A25770C}"/>
                  </a:ext>
                </a:extLst>
              </p:cNvPr>
              <p:cNvSpPr txBox="1"/>
              <p:nvPr/>
            </p:nvSpPr>
            <p:spPr>
              <a:xfrm>
                <a:off x="9091488" y="3937901"/>
                <a:ext cx="404278" cy="246221"/>
              </a:xfrm>
              <a:prstGeom prst="rect">
                <a:avLst/>
              </a:prstGeom>
              <a:noFill/>
            </p:spPr>
            <p:txBody>
              <a:bodyPr wrap="none" rtlCol="0">
                <a:spAutoFit/>
              </a:bodyPr>
              <a:lstStyle/>
              <a:p>
                <a:r>
                  <a:rPr lang="en-GB" sz="1000" b="1" dirty="0"/>
                  <a:t>RUC</a:t>
                </a:r>
              </a:p>
            </p:txBody>
          </p:sp>
          <p:graphicFrame>
            <p:nvGraphicFramePr>
              <p:cNvPr id="24" name="Chart 23">
                <a:extLst>
                  <a:ext uri="{FF2B5EF4-FFF2-40B4-BE49-F238E27FC236}">
                    <a16:creationId xmlns:a16="http://schemas.microsoft.com/office/drawing/2014/main" id="{31052C74-2182-4C22-82CB-27E7DE486D7C}"/>
                  </a:ext>
                </a:extLst>
              </p:cNvPr>
              <p:cNvGraphicFramePr>
                <a:graphicFrameLocks/>
              </p:cNvGraphicFramePr>
              <p:nvPr>
                <p:extLst>
                  <p:ext uri="{D42A27DB-BD31-4B8C-83A1-F6EECF244321}">
                    <p14:modId xmlns:p14="http://schemas.microsoft.com/office/powerpoint/2010/main" val="460786751"/>
                  </p:ext>
                </p:extLst>
              </p:nvPr>
            </p:nvGraphicFramePr>
            <p:xfrm>
              <a:off x="1444752" y="1825686"/>
              <a:ext cx="3970035" cy="2942531"/>
            </p:xfrm>
            <a:graphic>
              <a:graphicData uri="http://schemas.openxmlformats.org/drawingml/2006/chart">
                <c:chart xmlns:c="http://schemas.openxmlformats.org/drawingml/2006/chart" xmlns:r="http://schemas.openxmlformats.org/officeDocument/2006/relationships" r:id="rId2"/>
              </a:graphicData>
            </a:graphic>
          </p:graphicFrame>
          <p:sp>
            <p:nvSpPr>
              <p:cNvPr id="25" name="TextBox 24">
                <a:extLst>
                  <a:ext uri="{FF2B5EF4-FFF2-40B4-BE49-F238E27FC236}">
                    <a16:creationId xmlns:a16="http://schemas.microsoft.com/office/drawing/2014/main" id="{7B6DD46A-8E9A-47FE-894B-874E33495D4B}"/>
                  </a:ext>
                </a:extLst>
              </p:cNvPr>
              <p:cNvSpPr txBox="1"/>
              <p:nvPr/>
            </p:nvSpPr>
            <p:spPr>
              <a:xfrm>
                <a:off x="4598736" y="3937902"/>
                <a:ext cx="404278" cy="246221"/>
              </a:xfrm>
              <a:prstGeom prst="rect">
                <a:avLst/>
              </a:prstGeom>
              <a:noFill/>
            </p:spPr>
            <p:txBody>
              <a:bodyPr wrap="none" rtlCol="0">
                <a:spAutoFit/>
              </a:bodyPr>
              <a:lstStyle/>
              <a:p>
                <a:r>
                  <a:rPr lang="en-GB" sz="1000" b="1" dirty="0"/>
                  <a:t>RUC</a:t>
                </a:r>
              </a:p>
            </p:txBody>
          </p:sp>
          <p:graphicFrame>
            <p:nvGraphicFramePr>
              <p:cNvPr id="26" name="Chart 25">
                <a:extLst>
                  <a:ext uri="{FF2B5EF4-FFF2-40B4-BE49-F238E27FC236}">
                    <a16:creationId xmlns:a16="http://schemas.microsoft.com/office/drawing/2014/main" id="{78B4AE62-C60B-4972-8691-6BE8C1F9E2D4}"/>
                  </a:ext>
                </a:extLst>
              </p:cNvPr>
              <p:cNvGraphicFramePr>
                <a:graphicFrameLocks/>
              </p:cNvGraphicFramePr>
              <p:nvPr>
                <p:extLst>
                  <p:ext uri="{D42A27DB-BD31-4B8C-83A1-F6EECF244321}">
                    <p14:modId xmlns:p14="http://schemas.microsoft.com/office/powerpoint/2010/main" val="2753094085"/>
                  </p:ext>
                </p:extLst>
              </p:nvPr>
            </p:nvGraphicFramePr>
            <p:xfrm>
              <a:off x="5414787" y="1825684"/>
              <a:ext cx="4616824" cy="2401167"/>
            </p:xfrm>
            <a:graphic>
              <a:graphicData uri="http://schemas.openxmlformats.org/drawingml/2006/chart">
                <c:chart xmlns:c="http://schemas.openxmlformats.org/drawingml/2006/chart" xmlns:r="http://schemas.openxmlformats.org/officeDocument/2006/relationships" r:id="rId3"/>
              </a:graphicData>
            </a:graphic>
          </p:graphicFrame>
        </p:grpSp>
        <p:cxnSp>
          <p:nvCxnSpPr>
            <p:cNvPr id="10" name="Straight Connector 9">
              <a:extLst>
                <a:ext uri="{FF2B5EF4-FFF2-40B4-BE49-F238E27FC236}">
                  <a16:creationId xmlns:a16="http://schemas.microsoft.com/office/drawing/2014/main" id="{8698660E-559F-4636-8B1A-CC896A7D65E4}"/>
                </a:ext>
              </a:extLst>
            </p:cNvPr>
            <p:cNvCxnSpPr>
              <a:cxnSpLocks/>
            </p:cNvCxnSpPr>
            <p:nvPr/>
          </p:nvCxnSpPr>
          <p:spPr>
            <a:xfrm>
              <a:off x="4357512" y="1913579"/>
              <a:ext cx="0" cy="2313272"/>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2" name="Straight Connector 11">
              <a:extLst>
                <a:ext uri="{FF2B5EF4-FFF2-40B4-BE49-F238E27FC236}">
                  <a16:creationId xmlns:a16="http://schemas.microsoft.com/office/drawing/2014/main" id="{E8B27476-A4DD-4DA1-9990-88BB9A7F3EED}"/>
                </a:ext>
              </a:extLst>
            </p:cNvPr>
            <p:cNvCxnSpPr>
              <a:cxnSpLocks/>
            </p:cNvCxnSpPr>
            <p:nvPr/>
          </p:nvCxnSpPr>
          <p:spPr>
            <a:xfrm>
              <a:off x="8760179" y="1913579"/>
              <a:ext cx="0" cy="2313272"/>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13" name="Rectangle 12">
              <a:extLst>
                <a:ext uri="{FF2B5EF4-FFF2-40B4-BE49-F238E27FC236}">
                  <a16:creationId xmlns:a16="http://schemas.microsoft.com/office/drawing/2014/main" id="{9CA85F08-BFF2-426A-8093-935E03D97871}"/>
                </a:ext>
              </a:extLst>
            </p:cNvPr>
            <p:cNvSpPr/>
            <p:nvPr/>
          </p:nvSpPr>
          <p:spPr>
            <a:xfrm>
              <a:off x="1980661" y="4355689"/>
              <a:ext cx="62344" cy="66502"/>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8C50551A-78B6-40B1-B9B3-2CCE3A5F636E}"/>
                </a:ext>
              </a:extLst>
            </p:cNvPr>
            <p:cNvSpPr/>
            <p:nvPr/>
          </p:nvSpPr>
          <p:spPr>
            <a:xfrm>
              <a:off x="1980661" y="4572128"/>
              <a:ext cx="62344" cy="66502"/>
            </a:xfrm>
            <a:prstGeom prst="rect">
              <a:avLst/>
            </a:prstGeom>
            <a:solidFill>
              <a:schemeClr val="accent6"/>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3844972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a:extLst>
              <a:ext uri="{FF2B5EF4-FFF2-40B4-BE49-F238E27FC236}">
                <a16:creationId xmlns:a16="http://schemas.microsoft.com/office/drawing/2014/main" id="{C4B75114-79BA-4992-9C03-C39CC5483A82}"/>
              </a:ext>
            </a:extLst>
          </p:cNvPr>
          <p:cNvSpPr txBox="1"/>
          <p:nvPr/>
        </p:nvSpPr>
        <p:spPr>
          <a:xfrm>
            <a:off x="245705" y="5170806"/>
            <a:ext cx="11700589" cy="430887"/>
          </a:xfrm>
          <a:prstGeom prst="rect">
            <a:avLst/>
          </a:prstGeom>
          <a:noFill/>
        </p:spPr>
        <p:txBody>
          <a:bodyPr wrap="square" rtlCol="0">
            <a:spAutoFit/>
          </a:bodyPr>
          <a:lstStyle/>
          <a:p>
            <a:r>
              <a:rPr lang="en-GB" sz="1100" b="1" dirty="0"/>
              <a:t>Supplementary Figure 8. </a:t>
            </a:r>
            <a:r>
              <a:rPr lang="en-GB" sz="1100" dirty="0"/>
              <a:t>Proportions (%) of all currently registered acceptable English patients in CPRD-HES with at least one ethnicity record, including and excluding unknown ethnicity codes, by Index of Multiple Deprivation quintiles and Rural-Urban Classification (RUC). IMD and RUC assessed based on general practice location.</a:t>
            </a:r>
          </a:p>
        </p:txBody>
      </p:sp>
      <p:grpSp>
        <p:nvGrpSpPr>
          <p:cNvPr id="2" name="Group 1">
            <a:extLst>
              <a:ext uri="{FF2B5EF4-FFF2-40B4-BE49-F238E27FC236}">
                <a16:creationId xmlns:a16="http://schemas.microsoft.com/office/drawing/2014/main" id="{89FBCD7F-70E7-414E-929C-2521968E7EFB}"/>
              </a:ext>
            </a:extLst>
          </p:cNvPr>
          <p:cNvGrpSpPr/>
          <p:nvPr/>
        </p:nvGrpSpPr>
        <p:grpSpPr>
          <a:xfrm>
            <a:off x="3256803" y="1697669"/>
            <a:ext cx="4616823" cy="2942531"/>
            <a:chOff x="3256803" y="1697669"/>
            <a:chExt cx="4616823" cy="2942531"/>
          </a:xfrm>
        </p:grpSpPr>
        <p:graphicFrame>
          <p:nvGraphicFramePr>
            <p:cNvPr id="10" name="Chart 9">
              <a:extLst>
                <a:ext uri="{FF2B5EF4-FFF2-40B4-BE49-F238E27FC236}">
                  <a16:creationId xmlns:a16="http://schemas.microsoft.com/office/drawing/2014/main" id="{1BD52BBD-0805-4EBB-B59E-8B451F23B8BC}"/>
                </a:ext>
              </a:extLst>
            </p:cNvPr>
            <p:cNvGraphicFramePr>
              <a:graphicFrameLocks/>
            </p:cNvGraphicFramePr>
            <p:nvPr>
              <p:extLst>
                <p:ext uri="{D42A27DB-BD31-4B8C-83A1-F6EECF244321}">
                  <p14:modId xmlns:p14="http://schemas.microsoft.com/office/powerpoint/2010/main" val="3665536600"/>
                </p:ext>
              </p:extLst>
            </p:nvPr>
          </p:nvGraphicFramePr>
          <p:xfrm>
            <a:off x="3256803" y="1697669"/>
            <a:ext cx="4616823" cy="2942531"/>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Box 11">
              <a:extLst>
                <a:ext uri="{FF2B5EF4-FFF2-40B4-BE49-F238E27FC236}">
                  <a16:creationId xmlns:a16="http://schemas.microsoft.com/office/drawing/2014/main" id="{B5620F5B-7D57-4AF9-820F-0E075C96311B}"/>
                </a:ext>
              </a:extLst>
            </p:cNvPr>
            <p:cNvSpPr txBox="1"/>
            <p:nvPr/>
          </p:nvSpPr>
          <p:spPr>
            <a:xfrm>
              <a:off x="6957888" y="3773310"/>
              <a:ext cx="404278" cy="246221"/>
            </a:xfrm>
            <a:prstGeom prst="rect">
              <a:avLst/>
            </a:prstGeom>
            <a:noFill/>
          </p:spPr>
          <p:txBody>
            <a:bodyPr wrap="none" rtlCol="0">
              <a:spAutoFit/>
            </a:bodyPr>
            <a:lstStyle/>
            <a:p>
              <a:r>
                <a:rPr lang="en-GB" sz="1000" b="1" dirty="0"/>
                <a:t>RUC</a:t>
              </a:r>
            </a:p>
          </p:txBody>
        </p:sp>
        <p:cxnSp>
          <p:nvCxnSpPr>
            <p:cNvPr id="5" name="Straight Connector 4">
              <a:extLst>
                <a:ext uri="{FF2B5EF4-FFF2-40B4-BE49-F238E27FC236}">
                  <a16:creationId xmlns:a16="http://schemas.microsoft.com/office/drawing/2014/main" id="{82CF581E-F9FF-4F73-B875-D0A643694E2A}"/>
                </a:ext>
              </a:extLst>
            </p:cNvPr>
            <p:cNvCxnSpPr>
              <a:cxnSpLocks/>
            </p:cNvCxnSpPr>
            <p:nvPr/>
          </p:nvCxnSpPr>
          <p:spPr>
            <a:xfrm>
              <a:off x="6671734" y="1706259"/>
              <a:ext cx="0" cy="2313272"/>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6" name="Rectangle 5">
              <a:extLst>
                <a:ext uri="{FF2B5EF4-FFF2-40B4-BE49-F238E27FC236}">
                  <a16:creationId xmlns:a16="http://schemas.microsoft.com/office/drawing/2014/main" id="{EED21942-DFE9-4B5F-B2AF-98B0938CE6C0}"/>
                </a:ext>
              </a:extLst>
            </p:cNvPr>
            <p:cNvSpPr/>
            <p:nvPr/>
          </p:nvSpPr>
          <p:spPr>
            <a:xfrm>
              <a:off x="4109712" y="4228831"/>
              <a:ext cx="62344" cy="66502"/>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251F65C-D937-441E-B986-31555359BBD5}"/>
                </a:ext>
              </a:extLst>
            </p:cNvPr>
            <p:cNvSpPr/>
            <p:nvPr/>
          </p:nvSpPr>
          <p:spPr>
            <a:xfrm>
              <a:off x="4109712" y="4441739"/>
              <a:ext cx="62344" cy="66502"/>
            </a:xfrm>
            <a:prstGeom prst="rect">
              <a:avLst/>
            </a:prstGeom>
            <a:solidFill>
              <a:schemeClr val="accent6"/>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42605425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104</TotalTime>
  <Words>980</Words>
  <Application>Microsoft Office PowerPoint</Application>
  <PresentationFormat>Widescreen</PresentationFormat>
  <Paragraphs>127</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Supplementary figures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Ethnicity Publication</dc:title>
  <dc:creator>Axson, Eleanor</dc:creator>
  <cp:lastModifiedBy>Axson, Eleanor</cp:lastModifiedBy>
  <cp:revision>134</cp:revision>
  <dcterms:created xsi:type="dcterms:W3CDTF">2022-02-10T10:52:54Z</dcterms:created>
  <dcterms:modified xsi:type="dcterms:W3CDTF">2022-09-12T12:49:26Z</dcterms:modified>
</cp:coreProperties>
</file>