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7B"/>
    <a:srgbClr val="296DC0"/>
    <a:srgbClr val="004277"/>
    <a:srgbClr val="AA0065"/>
    <a:srgbClr val="0092F7"/>
    <a:srgbClr val="65AA00"/>
    <a:srgbClr val="00437A"/>
    <a:srgbClr val="0066B5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00447B"/>
                </a:solidFill>
              </a:rPr>
              <a:t>Ultrafiltration CFPD vs conventional PD (ml/kg/hr)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Ultrafiltration!$B$1</c:f>
              <c:strCache>
                <c:ptCount val="1"/>
                <c:pt idx="0">
                  <c:v>Ultrafiltration (ml/kg/hr)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Ultrafiltration!$A$2:$A$3</c:f>
              <c:strCache>
                <c:ptCount val="2"/>
                <c:pt idx="0">
                  <c:v>CFPD</c:v>
                </c:pt>
                <c:pt idx="1">
                  <c:v>Conventional PD</c:v>
                </c:pt>
              </c:strCache>
            </c:strRef>
          </c:cat>
          <c:val>
            <c:numRef>
              <c:f>Ultrafiltration!$B$2:$B$3</c:f>
              <c:numCache>
                <c:formatCode>General</c:formatCode>
                <c:ptCount val="2"/>
                <c:pt idx="0">
                  <c:v>4.3</c:v>
                </c:pt>
                <c:pt idx="1">
                  <c:v>1.04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C2-4040-99D0-7F95253FEBE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39365024"/>
        <c:axId val="339361744"/>
      </c:barChart>
      <c:catAx>
        <c:axId val="339365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361744"/>
        <c:crosses val="autoZero"/>
        <c:auto val="0"/>
        <c:lblAlgn val="ctr"/>
        <c:lblOffset val="100"/>
        <c:noMultiLvlLbl val="0"/>
      </c:catAx>
      <c:valAx>
        <c:axId val="339361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365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ln>
                  <a:solidFill>
                    <a:schemeClr val="accent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ZA" dirty="0"/>
              <a:t>Clearances conventional PD vs CFPD (ml/min/1.73m</a:t>
            </a:r>
            <a:r>
              <a:rPr lang="en-ZA" baseline="30000" dirty="0"/>
              <a:t>2)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ln>
                <a:solidFill>
                  <a:schemeClr val="accent1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837796845174146E-2"/>
          <c:y val="0.14979996928544034"/>
          <c:w val="0.73708585776098867"/>
          <c:h val="0.6562343248760571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'Clearances and MTAC'!$A$2</c:f>
              <c:strCache>
                <c:ptCount val="1"/>
                <c:pt idx="0">
                  <c:v>CFPD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'Clearances and MTAC'!$B$1:$D$1</c:f>
              <c:strCache>
                <c:ptCount val="3"/>
                <c:pt idx="0">
                  <c:v> Urea</c:v>
                </c:pt>
                <c:pt idx="1">
                  <c:v>Creat</c:v>
                </c:pt>
                <c:pt idx="2">
                  <c:v>Po4</c:v>
                </c:pt>
              </c:strCache>
            </c:strRef>
          </c:cat>
          <c:val>
            <c:numRef>
              <c:f>'Clearances and MTAC'!$B$2:$D$2</c:f>
              <c:numCache>
                <c:formatCode>General</c:formatCode>
                <c:ptCount val="3"/>
                <c:pt idx="0">
                  <c:v>9.9113333333333333</c:v>
                </c:pt>
                <c:pt idx="1">
                  <c:v>7.9066666666666663</c:v>
                </c:pt>
                <c:pt idx="2">
                  <c:v>5.4809090909090905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7C-486D-B03F-79630E66A100}"/>
            </c:ext>
          </c:extLst>
        </c:ser>
        <c:ser>
          <c:idx val="1"/>
          <c:order val="1"/>
          <c:tx>
            <c:strRef>
              <c:f>'Clearances and MTAC'!$A$3</c:f>
              <c:strCache>
                <c:ptCount val="1"/>
                <c:pt idx="0">
                  <c:v>Conventional PD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'Clearances and MTAC'!$B$1:$D$1</c:f>
              <c:strCache>
                <c:ptCount val="3"/>
                <c:pt idx="0">
                  <c:v> Urea</c:v>
                </c:pt>
                <c:pt idx="1">
                  <c:v>Creat</c:v>
                </c:pt>
                <c:pt idx="2">
                  <c:v>Po4</c:v>
                </c:pt>
              </c:strCache>
            </c:strRef>
          </c:cat>
          <c:val>
            <c:numRef>
              <c:f>'Clearances and MTAC'!$B$3:$D$3</c:f>
              <c:numCache>
                <c:formatCode>General</c:formatCode>
                <c:ptCount val="3"/>
                <c:pt idx="0">
                  <c:v>4.3313333333333333</c:v>
                </c:pt>
                <c:pt idx="1">
                  <c:v>3.5794666666666677</c:v>
                </c:pt>
                <c:pt idx="2">
                  <c:v>2.5330833333333329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7C-486D-B03F-79630E66A1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91476544"/>
        <c:axId val="391472608"/>
      </c:barChart>
      <c:catAx>
        <c:axId val="391476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solidFill>
                    <a:schemeClr val="accent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1472608"/>
        <c:crosses val="autoZero"/>
        <c:auto val="1"/>
        <c:lblAlgn val="ctr"/>
        <c:lblOffset val="100"/>
        <c:noMultiLvlLbl val="0"/>
      </c:catAx>
      <c:valAx>
        <c:axId val="391472608"/>
        <c:scaling>
          <c:orientation val="minMax"/>
        </c:scaling>
        <c:delete val="0"/>
        <c:axPos val="b"/>
        <c:majorGridlines>
          <c:spPr>
            <a:ln w="1270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solidFill>
                    <a:schemeClr val="accent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1476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ln>
                <a:solidFill>
                  <a:schemeClr val="accent1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n>
            <a:solidFill>
              <a:schemeClr val="accent1"/>
            </a:solidFill>
          </a:ln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08/12/2022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08/12/2022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ZA" sz="2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6000" algn="l"/>
            <a:r>
              <a:rPr lang="en-ZA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Gravity-assisted continuous flow peritoneal dialysis (CFPD) technique use in </a:t>
            </a:r>
          </a:p>
          <a:p>
            <a:pPr marL="216000" algn="l"/>
            <a:r>
              <a:rPr lang="en-ZA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ZA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cute </a:t>
            </a:r>
            <a:r>
              <a:rPr lang="en-ZA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ZA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idney </a:t>
            </a:r>
            <a:r>
              <a:rPr lang="en-ZA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ZA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njury (AKI) in children: a </a:t>
            </a:r>
            <a:r>
              <a:rPr lang="en-ZA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ZA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andomized, crossover</a:t>
            </a:r>
          </a:p>
          <a:p>
            <a:pPr marL="216000" algn="l"/>
            <a:r>
              <a:rPr lang="en-ZA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ZA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linical </a:t>
            </a:r>
            <a:r>
              <a:rPr lang="en-ZA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ZA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rial</a:t>
            </a:r>
            <a:endParaRPr lang="es-MX" sz="3600" b="1" i="1" dirty="0">
              <a:solidFill>
                <a:schemeClr val="bg1"/>
              </a:solidFill>
            </a:endParaRPr>
          </a:p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1013044"/>
            <a:ext cx="12352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Aim </a:t>
            </a:r>
            <a:r>
              <a:rPr lang="en-ZA" dirty="0">
                <a:solidFill>
                  <a:schemeClr val="bg1"/>
                </a:solidFill>
              </a:rPr>
              <a:t>To develop and test an affordable novel gravity-driven CFPD system and to compare this technique to conventional peritoneal dialysis (PD).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3448" y="1758951"/>
            <a:ext cx="11505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 </a:t>
            </a:r>
            <a:r>
              <a:rPr lang="en-ZA" sz="1800" b="1" dirty="0">
                <a:solidFill>
                  <a:srgbClr val="296DC0"/>
                </a:solidFill>
              </a:rPr>
              <a:t>Method: </a:t>
            </a:r>
            <a:r>
              <a:rPr lang="en-ZA" sz="1800" dirty="0">
                <a:solidFill>
                  <a:srgbClr val="296DC0"/>
                </a:solidFill>
              </a:rPr>
              <a:t>A randomised cross-over clinical trial was conducted in 15 children with AKI. Primary outcome: feasibility, clearance, ultrafiltration (UF)</a:t>
            </a:r>
            <a:endParaRPr lang="es-MX" sz="1800" dirty="0">
              <a:solidFill>
                <a:srgbClr val="296DC0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39515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Nourse et al 2023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14184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 </a:t>
            </a:r>
            <a:r>
              <a:rPr lang="en-ZA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Gravity-assisted CFPD appears to be a feasible and effective way to augment ultrafiltration and clearances in children on PD with AKI. It can be assembled from readily available low-cost equipment and does not require electricity.</a:t>
            </a:r>
            <a:endParaRPr lang="en-ZA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459413-66BC-225D-9BD3-66CAE58401F6}"/>
              </a:ext>
            </a:extLst>
          </p:cNvPr>
          <p:cNvSpPr txBox="1"/>
          <p:nvPr/>
        </p:nvSpPr>
        <p:spPr>
          <a:xfrm>
            <a:off x="47924" y="2865009"/>
            <a:ext cx="20068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600" dirty="0">
                <a:solidFill>
                  <a:srgbClr val="296D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Easily assembled</a:t>
            </a:r>
          </a:p>
          <a:p>
            <a:r>
              <a:rPr lang="en-ZA" sz="1600" dirty="0">
                <a:solidFill>
                  <a:srgbClr val="296D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ZA" sz="1600" dirty="0">
                <a:solidFill>
                  <a:srgbClr val="296D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serious adverse events 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64E8388-6684-C3AA-5439-011A9B735BD3}"/>
              </a:ext>
            </a:extLst>
          </p:cNvPr>
          <p:cNvGrpSpPr/>
          <p:nvPr/>
        </p:nvGrpSpPr>
        <p:grpSpPr>
          <a:xfrm>
            <a:off x="1033983" y="2449054"/>
            <a:ext cx="3527483" cy="2961858"/>
            <a:chOff x="1277260" y="130679"/>
            <a:chExt cx="4358908" cy="63430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02CF43D-6A8F-2BEB-A162-2ACD2583B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1702902" y="2347196"/>
              <a:ext cx="1794272" cy="3016057"/>
            </a:xfrm>
            <a:prstGeom prst="rect">
              <a:avLst/>
            </a:prstGeom>
          </p:spPr>
        </p:pic>
        <p:sp>
          <p:nvSpPr>
            <p:cNvPr id="9" name="Line 43">
              <a:extLst>
                <a:ext uri="{FF2B5EF4-FFF2-40B4-BE49-F238E27FC236}">
                  <a16:creationId xmlns:a16="http://schemas.microsoft.com/office/drawing/2014/main" id="{0E0B78EE-7420-FDB9-33A8-94B1CB062F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7120" y="2050347"/>
              <a:ext cx="0" cy="32400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2" name="Line 43">
              <a:extLst>
                <a:ext uri="{FF2B5EF4-FFF2-40B4-BE49-F238E27FC236}">
                  <a16:creationId xmlns:a16="http://schemas.microsoft.com/office/drawing/2014/main" id="{340C46A1-CCA1-A92E-4D57-C13805A861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9541" y="3107454"/>
              <a:ext cx="0" cy="34521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BF5291D9-3DE8-2D54-3EEB-A291751D2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337" y="2353364"/>
              <a:ext cx="345327" cy="687928"/>
            </a:xfrm>
            <a:custGeom>
              <a:avLst/>
              <a:gdLst>
                <a:gd name="T0" fmla="*/ 0 w 355"/>
                <a:gd name="T1" fmla="*/ 0 h 429"/>
                <a:gd name="T2" fmla="*/ 0 w 355"/>
                <a:gd name="T3" fmla="*/ 429 h 429"/>
                <a:gd name="T4" fmla="*/ 355 w 355"/>
                <a:gd name="T5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5" h="429">
                  <a:moveTo>
                    <a:pt x="0" y="0"/>
                  </a:moveTo>
                  <a:lnTo>
                    <a:pt x="0" y="429"/>
                  </a:lnTo>
                  <a:lnTo>
                    <a:pt x="355" y="429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4ACC25FE-49C4-F9B7-D2A5-E17BA7D2E03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12750" y="3975608"/>
              <a:ext cx="1159355" cy="365066"/>
            </a:xfrm>
            <a:custGeom>
              <a:avLst/>
              <a:gdLst>
                <a:gd name="T0" fmla="*/ 365 w 365"/>
                <a:gd name="T1" fmla="*/ 0 h 323"/>
                <a:gd name="T2" fmla="*/ 0 w 365"/>
                <a:gd name="T3" fmla="*/ 0 h 323"/>
                <a:gd name="T4" fmla="*/ 0 w 365"/>
                <a:gd name="T5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5" h="323">
                  <a:moveTo>
                    <a:pt x="365" y="0"/>
                  </a:moveTo>
                  <a:lnTo>
                    <a:pt x="0" y="0"/>
                  </a:lnTo>
                  <a:lnTo>
                    <a:pt x="0" y="32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BCB5FDE5-93B8-667D-FFAC-717AC22BD8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0250" y="2081666"/>
              <a:ext cx="200025" cy="257175"/>
            </a:xfrm>
            <a:custGeom>
              <a:avLst/>
              <a:gdLst>
                <a:gd name="T0" fmla="*/ 0 w 251"/>
                <a:gd name="T1" fmla="*/ 0 h 322"/>
                <a:gd name="T2" fmla="*/ 161 w 251"/>
                <a:gd name="T3" fmla="*/ 0 h 322"/>
                <a:gd name="T4" fmla="*/ 0 w 251"/>
                <a:gd name="T5" fmla="*/ 322 h 322"/>
                <a:gd name="T6" fmla="*/ 161 w 251"/>
                <a:gd name="T7" fmla="*/ 322 h 322"/>
                <a:gd name="T8" fmla="*/ 0 w 251"/>
                <a:gd name="T9" fmla="*/ 0 h 322"/>
                <a:gd name="T10" fmla="*/ 201 w 251"/>
                <a:gd name="T11" fmla="*/ 97 h 322"/>
                <a:gd name="T12" fmla="*/ 201 w 251"/>
                <a:gd name="T13" fmla="*/ 225 h 322"/>
                <a:gd name="T14" fmla="*/ 234 w 251"/>
                <a:gd name="T15" fmla="*/ 130 h 322"/>
                <a:gd name="T16" fmla="*/ 201 w 251"/>
                <a:gd name="T17" fmla="*/ 9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322">
                  <a:moveTo>
                    <a:pt x="0" y="0"/>
                  </a:moveTo>
                  <a:lnTo>
                    <a:pt x="161" y="0"/>
                  </a:lnTo>
                  <a:lnTo>
                    <a:pt x="0" y="322"/>
                  </a:lnTo>
                  <a:lnTo>
                    <a:pt x="161" y="322"/>
                  </a:lnTo>
                  <a:lnTo>
                    <a:pt x="0" y="0"/>
                  </a:lnTo>
                  <a:close/>
                  <a:moveTo>
                    <a:pt x="201" y="97"/>
                  </a:moveTo>
                  <a:lnTo>
                    <a:pt x="201" y="225"/>
                  </a:lnTo>
                  <a:cubicBezTo>
                    <a:pt x="237" y="208"/>
                    <a:pt x="251" y="165"/>
                    <a:pt x="234" y="130"/>
                  </a:cubicBezTo>
                  <a:cubicBezTo>
                    <a:pt x="227" y="115"/>
                    <a:pt x="216" y="104"/>
                    <a:pt x="201" y="97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F08535B2-5224-7A87-FF0E-37C244507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0250" y="2081666"/>
              <a:ext cx="200025" cy="257175"/>
            </a:xfrm>
            <a:custGeom>
              <a:avLst/>
              <a:gdLst>
                <a:gd name="T0" fmla="*/ 0 w 251"/>
                <a:gd name="T1" fmla="*/ 0 h 322"/>
                <a:gd name="T2" fmla="*/ 161 w 251"/>
                <a:gd name="T3" fmla="*/ 0 h 322"/>
                <a:gd name="T4" fmla="*/ 0 w 251"/>
                <a:gd name="T5" fmla="*/ 322 h 322"/>
                <a:gd name="T6" fmla="*/ 161 w 251"/>
                <a:gd name="T7" fmla="*/ 322 h 322"/>
                <a:gd name="T8" fmla="*/ 0 w 251"/>
                <a:gd name="T9" fmla="*/ 0 h 322"/>
                <a:gd name="T10" fmla="*/ 81 w 251"/>
                <a:gd name="T11" fmla="*/ 161 h 322"/>
                <a:gd name="T12" fmla="*/ 201 w 251"/>
                <a:gd name="T13" fmla="*/ 161 h 322"/>
                <a:gd name="T14" fmla="*/ 201 w 251"/>
                <a:gd name="T15" fmla="*/ 97 h 322"/>
                <a:gd name="T16" fmla="*/ 201 w 251"/>
                <a:gd name="T17" fmla="*/ 225 h 322"/>
                <a:gd name="T18" fmla="*/ 234 w 251"/>
                <a:gd name="T19" fmla="*/ 130 h 322"/>
                <a:gd name="T20" fmla="*/ 201 w 251"/>
                <a:gd name="T21" fmla="*/ 9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" h="322">
                  <a:moveTo>
                    <a:pt x="0" y="0"/>
                  </a:moveTo>
                  <a:lnTo>
                    <a:pt x="161" y="0"/>
                  </a:lnTo>
                  <a:lnTo>
                    <a:pt x="0" y="322"/>
                  </a:lnTo>
                  <a:lnTo>
                    <a:pt x="161" y="322"/>
                  </a:lnTo>
                  <a:lnTo>
                    <a:pt x="0" y="0"/>
                  </a:lnTo>
                  <a:close/>
                  <a:moveTo>
                    <a:pt x="81" y="161"/>
                  </a:moveTo>
                  <a:lnTo>
                    <a:pt x="201" y="161"/>
                  </a:lnTo>
                  <a:moveTo>
                    <a:pt x="201" y="97"/>
                  </a:moveTo>
                  <a:lnTo>
                    <a:pt x="201" y="225"/>
                  </a:lnTo>
                  <a:cubicBezTo>
                    <a:pt x="237" y="208"/>
                    <a:pt x="251" y="165"/>
                    <a:pt x="234" y="130"/>
                  </a:cubicBezTo>
                  <a:cubicBezTo>
                    <a:pt x="227" y="115"/>
                    <a:pt x="216" y="104"/>
                    <a:pt x="201" y="97"/>
                  </a:cubicBezTo>
                  <a:close/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2F018822-142C-592F-218A-E8866BB77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3663" y="130679"/>
              <a:ext cx="1106488" cy="965148"/>
            </a:xfrm>
            <a:custGeom>
              <a:avLst/>
              <a:gdLst>
                <a:gd name="T0" fmla="*/ 117 w 1167"/>
                <a:gd name="T1" fmla="*/ 1089 h 1089"/>
                <a:gd name="T2" fmla="*/ 1050 w 1167"/>
                <a:gd name="T3" fmla="*/ 1089 h 1089"/>
                <a:gd name="T4" fmla="*/ 1167 w 1167"/>
                <a:gd name="T5" fmla="*/ 972 h 1089"/>
                <a:gd name="T6" fmla="*/ 1167 w 1167"/>
                <a:gd name="T7" fmla="*/ 117 h 1089"/>
                <a:gd name="T8" fmla="*/ 1050 w 1167"/>
                <a:gd name="T9" fmla="*/ 0 h 1089"/>
                <a:gd name="T10" fmla="*/ 117 w 1167"/>
                <a:gd name="T11" fmla="*/ 0 h 1089"/>
                <a:gd name="T12" fmla="*/ 0 w 1167"/>
                <a:gd name="T13" fmla="*/ 117 h 1089"/>
                <a:gd name="T14" fmla="*/ 0 w 1167"/>
                <a:gd name="T15" fmla="*/ 972 h 1089"/>
                <a:gd name="T16" fmla="*/ 117 w 1167"/>
                <a:gd name="T17" fmla="*/ 1089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7" h="1089">
                  <a:moveTo>
                    <a:pt x="117" y="1089"/>
                  </a:moveTo>
                  <a:lnTo>
                    <a:pt x="1050" y="1089"/>
                  </a:lnTo>
                  <a:cubicBezTo>
                    <a:pt x="1115" y="1089"/>
                    <a:pt x="1167" y="1037"/>
                    <a:pt x="1167" y="972"/>
                  </a:cubicBezTo>
                  <a:lnTo>
                    <a:pt x="1167" y="117"/>
                  </a:lnTo>
                  <a:cubicBezTo>
                    <a:pt x="1167" y="53"/>
                    <a:pt x="1115" y="0"/>
                    <a:pt x="1050" y="0"/>
                  </a:cubicBezTo>
                  <a:lnTo>
                    <a:pt x="117" y="0"/>
                  </a:lnTo>
                  <a:cubicBezTo>
                    <a:pt x="52" y="0"/>
                    <a:pt x="0" y="53"/>
                    <a:pt x="0" y="117"/>
                  </a:cubicBezTo>
                  <a:lnTo>
                    <a:pt x="0" y="972"/>
                  </a:lnTo>
                  <a:cubicBezTo>
                    <a:pt x="0" y="1037"/>
                    <a:pt x="52" y="1089"/>
                    <a:pt x="117" y="1089"/>
                  </a:cubicBezTo>
                  <a:close/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20" name="Rectangle 17">
              <a:extLst>
                <a:ext uri="{FF2B5EF4-FFF2-40B4-BE49-F238E27FC236}">
                  <a16:creationId xmlns:a16="http://schemas.microsoft.com/office/drawing/2014/main" id="{0CD490E3-9207-79F1-CC0C-804E47FDB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7075" y="1356178"/>
              <a:ext cx="134938" cy="292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21" name="Rectangle 18">
              <a:extLst>
                <a:ext uri="{FF2B5EF4-FFF2-40B4-BE49-F238E27FC236}">
                  <a16:creationId xmlns:a16="http://schemas.microsoft.com/office/drawing/2014/main" id="{02CE1110-3DC4-0DE3-B241-F439BD186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7075" y="1356178"/>
              <a:ext cx="134938" cy="292100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22" name="Line 19">
              <a:extLst>
                <a:ext uri="{FF2B5EF4-FFF2-40B4-BE49-F238E27FC236}">
                  <a16:creationId xmlns:a16="http://schemas.microsoft.com/office/drawing/2014/main" id="{5FF87DF7-639D-D202-AA37-0B3F6DFA5B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3750" y="1095828"/>
              <a:ext cx="0" cy="257176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23" name="Line 21">
              <a:extLst>
                <a:ext uri="{FF2B5EF4-FFF2-40B4-BE49-F238E27FC236}">
                  <a16:creationId xmlns:a16="http://schemas.microsoft.com/office/drawing/2014/main" id="{DF4CE0BA-763E-AB32-FEA3-2188B01BD7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2162" y="1648278"/>
              <a:ext cx="0" cy="430212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29" name="Line 43">
              <a:extLst>
                <a:ext uri="{FF2B5EF4-FFF2-40B4-BE49-F238E27FC236}">
                  <a16:creationId xmlns:a16="http://schemas.microsoft.com/office/drawing/2014/main" id="{1DBAE960-2813-2380-EE0A-A3E02A1663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8073" y="5224980"/>
              <a:ext cx="0" cy="365054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CA6016D0-DB56-4F1C-5DA7-D8908F3E3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9208" y="1406978"/>
              <a:ext cx="887411" cy="296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Drip Chamber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65">
              <a:extLst>
                <a:ext uri="{FF2B5EF4-FFF2-40B4-BE49-F238E27FC236}">
                  <a16:creationId xmlns:a16="http://schemas.microsoft.com/office/drawing/2014/main" id="{FC432329-DB37-936F-E0EE-0CC3684C9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0618" y="1903867"/>
              <a:ext cx="606426" cy="593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Roller Clamp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74">
              <a:extLst>
                <a:ext uri="{FF2B5EF4-FFF2-40B4-BE49-F238E27FC236}">
                  <a16:creationId xmlns:a16="http://schemas.microsoft.com/office/drawing/2014/main" id="{1015FE1C-CC57-27E4-6CD4-08A689AF9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425" y="5814629"/>
              <a:ext cx="693290" cy="659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Collection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000" dirty="0">
                  <a:solidFill>
                    <a:srgbClr val="000000"/>
                  </a:solidFill>
                </a:rPr>
                <a:t>Bag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24422F2-D0EC-0A5A-BABC-81CC4BC5E59E}"/>
                </a:ext>
              </a:extLst>
            </p:cNvPr>
            <p:cNvGrpSpPr/>
            <p:nvPr/>
          </p:nvGrpSpPr>
          <p:grpSpPr>
            <a:xfrm>
              <a:off x="3969369" y="1365236"/>
              <a:ext cx="195263" cy="671513"/>
              <a:chOff x="3969369" y="2250608"/>
              <a:chExt cx="195263" cy="671513"/>
            </a:xfrm>
          </p:grpSpPr>
          <p:sp>
            <p:nvSpPr>
              <p:cNvPr id="82" name="Rectangle 23">
                <a:extLst>
                  <a:ext uri="{FF2B5EF4-FFF2-40B4-BE49-F238E27FC236}">
                    <a16:creationId xmlns:a16="http://schemas.microsoft.com/office/drawing/2014/main" id="{2B9F48C8-8EE2-4947-94DD-4ABD96D99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9369" y="2250608"/>
                <a:ext cx="195263" cy="6715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83" name="Rectangle 24">
                <a:extLst>
                  <a:ext uri="{FF2B5EF4-FFF2-40B4-BE49-F238E27FC236}">
                    <a16:creationId xmlns:a16="http://schemas.microsoft.com/office/drawing/2014/main" id="{1DC5EDA9-E0F0-52A7-5F10-22CFA1855D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9369" y="2250608"/>
                <a:ext cx="195263" cy="671513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84" name="Line 25">
                <a:extLst>
                  <a:ext uri="{FF2B5EF4-FFF2-40B4-BE49-F238E27FC236}">
                    <a16:creationId xmlns:a16="http://schemas.microsoft.com/office/drawing/2014/main" id="{11C884D8-4730-219E-FB8E-48B811D270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318871"/>
                <a:ext cx="96838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85" name="Line 26">
                <a:extLst>
                  <a:ext uri="{FF2B5EF4-FFF2-40B4-BE49-F238E27FC236}">
                    <a16:creationId xmlns:a16="http://schemas.microsoft.com/office/drawing/2014/main" id="{C0095934-62F4-85B4-5189-E29781E8C8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493496"/>
                <a:ext cx="96838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86" name="Line 27">
                <a:extLst>
                  <a:ext uri="{FF2B5EF4-FFF2-40B4-BE49-F238E27FC236}">
                    <a16:creationId xmlns:a16="http://schemas.microsoft.com/office/drawing/2014/main" id="{2079F29B-C9F1-EAB4-FC5B-1D54C7D3A8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420471"/>
                <a:ext cx="6191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87" name="Line 28">
                <a:extLst>
                  <a:ext uri="{FF2B5EF4-FFF2-40B4-BE49-F238E27FC236}">
                    <a16:creationId xmlns:a16="http://schemas.microsoft.com/office/drawing/2014/main" id="{519AF177-F0E9-A4DB-A02E-63AA992444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383958"/>
                <a:ext cx="58738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88" name="Line 29">
                <a:extLst>
                  <a:ext uri="{FF2B5EF4-FFF2-40B4-BE49-F238E27FC236}">
                    <a16:creationId xmlns:a16="http://schemas.microsoft.com/office/drawing/2014/main" id="{453B9172-EFC4-7AC2-BA07-D4D64E865E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456983"/>
                <a:ext cx="6191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89" name="Line 30">
                <a:extLst>
                  <a:ext uri="{FF2B5EF4-FFF2-40B4-BE49-F238E27FC236}">
                    <a16:creationId xmlns:a16="http://schemas.microsoft.com/office/drawing/2014/main" id="{D350E4DE-2426-3982-1628-BDB5833030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350621"/>
                <a:ext cx="58738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90" name="Line 31">
                <a:extLst>
                  <a:ext uri="{FF2B5EF4-FFF2-40B4-BE49-F238E27FC236}">
                    <a16:creationId xmlns:a16="http://schemas.microsoft.com/office/drawing/2014/main" id="{D2FACD5F-8E67-3CE5-B795-092924EB8B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493496"/>
                <a:ext cx="96838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91" name="Line 32">
                <a:extLst>
                  <a:ext uri="{FF2B5EF4-FFF2-40B4-BE49-F238E27FC236}">
                    <a16:creationId xmlns:a16="http://schemas.microsoft.com/office/drawing/2014/main" id="{B0B1CF88-9DE1-4D45-9EEF-E79D107AC1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668121"/>
                <a:ext cx="96838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92" name="Line 33">
                <a:extLst>
                  <a:ext uri="{FF2B5EF4-FFF2-40B4-BE49-F238E27FC236}">
                    <a16:creationId xmlns:a16="http://schemas.microsoft.com/office/drawing/2014/main" id="{5E2D4487-34BA-41AC-B906-32FAD165B6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593508"/>
                <a:ext cx="6191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93" name="Line 34">
                <a:extLst>
                  <a:ext uri="{FF2B5EF4-FFF2-40B4-BE49-F238E27FC236}">
                    <a16:creationId xmlns:a16="http://schemas.microsoft.com/office/drawing/2014/main" id="{4EDD69DE-D9D9-9469-2092-B628188026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558583"/>
                <a:ext cx="58738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94" name="Line 35">
                <a:extLst>
                  <a:ext uri="{FF2B5EF4-FFF2-40B4-BE49-F238E27FC236}">
                    <a16:creationId xmlns:a16="http://schemas.microsoft.com/office/drawing/2014/main" id="{DA2DF454-2EA9-2DBE-0E2C-C6D943D14F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630021"/>
                <a:ext cx="6191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95" name="Line 36">
                <a:extLst>
                  <a:ext uri="{FF2B5EF4-FFF2-40B4-BE49-F238E27FC236}">
                    <a16:creationId xmlns:a16="http://schemas.microsoft.com/office/drawing/2014/main" id="{B5DDB678-3721-1CA2-F685-970C2406B8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523658"/>
                <a:ext cx="58738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96" name="Line 37">
                <a:extLst>
                  <a:ext uri="{FF2B5EF4-FFF2-40B4-BE49-F238E27FC236}">
                    <a16:creationId xmlns:a16="http://schemas.microsoft.com/office/drawing/2014/main" id="{D177BCE2-ACB3-46F0-E532-6B5407C15F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669708"/>
                <a:ext cx="96838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97" name="Line 38">
                <a:extLst>
                  <a:ext uri="{FF2B5EF4-FFF2-40B4-BE49-F238E27FC236}">
                    <a16:creationId xmlns:a16="http://schemas.microsoft.com/office/drawing/2014/main" id="{46A72611-7622-B837-2E4D-6DA5D6D181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842746"/>
                <a:ext cx="96838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98" name="Line 39">
                <a:extLst>
                  <a:ext uri="{FF2B5EF4-FFF2-40B4-BE49-F238E27FC236}">
                    <a16:creationId xmlns:a16="http://schemas.microsoft.com/office/drawing/2014/main" id="{64B71086-DD79-431C-8B20-14DE57E87E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769721"/>
                <a:ext cx="6191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99" name="Line 40">
                <a:extLst>
                  <a:ext uri="{FF2B5EF4-FFF2-40B4-BE49-F238E27FC236}">
                    <a16:creationId xmlns:a16="http://schemas.microsoft.com/office/drawing/2014/main" id="{183EA8AD-FB73-37EF-F707-90EFC22623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734796"/>
                <a:ext cx="58738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100" name="Line 41">
                <a:extLst>
                  <a:ext uri="{FF2B5EF4-FFF2-40B4-BE49-F238E27FC236}">
                    <a16:creationId xmlns:a16="http://schemas.microsoft.com/office/drawing/2014/main" id="{A302C517-B40F-56BD-5095-12F42D7E3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806233"/>
                <a:ext cx="61913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101" name="Line 42">
                <a:extLst>
                  <a:ext uri="{FF2B5EF4-FFF2-40B4-BE49-F238E27FC236}">
                    <a16:creationId xmlns:a16="http://schemas.microsoft.com/office/drawing/2014/main" id="{D2620303-1BAE-86D3-8821-0C82CA8CD4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369" y="2699871"/>
                <a:ext cx="58738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</p:grpSp>
        <p:sp>
          <p:nvSpPr>
            <p:cNvPr id="34" name="Rectangle 73">
              <a:extLst>
                <a:ext uri="{FF2B5EF4-FFF2-40B4-BE49-F238E27FC236}">
                  <a16:creationId xmlns:a16="http://schemas.microsoft.com/office/drawing/2014/main" id="{EDB4EFE8-3053-5802-BB9F-B51E49C78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5463" y="1627174"/>
              <a:ext cx="666720" cy="296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Burettrol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4D0D035E-286E-ACAA-5364-FFEE14EAD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714" y="4330494"/>
              <a:ext cx="134938" cy="292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36" name="Rectangle 18">
              <a:extLst>
                <a:ext uri="{FF2B5EF4-FFF2-40B4-BE49-F238E27FC236}">
                  <a16:creationId xmlns:a16="http://schemas.microsoft.com/office/drawing/2014/main" id="{E7AAC4F1-A1DB-EFBB-3DB7-36BF8F74F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714" y="4330494"/>
              <a:ext cx="134938" cy="292100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37" name="Rectangle 64">
              <a:extLst>
                <a:ext uri="{FF2B5EF4-FFF2-40B4-BE49-F238E27FC236}">
                  <a16:creationId xmlns:a16="http://schemas.microsoft.com/office/drawing/2014/main" id="{140B0D84-4CCB-95A4-2F5C-A546BC239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2617" y="4381293"/>
              <a:ext cx="1085495" cy="362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Drip Chamber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Line 19">
              <a:extLst>
                <a:ext uri="{FF2B5EF4-FFF2-40B4-BE49-F238E27FC236}">
                  <a16:creationId xmlns:a16="http://schemas.microsoft.com/office/drawing/2014/main" id="{9ABB75E7-1FBD-1E91-76DD-11F7C05451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4226" y="1105108"/>
              <a:ext cx="0" cy="257175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55F0E7F1-5444-84A9-BFF8-19AFC628F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2861" y="4967805"/>
              <a:ext cx="200025" cy="257175"/>
            </a:xfrm>
            <a:custGeom>
              <a:avLst/>
              <a:gdLst>
                <a:gd name="T0" fmla="*/ 0 w 251"/>
                <a:gd name="T1" fmla="*/ 0 h 322"/>
                <a:gd name="T2" fmla="*/ 161 w 251"/>
                <a:gd name="T3" fmla="*/ 0 h 322"/>
                <a:gd name="T4" fmla="*/ 0 w 251"/>
                <a:gd name="T5" fmla="*/ 322 h 322"/>
                <a:gd name="T6" fmla="*/ 161 w 251"/>
                <a:gd name="T7" fmla="*/ 322 h 322"/>
                <a:gd name="T8" fmla="*/ 0 w 251"/>
                <a:gd name="T9" fmla="*/ 0 h 322"/>
                <a:gd name="T10" fmla="*/ 81 w 251"/>
                <a:gd name="T11" fmla="*/ 161 h 322"/>
                <a:gd name="T12" fmla="*/ 201 w 251"/>
                <a:gd name="T13" fmla="*/ 161 h 322"/>
                <a:gd name="T14" fmla="*/ 201 w 251"/>
                <a:gd name="T15" fmla="*/ 97 h 322"/>
                <a:gd name="T16" fmla="*/ 201 w 251"/>
                <a:gd name="T17" fmla="*/ 225 h 322"/>
                <a:gd name="T18" fmla="*/ 234 w 251"/>
                <a:gd name="T19" fmla="*/ 130 h 322"/>
                <a:gd name="T20" fmla="*/ 201 w 251"/>
                <a:gd name="T21" fmla="*/ 9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" h="322">
                  <a:moveTo>
                    <a:pt x="0" y="0"/>
                  </a:moveTo>
                  <a:lnTo>
                    <a:pt x="161" y="0"/>
                  </a:lnTo>
                  <a:lnTo>
                    <a:pt x="0" y="322"/>
                  </a:lnTo>
                  <a:lnTo>
                    <a:pt x="161" y="322"/>
                  </a:lnTo>
                  <a:lnTo>
                    <a:pt x="0" y="0"/>
                  </a:lnTo>
                  <a:close/>
                  <a:moveTo>
                    <a:pt x="81" y="161"/>
                  </a:moveTo>
                  <a:lnTo>
                    <a:pt x="201" y="161"/>
                  </a:lnTo>
                  <a:moveTo>
                    <a:pt x="201" y="97"/>
                  </a:moveTo>
                  <a:lnTo>
                    <a:pt x="201" y="225"/>
                  </a:lnTo>
                  <a:cubicBezTo>
                    <a:pt x="237" y="208"/>
                    <a:pt x="251" y="165"/>
                    <a:pt x="234" y="130"/>
                  </a:cubicBezTo>
                  <a:cubicBezTo>
                    <a:pt x="227" y="115"/>
                    <a:pt x="216" y="104"/>
                    <a:pt x="201" y="97"/>
                  </a:cubicBezTo>
                  <a:close/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40" name="Line 43">
              <a:extLst>
                <a:ext uri="{FF2B5EF4-FFF2-40B4-BE49-F238E27FC236}">
                  <a16:creationId xmlns:a16="http://schemas.microsoft.com/office/drawing/2014/main" id="{525E6585-9DE6-F0BA-1FB3-2F60A23659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4525" y="4622593"/>
              <a:ext cx="0" cy="34521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41" name="Rectangle 65">
              <a:extLst>
                <a:ext uri="{FF2B5EF4-FFF2-40B4-BE49-F238E27FC236}">
                  <a16:creationId xmlns:a16="http://schemas.microsoft.com/office/drawing/2014/main" id="{4A18E06F-114A-14E6-483E-70DDDFD64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6068" y="2376364"/>
              <a:ext cx="824025" cy="296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Roller Clamp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D1BC46ED-DF05-B590-79EF-F76DB9514D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0665" y="2371749"/>
              <a:ext cx="200025" cy="257175"/>
            </a:xfrm>
            <a:custGeom>
              <a:avLst/>
              <a:gdLst>
                <a:gd name="T0" fmla="*/ 0 w 251"/>
                <a:gd name="T1" fmla="*/ 0 h 322"/>
                <a:gd name="T2" fmla="*/ 161 w 251"/>
                <a:gd name="T3" fmla="*/ 0 h 322"/>
                <a:gd name="T4" fmla="*/ 0 w 251"/>
                <a:gd name="T5" fmla="*/ 322 h 322"/>
                <a:gd name="T6" fmla="*/ 161 w 251"/>
                <a:gd name="T7" fmla="*/ 322 h 322"/>
                <a:gd name="T8" fmla="*/ 0 w 251"/>
                <a:gd name="T9" fmla="*/ 0 h 322"/>
                <a:gd name="T10" fmla="*/ 81 w 251"/>
                <a:gd name="T11" fmla="*/ 161 h 322"/>
                <a:gd name="T12" fmla="*/ 201 w 251"/>
                <a:gd name="T13" fmla="*/ 161 h 322"/>
                <a:gd name="T14" fmla="*/ 201 w 251"/>
                <a:gd name="T15" fmla="*/ 97 h 322"/>
                <a:gd name="T16" fmla="*/ 201 w 251"/>
                <a:gd name="T17" fmla="*/ 225 h 322"/>
                <a:gd name="T18" fmla="*/ 234 w 251"/>
                <a:gd name="T19" fmla="*/ 130 h 322"/>
                <a:gd name="T20" fmla="*/ 201 w 251"/>
                <a:gd name="T21" fmla="*/ 9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" h="322">
                  <a:moveTo>
                    <a:pt x="0" y="0"/>
                  </a:moveTo>
                  <a:lnTo>
                    <a:pt x="161" y="0"/>
                  </a:lnTo>
                  <a:lnTo>
                    <a:pt x="0" y="322"/>
                  </a:lnTo>
                  <a:lnTo>
                    <a:pt x="161" y="322"/>
                  </a:lnTo>
                  <a:lnTo>
                    <a:pt x="0" y="0"/>
                  </a:lnTo>
                  <a:close/>
                  <a:moveTo>
                    <a:pt x="81" y="161"/>
                  </a:moveTo>
                  <a:lnTo>
                    <a:pt x="201" y="161"/>
                  </a:lnTo>
                  <a:moveTo>
                    <a:pt x="201" y="97"/>
                  </a:moveTo>
                  <a:lnTo>
                    <a:pt x="201" y="225"/>
                  </a:lnTo>
                  <a:cubicBezTo>
                    <a:pt x="237" y="208"/>
                    <a:pt x="251" y="165"/>
                    <a:pt x="234" y="130"/>
                  </a:cubicBezTo>
                  <a:cubicBezTo>
                    <a:pt x="227" y="115"/>
                    <a:pt x="216" y="104"/>
                    <a:pt x="201" y="97"/>
                  </a:cubicBezTo>
                  <a:close/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C0A83EF-47B8-E0E2-6E75-F266B027417D}"/>
                </a:ext>
              </a:extLst>
            </p:cNvPr>
            <p:cNvGrpSpPr/>
            <p:nvPr/>
          </p:nvGrpSpPr>
          <p:grpSpPr>
            <a:xfrm flipH="1">
              <a:off x="4053907" y="3052340"/>
              <a:ext cx="758488" cy="671513"/>
              <a:chOff x="2914312" y="2925404"/>
              <a:chExt cx="758488" cy="671513"/>
            </a:xfrm>
          </p:grpSpPr>
          <p:sp>
            <p:nvSpPr>
              <p:cNvPr id="56" name="Freeform 51">
                <a:extLst>
                  <a:ext uri="{FF2B5EF4-FFF2-40B4-BE49-F238E27FC236}">
                    <a16:creationId xmlns:a16="http://schemas.microsoft.com/office/drawing/2014/main" id="{198CA144-155A-0E0C-FF39-F9A552530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3850" y="3476396"/>
                <a:ext cx="73025" cy="74613"/>
              </a:xfrm>
              <a:custGeom>
                <a:avLst/>
                <a:gdLst>
                  <a:gd name="T0" fmla="*/ 0 w 46"/>
                  <a:gd name="T1" fmla="*/ 0 h 47"/>
                  <a:gd name="T2" fmla="*/ 46 w 46"/>
                  <a:gd name="T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6" h="47">
                    <a:moveTo>
                      <a:pt x="0" y="0"/>
                    </a:moveTo>
                    <a:cubicBezTo>
                      <a:pt x="0" y="26"/>
                      <a:pt x="21" y="47"/>
                      <a:pt x="46" y="47"/>
                    </a:cubicBez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57" name="Freeform 52">
                <a:extLst>
                  <a:ext uri="{FF2B5EF4-FFF2-40B4-BE49-F238E27FC236}">
                    <a16:creationId xmlns:a16="http://schemas.microsoft.com/office/drawing/2014/main" id="{B23C617E-EDA8-D5B1-E39E-FAC9353DC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875" y="3476396"/>
                <a:ext cx="74613" cy="76200"/>
              </a:xfrm>
              <a:custGeom>
                <a:avLst/>
                <a:gdLst>
                  <a:gd name="T0" fmla="*/ 0 w 47"/>
                  <a:gd name="T1" fmla="*/ 47 h 48"/>
                  <a:gd name="T2" fmla="*/ 46 w 47"/>
                  <a:gd name="T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7" h="48">
                    <a:moveTo>
                      <a:pt x="0" y="47"/>
                    </a:moveTo>
                    <a:cubicBezTo>
                      <a:pt x="27" y="48"/>
                      <a:pt x="47" y="27"/>
                      <a:pt x="46" y="0"/>
                    </a:cubicBez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58" name="Line 53">
                <a:extLst>
                  <a:ext uri="{FF2B5EF4-FFF2-40B4-BE49-F238E27FC236}">
                    <a16:creationId xmlns:a16="http://schemas.microsoft.com/office/drawing/2014/main" id="{3627CC04-8D16-B887-E0AE-1BE8398D32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83850" y="3000857"/>
                <a:ext cx="0" cy="475539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59" name="Freeform 54">
                <a:extLst>
                  <a:ext uri="{FF2B5EF4-FFF2-40B4-BE49-F238E27FC236}">
                    <a16:creationId xmlns:a16="http://schemas.microsoft.com/office/drawing/2014/main" id="{3C3D9466-294E-439D-CA46-8A4547A15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9900" y="3390671"/>
                <a:ext cx="279400" cy="85725"/>
              </a:xfrm>
              <a:custGeom>
                <a:avLst/>
                <a:gdLst>
                  <a:gd name="T0" fmla="*/ 0 w 176"/>
                  <a:gd name="T1" fmla="*/ 54 h 54"/>
                  <a:gd name="T2" fmla="*/ 0 w 176"/>
                  <a:gd name="T3" fmla="*/ 0 h 54"/>
                  <a:gd name="T4" fmla="*/ 176 w 176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54">
                    <a:moveTo>
                      <a:pt x="0" y="54"/>
                    </a:moveTo>
                    <a:lnTo>
                      <a:pt x="0" y="0"/>
                    </a:lnTo>
                    <a:lnTo>
                      <a:pt x="176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60" name="Freeform 55">
                <a:extLst>
                  <a:ext uri="{FF2B5EF4-FFF2-40B4-BE49-F238E27FC236}">
                    <a16:creationId xmlns:a16="http://schemas.microsoft.com/office/drawing/2014/main" id="{80A1DC7C-10D4-37A7-4D55-550138F6A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837" y="3335108"/>
                <a:ext cx="80963" cy="122238"/>
              </a:xfrm>
              <a:custGeom>
                <a:avLst/>
                <a:gdLst>
                  <a:gd name="T0" fmla="*/ 51 w 51"/>
                  <a:gd name="T1" fmla="*/ 77 h 77"/>
                  <a:gd name="T2" fmla="*/ 51 w 51"/>
                  <a:gd name="T3" fmla="*/ 0 h 77"/>
                  <a:gd name="T4" fmla="*/ 23 w 51"/>
                  <a:gd name="T5" fmla="*/ 0 h 77"/>
                  <a:gd name="T6" fmla="*/ 23 w 51"/>
                  <a:gd name="T7" fmla="*/ 22 h 77"/>
                  <a:gd name="T8" fmla="*/ 0 w 51"/>
                  <a:gd name="T9" fmla="*/ 22 h 77"/>
                  <a:gd name="T10" fmla="*/ 0 w 51"/>
                  <a:gd name="T11" fmla="*/ 50 h 77"/>
                  <a:gd name="T12" fmla="*/ 25 w 51"/>
                  <a:gd name="T13" fmla="*/ 50 h 77"/>
                  <a:gd name="T14" fmla="*/ 25 w 51"/>
                  <a:gd name="T15" fmla="*/ 76 h 77"/>
                  <a:gd name="T16" fmla="*/ 51 w 51"/>
                  <a:gd name="T17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77">
                    <a:moveTo>
                      <a:pt x="51" y="77"/>
                    </a:moveTo>
                    <a:lnTo>
                      <a:pt x="51" y="0"/>
                    </a:lnTo>
                    <a:lnTo>
                      <a:pt x="23" y="0"/>
                    </a:lnTo>
                    <a:lnTo>
                      <a:pt x="23" y="22"/>
                    </a:lnTo>
                    <a:lnTo>
                      <a:pt x="0" y="22"/>
                    </a:lnTo>
                    <a:lnTo>
                      <a:pt x="0" y="50"/>
                    </a:lnTo>
                    <a:lnTo>
                      <a:pt x="25" y="50"/>
                    </a:lnTo>
                    <a:lnTo>
                      <a:pt x="25" y="76"/>
                    </a:lnTo>
                    <a:lnTo>
                      <a:pt x="51" y="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61" name="Freeform 56">
                <a:extLst>
                  <a:ext uri="{FF2B5EF4-FFF2-40B4-BE49-F238E27FC236}">
                    <a16:creationId xmlns:a16="http://schemas.microsoft.com/office/drawing/2014/main" id="{3E2A27C9-4D7C-6FBA-13C1-F30849D1D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837" y="3335108"/>
                <a:ext cx="80963" cy="122238"/>
              </a:xfrm>
              <a:custGeom>
                <a:avLst/>
                <a:gdLst>
                  <a:gd name="T0" fmla="*/ 51 w 51"/>
                  <a:gd name="T1" fmla="*/ 77 h 77"/>
                  <a:gd name="T2" fmla="*/ 51 w 51"/>
                  <a:gd name="T3" fmla="*/ 0 h 77"/>
                  <a:gd name="T4" fmla="*/ 23 w 51"/>
                  <a:gd name="T5" fmla="*/ 0 h 77"/>
                  <a:gd name="T6" fmla="*/ 23 w 51"/>
                  <a:gd name="T7" fmla="*/ 22 h 77"/>
                  <a:gd name="T8" fmla="*/ 0 w 51"/>
                  <a:gd name="T9" fmla="*/ 22 h 77"/>
                  <a:gd name="T10" fmla="*/ 0 w 51"/>
                  <a:gd name="T11" fmla="*/ 50 h 77"/>
                  <a:gd name="T12" fmla="*/ 25 w 51"/>
                  <a:gd name="T13" fmla="*/ 50 h 77"/>
                  <a:gd name="T14" fmla="*/ 25 w 51"/>
                  <a:gd name="T15" fmla="*/ 76 h 77"/>
                  <a:gd name="T16" fmla="*/ 51 w 51"/>
                  <a:gd name="T17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77">
                    <a:moveTo>
                      <a:pt x="51" y="77"/>
                    </a:moveTo>
                    <a:lnTo>
                      <a:pt x="51" y="0"/>
                    </a:lnTo>
                    <a:lnTo>
                      <a:pt x="23" y="0"/>
                    </a:lnTo>
                    <a:lnTo>
                      <a:pt x="23" y="22"/>
                    </a:lnTo>
                    <a:lnTo>
                      <a:pt x="0" y="22"/>
                    </a:lnTo>
                    <a:lnTo>
                      <a:pt x="0" y="50"/>
                    </a:lnTo>
                    <a:lnTo>
                      <a:pt x="25" y="50"/>
                    </a:lnTo>
                    <a:lnTo>
                      <a:pt x="25" y="76"/>
                    </a:lnTo>
                    <a:lnTo>
                      <a:pt x="51" y="77"/>
                    </a:lnTo>
                    <a:close/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A377305-6B55-FCC6-3A5E-2B92D93EFB4C}"/>
                  </a:ext>
                </a:extLst>
              </p:cNvPr>
              <p:cNvGrpSpPr/>
              <p:nvPr/>
            </p:nvGrpSpPr>
            <p:grpSpPr>
              <a:xfrm>
                <a:off x="2914312" y="2925404"/>
                <a:ext cx="195263" cy="671513"/>
                <a:chOff x="7166999" y="2257751"/>
                <a:chExt cx="195263" cy="671513"/>
              </a:xfrm>
            </p:grpSpPr>
            <p:sp>
              <p:nvSpPr>
                <p:cNvPr id="63" name="Rectangle 23">
                  <a:extLst>
                    <a:ext uri="{FF2B5EF4-FFF2-40B4-BE49-F238E27FC236}">
                      <a16:creationId xmlns:a16="http://schemas.microsoft.com/office/drawing/2014/main" id="{7433B2DB-ACFD-64BB-9BBF-43ECB834ED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7166999" y="2257751"/>
                  <a:ext cx="195263" cy="67151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64" name="Line 25">
                  <a:extLst>
                    <a:ext uri="{FF2B5EF4-FFF2-40B4-BE49-F238E27FC236}">
                      <a16:creationId xmlns:a16="http://schemas.microsoft.com/office/drawing/2014/main" id="{245DE661-D611-6D9A-4903-68BABEACC1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265424" y="2861001"/>
                  <a:ext cx="96838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65" name="Line 26">
                  <a:extLst>
                    <a:ext uri="{FF2B5EF4-FFF2-40B4-BE49-F238E27FC236}">
                      <a16:creationId xmlns:a16="http://schemas.microsoft.com/office/drawing/2014/main" id="{D0D7FDAA-FAB6-852C-03BE-1A6FA3C8AB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265424" y="2686376"/>
                  <a:ext cx="96838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66" name="Line 27">
                  <a:extLst>
                    <a:ext uri="{FF2B5EF4-FFF2-40B4-BE49-F238E27FC236}">
                      <a16:creationId xmlns:a16="http://schemas.microsoft.com/office/drawing/2014/main" id="{3324F0CE-66CA-E90E-0706-A1D19127F9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0349" y="2759401"/>
                  <a:ext cx="61913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67" name="Line 28">
                  <a:extLst>
                    <a:ext uri="{FF2B5EF4-FFF2-40B4-BE49-F238E27FC236}">
                      <a16:creationId xmlns:a16="http://schemas.microsoft.com/office/drawing/2014/main" id="{3B15D71C-1A64-DE70-D5B4-5FA162CEA4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3524" y="2794326"/>
                  <a:ext cx="58738" cy="1588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68" name="Line 29">
                  <a:extLst>
                    <a:ext uri="{FF2B5EF4-FFF2-40B4-BE49-F238E27FC236}">
                      <a16:creationId xmlns:a16="http://schemas.microsoft.com/office/drawing/2014/main" id="{139D2E7C-1D23-F557-55EB-557941D9D2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0349" y="2722889"/>
                  <a:ext cx="61913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69" name="Line 30">
                  <a:extLst>
                    <a:ext uri="{FF2B5EF4-FFF2-40B4-BE49-F238E27FC236}">
                      <a16:creationId xmlns:a16="http://schemas.microsoft.com/office/drawing/2014/main" id="{3E6FF8C3-A4D5-0F0D-59A3-B348DB0773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3524" y="2829251"/>
                  <a:ext cx="58738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70" name="Line 31">
                  <a:extLst>
                    <a:ext uri="{FF2B5EF4-FFF2-40B4-BE49-F238E27FC236}">
                      <a16:creationId xmlns:a16="http://schemas.microsoft.com/office/drawing/2014/main" id="{3131C5A4-C5D7-2AD4-FA87-3971C6F234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265424" y="2686376"/>
                  <a:ext cx="96838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71" name="Line 32">
                  <a:extLst>
                    <a:ext uri="{FF2B5EF4-FFF2-40B4-BE49-F238E27FC236}">
                      <a16:creationId xmlns:a16="http://schemas.microsoft.com/office/drawing/2014/main" id="{8A4CB432-4AA4-1E51-B5B0-43DCE970B5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265424" y="2511751"/>
                  <a:ext cx="96838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72" name="Line 33">
                  <a:extLst>
                    <a:ext uri="{FF2B5EF4-FFF2-40B4-BE49-F238E27FC236}">
                      <a16:creationId xmlns:a16="http://schemas.microsoft.com/office/drawing/2014/main" id="{FB9BB419-3D2A-2220-C557-9C8FBE17B9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0349" y="2586364"/>
                  <a:ext cx="61913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73" name="Line 34">
                  <a:extLst>
                    <a:ext uri="{FF2B5EF4-FFF2-40B4-BE49-F238E27FC236}">
                      <a16:creationId xmlns:a16="http://schemas.microsoft.com/office/drawing/2014/main" id="{B3AB4CF3-8968-392B-74BA-EFDCCD7C71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3524" y="2621289"/>
                  <a:ext cx="58738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74" name="Line 35">
                  <a:extLst>
                    <a:ext uri="{FF2B5EF4-FFF2-40B4-BE49-F238E27FC236}">
                      <a16:creationId xmlns:a16="http://schemas.microsoft.com/office/drawing/2014/main" id="{E05502FA-54F0-9E35-E98D-F16AA88852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0349" y="2549851"/>
                  <a:ext cx="61913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75" name="Line 36">
                  <a:extLst>
                    <a:ext uri="{FF2B5EF4-FFF2-40B4-BE49-F238E27FC236}">
                      <a16:creationId xmlns:a16="http://schemas.microsoft.com/office/drawing/2014/main" id="{5771136D-F576-D03D-2BF0-2EF13405C25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3524" y="2656214"/>
                  <a:ext cx="58738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76" name="Line 37">
                  <a:extLst>
                    <a:ext uri="{FF2B5EF4-FFF2-40B4-BE49-F238E27FC236}">
                      <a16:creationId xmlns:a16="http://schemas.microsoft.com/office/drawing/2014/main" id="{4A5051CF-073C-E8BE-A179-335FBCFDFB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265424" y="2510164"/>
                  <a:ext cx="96838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77" name="Line 38">
                  <a:extLst>
                    <a:ext uri="{FF2B5EF4-FFF2-40B4-BE49-F238E27FC236}">
                      <a16:creationId xmlns:a16="http://schemas.microsoft.com/office/drawing/2014/main" id="{869833AF-6C33-5E7A-141E-6B2472F999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265424" y="2337126"/>
                  <a:ext cx="96838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78" name="Line 39">
                  <a:extLst>
                    <a:ext uri="{FF2B5EF4-FFF2-40B4-BE49-F238E27FC236}">
                      <a16:creationId xmlns:a16="http://schemas.microsoft.com/office/drawing/2014/main" id="{1076A762-5A59-D7A5-2D14-C8F3AAA807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0349" y="2410151"/>
                  <a:ext cx="61913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79" name="Line 40">
                  <a:extLst>
                    <a:ext uri="{FF2B5EF4-FFF2-40B4-BE49-F238E27FC236}">
                      <a16:creationId xmlns:a16="http://schemas.microsoft.com/office/drawing/2014/main" id="{764CEF75-4C92-A791-E513-69FABAE2B3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3524" y="2445076"/>
                  <a:ext cx="58738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80" name="Line 41">
                  <a:extLst>
                    <a:ext uri="{FF2B5EF4-FFF2-40B4-BE49-F238E27FC236}">
                      <a16:creationId xmlns:a16="http://schemas.microsoft.com/office/drawing/2014/main" id="{70850ABF-5E78-62F1-F57C-900587F5A6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0349" y="2373639"/>
                  <a:ext cx="61913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sp>
              <p:nvSpPr>
                <p:cNvPr id="81" name="Line 42">
                  <a:extLst>
                    <a:ext uri="{FF2B5EF4-FFF2-40B4-BE49-F238E27FC236}">
                      <a16:creationId xmlns:a16="http://schemas.microsoft.com/office/drawing/2014/main" id="{7833E6DE-F76A-C851-7BD0-940169A1DF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7303524" y="2480001"/>
                  <a:ext cx="58738" cy="0"/>
                </a:xfrm>
                <a:prstGeom prst="line">
                  <a:avLst/>
                </a:prstGeom>
                <a:noFill/>
                <a:ln w="1270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</p:grpSp>
        </p:grpSp>
        <p:sp>
          <p:nvSpPr>
            <p:cNvPr id="44" name="Rectangle 69">
              <a:extLst>
                <a:ext uri="{FF2B5EF4-FFF2-40B4-BE49-F238E27FC236}">
                  <a16:creationId xmlns:a16="http://schemas.microsoft.com/office/drawing/2014/main" id="{E12F0873-F3F0-56F7-1126-8D6D2D0E5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4603" y="3291713"/>
              <a:ext cx="871565" cy="428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Manomete</a:t>
              </a: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65">
              <a:extLst>
                <a:ext uri="{FF2B5EF4-FFF2-40B4-BE49-F238E27FC236}">
                  <a16:creationId xmlns:a16="http://schemas.microsoft.com/office/drawing/2014/main" id="{3DB6F3D0-8E11-4E17-F3AB-4640E41BC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7919" y="4894799"/>
              <a:ext cx="606426" cy="659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Roller Clamp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Freeform 16">
              <a:extLst>
                <a:ext uri="{FF2B5EF4-FFF2-40B4-BE49-F238E27FC236}">
                  <a16:creationId xmlns:a16="http://schemas.microsoft.com/office/drawing/2014/main" id="{AE0921C6-D881-4408-2F4E-4582C66EF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230" y="5599479"/>
              <a:ext cx="1501163" cy="866775"/>
            </a:xfrm>
            <a:custGeom>
              <a:avLst/>
              <a:gdLst>
                <a:gd name="T0" fmla="*/ 117 w 1167"/>
                <a:gd name="T1" fmla="*/ 1089 h 1089"/>
                <a:gd name="T2" fmla="*/ 1050 w 1167"/>
                <a:gd name="T3" fmla="*/ 1089 h 1089"/>
                <a:gd name="T4" fmla="*/ 1167 w 1167"/>
                <a:gd name="T5" fmla="*/ 972 h 1089"/>
                <a:gd name="T6" fmla="*/ 1167 w 1167"/>
                <a:gd name="T7" fmla="*/ 117 h 1089"/>
                <a:gd name="T8" fmla="*/ 1050 w 1167"/>
                <a:gd name="T9" fmla="*/ 0 h 1089"/>
                <a:gd name="T10" fmla="*/ 117 w 1167"/>
                <a:gd name="T11" fmla="*/ 0 h 1089"/>
                <a:gd name="T12" fmla="*/ 0 w 1167"/>
                <a:gd name="T13" fmla="*/ 117 h 1089"/>
                <a:gd name="T14" fmla="*/ 0 w 1167"/>
                <a:gd name="T15" fmla="*/ 972 h 1089"/>
                <a:gd name="T16" fmla="*/ 117 w 1167"/>
                <a:gd name="T17" fmla="*/ 1089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7" h="1089">
                  <a:moveTo>
                    <a:pt x="117" y="1089"/>
                  </a:moveTo>
                  <a:lnTo>
                    <a:pt x="1050" y="1089"/>
                  </a:lnTo>
                  <a:cubicBezTo>
                    <a:pt x="1115" y="1089"/>
                    <a:pt x="1167" y="1037"/>
                    <a:pt x="1167" y="972"/>
                  </a:cubicBezTo>
                  <a:lnTo>
                    <a:pt x="1167" y="117"/>
                  </a:lnTo>
                  <a:cubicBezTo>
                    <a:pt x="1167" y="53"/>
                    <a:pt x="1115" y="0"/>
                    <a:pt x="1050" y="0"/>
                  </a:cubicBezTo>
                  <a:lnTo>
                    <a:pt x="117" y="0"/>
                  </a:lnTo>
                  <a:cubicBezTo>
                    <a:pt x="52" y="0"/>
                    <a:pt x="0" y="53"/>
                    <a:pt x="0" y="117"/>
                  </a:cubicBezTo>
                  <a:lnTo>
                    <a:pt x="0" y="972"/>
                  </a:lnTo>
                  <a:cubicBezTo>
                    <a:pt x="0" y="1037"/>
                    <a:pt x="52" y="1089"/>
                    <a:pt x="117" y="1089"/>
                  </a:cubicBezTo>
                  <a:close/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47" name="Freeform 56">
              <a:extLst>
                <a:ext uri="{FF2B5EF4-FFF2-40B4-BE49-F238E27FC236}">
                  <a16:creationId xmlns:a16="http://schemas.microsoft.com/office/drawing/2014/main" id="{3C6D41AA-6233-7184-A2E6-955B204F8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349" y="2987228"/>
              <a:ext cx="80963" cy="122238"/>
            </a:xfrm>
            <a:custGeom>
              <a:avLst/>
              <a:gdLst>
                <a:gd name="T0" fmla="*/ 51 w 51"/>
                <a:gd name="T1" fmla="*/ 77 h 77"/>
                <a:gd name="T2" fmla="*/ 51 w 51"/>
                <a:gd name="T3" fmla="*/ 0 h 77"/>
                <a:gd name="T4" fmla="*/ 23 w 51"/>
                <a:gd name="T5" fmla="*/ 0 h 77"/>
                <a:gd name="T6" fmla="*/ 23 w 51"/>
                <a:gd name="T7" fmla="*/ 22 h 77"/>
                <a:gd name="T8" fmla="*/ 0 w 51"/>
                <a:gd name="T9" fmla="*/ 22 h 77"/>
                <a:gd name="T10" fmla="*/ 0 w 51"/>
                <a:gd name="T11" fmla="*/ 50 h 77"/>
                <a:gd name="T12" fmla="*/ 25 w 51"/>
                <a:gd name="T13" fmla="*/ 50 h 77"/>
                <a:gd name="T14" fmla="*/ 25 w 51"/>
                <a:gd name="T15" fmla="*/ 76 h 77"/>
                <a:gd name="T16" fmla="*/ 51 w 51"/>
                <a:gd name="T1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77">
                  <a:moveTo>
                    <a:pt x="51" y="77"/>
                  </a:moveTo>
                  <a:lnTo>
                    <a:pt x="51" y="0"/>
                  </a:lnTo>
                  <a:lnTo>
                    <a:pt x="23" y="0"/>
                  </a:lnTo>
                  <a:lnTo>
                    <a:pt x="23" y="22"/>
                  </a:lnTo>
                  <a:lnTo>
                    <a:pt x="0" y="22"/>
                  </a:lnTo>
                  <a:lnTo>
                    <a:pt x="0" y="50"/>
                  </a:lnTo>
                  <a:lnTo>
                    <a:pt x="25" y="50"/>
                  </a:lnTo>
                  <a:lnTo>
                    <a:pt x="25" y="76"/>
                  </a:lnTo>
                  <a:lnTo>
                    <a:pt x="51" y="77"/>
                  </a:lnTo>
                  <a:close/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48" name="Line 43">
              <a:extLst>
                <a:ext uri="{FF2B5EF4-FFF2-40B4-BE49-F238E27FC236}">
                  <a16:creationId xmlns:a16="http://schemas.microsoft.com/office/drawing/2014/main" id="{9FBC91E3-CA32-5804-C1F7-FEA95083C8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8094" y="2630832"/>
              <a:ext cx="0" cy="34521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7BFB5330-E6FB-842E-B445-BBAEF58B1003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2796664" y="3587136"/>
              <a:ext cx="1275109" cy="272439"/>
            </a:xfrm>
            <a:custGeom>
              <a:avLst/>
              <a:gdLst>
                <a:gd name="T0" fmla="*/ 365 w 365"/>
                <a:gd name="T1" fmla="*/ 0 h 323"/>
                <a:gd name="T2" fmla="*/ 0 w 365"/>
                <a:gd name="T3" fmla="*/ 0 h 323"/>
                <a:gd name="T4" fmla="*/ 0 w 365"/>
                <a:gd name="T5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5" h="323">
                  <a:moveTo>
                    <a:pt x="365" y="0"/>
                  </a:moveTo>
                  <a:lnTo>
                    <a:pt x="0" y="0"/>
                  </a:lnTo>
                  <a:lnTo>
                    <a:pt x="0" y="32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51" name="Rectangle 73">
              <a:extLst>
                <a:ext uri="{FF2B5EF4-FFF2-40B4-BE49-F238E27FC236}">
                  <a16:creationId xmlns:a16="http://schemas.microsoft.com/office/drawing/2014/main" id="{852CF64B-2F1C-7FBB-B352-5A4E67A72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387" y="5913083"/>
              <a:ext cx="325410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300" dirty="0">
                  <a:solidFill>
                    <a:srgbClr val="000000"/>
                  </a:solidFill>
                </a:rPr>
                <a:t>10 L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74">
              <a:extLst>
                <a:ext uri="{FF2B5EF4-FFF2-40B4-BE49-F238E27FC236}">
                  <a16:creationId xmlns:a16="http://schemas.microsoft.com/office/drawing/2014/main" id="{A58BAD17-C906-617F-150C-5EF116D14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8369" y="214094"/>
              <a:ext cx="957078" cy="69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 L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Dialysis fluid </a:t>
              </a:r>
              <a:endParaRPr kumimoji="0" lang="en-US" alt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E746000A-02DB-798C-560D-C8FD92D306B3}"/>
                </a:ext>
              </a:extLst>
            </p:cNvPr>
            <p:cNvGrpSpPr/>
            <p:nvPr/>
          </p:nvGrpSpPr>
          <p:grpSpPr>
            <a:xfrm>
              <a:off x="1277260" y="5757440"/>
              <a:ext cx="1801391" cy="494201"/>
              <a:chOff x="6458857" y="3623840"/>
              <a:chExt cx="1801391" cy="494201"/>
            </a:xfrm>
          </p:grpSpPr>
          <p:sp>
            <p:nvSpPr>
              <p:cNvPr id="54" name="Rectangle 18">
                <a:extLst>
                  <a:ext uri="{FF2B5EF4-FFF2-40B4-BE49-F238E27FC236}">
                    <a16:creationId xmlns:a16="http://schemas.microsoft.com/office/drawing/2014/main" id="{38CCB672-2696-711F-946E-779C19319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8857" y="3623840"/>
                <a:ext cx="1801391" cy="100014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55" name="Rectangle 18">
                <a:extLst>
                  <a:ext uri="{FF2B5EF4-FFF2-40B4-BE49-F238E27FC236}">
                    <a16:creationId xmlns:a16="http://schemas.microsoft.com/office/drawing/2014/main" id="{AB2EF7AA-C334-38ED-F85C-CABED0D40D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4917" y="3732699"/>
                <a:ext cx="887313" cy="385342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ZA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Scale</a:t>
                </a:r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FF8E1315-2348-25FD-721D-BB25A1F03288}"/>
              </a:ext>
            </a:extLst>
          </p:cNvPr>
          <p:cNvSpPr txBox="1"/>
          <p:nvPr/>
        </p:nvSpPr>
        <p:spPr>
          <a:xfrm>
            <a:off x="10112801" y="3413021"/>
            <a:ext cx="9576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400" dirty="0">
                <a:solidFill>
                  <a:srgbClr val="296D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p&lt;0.001</a:t>
            </a:r>
            <a:endParaRPr lang="en-ZA" sz="1400" dirty="0"/>
          </a:p>
        </p:txBody>
      </p:sp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20629862-FED6-4627-8AC5-CE38967BDE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9133932"/>
              </p:ext>
            </p:extLst>
          </p:nvPr>
        </p:nvGraphicFramePr>
        <p:xfrm>
          <a:off x="4963665" y="2338409"/>
          <a:ext cx="2998537" cy="284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5" name="TextBox 104">
            <a:extLst>
              <a:ext uri="{FF2B5EF4-FFF2-40B4-BE49-F238E27FC236}">
                <a16:creationId xmlns:a16="http://schemas.microsoft.com/office/drawing/2014/main" id="{E2FD2FC8-5A7E-8430-B9A7-AAAEBDA2E375}"/>
              </a:ext>
            </a:extLst>
          </p:cNvPr>
          <p:cNvSpPr txBox="1"/>
          <p:nvPr/>
        </p:nvSpPr>
        <p:spPr>
          <a:xfrm>
            <a:off x="6597632" y="3518245"/>
            <a:ext cx="9576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400" dirty="0">
                <a:solidFill>
                  <a:srgbClr val="296D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p&lt;0.001</a:t>
            </a:r>
            <a:endParaRPr lang="en-ZA" sz="1400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3519E16-C01E-4BE6-AC97-595A71BB0B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7741799"/>
              </p:ext>
            </p:extLst>
          </p:nvPr>
        </p:nvGraphicFramePr>
        <p:xfrm>
          <a:off x="8354833" y="2337617"/>
          <a:ext cx="3593725" cy="3021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9" name="Star: 5 Points 108">
            <a:extLst>
              <a:ext uri="{FF2B5EF4-FFF2-40B4-BE49-F238E27FC236}">
                <a16:creationId xmlns:a16="http://schemas.microsoft.com/office/drawing/2014/main" id="{4F647CC7-8EA2-0179-22A0-96F9C504AFC0}"/>
              </a:ext>
            </a:extLst>
          </p:cNvPr>
          <p:cNvSpPr/>
          <p:nvPr/>
        </p:nvSpPr>
        <p:spPr>
          <a:xfrm>
            <a:off x="174114" y="2449054"/>
            <a:ext cx="457671" cy="417288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08483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3329</TotalTime>
  <Words>180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Bob Thompson</cp:lastModifiedBy>
  <cp:revision>66</cp:revision>
  <dcterms:created xsi:type="dcterms:W3CDTF">2019-06-13T12:30:18Z</dcterms:created>
  <dcterms:modified xsi:type="dcterms:W3CDTF">2022-12-08T19:11:35Z</dcterms:modified>
</cp:coreProperties>
</file>