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14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BE595-043F-4257-95B3-55C40E451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0FA43D-C5C2-4CD7-AD1D-F1E2F85309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97DA1-9665-49B9-AD1A-A5FE00990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F333F-F67C-4086-8BF3-BECA35834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50006-9451-46DE-AB6D-AA53FD4D1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0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AC05-76A9-4549-9A77-1214FE20B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871B36-BBCD-4831-8120-BDA42F39D1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0164A-4B3E-42E9-BFB5-7AA5C481F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D87B4-43EF-4A0A-A626-369C12E3C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DE3C7-ECDB-45CC-9BAD-D8E625EF3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94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48C68-08F7-42DC-8509-9B50C4EFF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DF32E3-4E18-48C5-9B6B-4D94A11EC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0B757-7A55-4CC6-9277-E1C0986BB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1A007-0C17-4254-A82C-B076D5DBF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DB359-CA8F-4B4A-B2DA-45C79E5C6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6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56C1-7312-4C54-8312-5C765BD17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66A8F-F973-42AC-B118-7C2136118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DBFAC-3093-4602-9164-2B483CE9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4AD83-17E4-4403-8174-1A659D41B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9373A-FF6D-4BF9-A4A4-88485D57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9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DC110-306B-4BEA-96E9-78403954F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DECE8-0CF2-45F9-B536-E10573F12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93E16-66F1-4F71-AF4E-9482A1466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6CA71-D116-4207-ACA6-681887790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347A7-D5F6-4B0F-B863-E3BA74C6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5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6C79E-122A-4324-9511-E24E37B62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D2E5B-DBBA-45D9-9C8B-E9FE60BEB2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1C0143-48E7-4D54-837E-129DED49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B6213-136B-440B-9E33-6ABC06E19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66FC6-1FA5-4333-AA1C-A6F029440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8D9CA-664F-4A95-97B3-524EB1A6E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5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47501-A67C-479E-8850-D3C1D0358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894F1-1C04-4DF5-AB41-17E7C27CA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519356-E1AD-45C8-992A-331A8F98B5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C03A00-A400-4826-8D4A-76E52B2BAA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34E87C-C15A-4591-A2E6-DA797BC4C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EE3BF-3698-44AA-83D2-FF941A786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454E40-35C0-4D6B-9758-4546E6317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9C1CFC-960F-4BD1-BE90-596415DB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8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2453-A282-4606-AC37-32D2ABE25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C7E520-A206-4861-B1F3-77BD80ED4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014DD-F307-41F7-8C3B-15E04C9A8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9CDED0-0F43-4C7B-942E-2038186F7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7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9D5F0F-39BC-4617-B497-BAD776A6A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55A2DA-CB70-475F-9D25-F8DD3A1C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4BECB-53F3-4723-9E1B-52BD88A7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7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45267-A17A-4F49-A750-C8F9E9D67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4EBB8-F64E-4841-B174-BB96B33B2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904E4-56C0-4BC4-9AD6-791D06464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E6482-4BB9-4197-B393-CEC67623B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6FA0B-84A0-479A-ACC9-CD1200E94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469F7-0EC0-4829-A029-24B28380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8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E48F9-6C56-427F-A37C-86954F43F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936DE9-9C1F-41EE-BD9D-73AC720E1C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972459-3727-40BC-AB21-9AEBBE0AB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90A7F-ADEF-43B1-9CA2-9BD329589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FA3F7-2121-4AE0-B633-0CCCF808D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82576-1356-4D59-942E-0007D91E8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2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4B9AF1-E8B6-4A42-B5BE-006CEB8D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8B21B-0300-489D-9708-27DDC1096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9D11F-7642-4566-BF36-6698AF175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74390-B734-458A-ADBA-B63CFD35727C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F4891-1283-40D3-A1E4-414F01524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B8818-6047-47B7-8FC7-CFCE6C25B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A6661-1F00-423A-A869-F6C5FB592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2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9F238AA-42FE-449F-9A4D-D1BC51D34BF7}"/>
              </a:ext>
            </a:extLst>
          </p:cNvPr>
          <p:cNvCxnSpPr>
            <a:cxnSpLocks/>
          </p:cNvCxnSpPr>
          <p:nvPr/>
        </p:nvCxnSpPr>
        <p:spPr>
          <a:xfrm flipV="1">
            <a:off x="1998482" y="2698922"/>
            <a:ext cx="0" cy="146115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56B66E42-85C4-40CF-96C5-0CCF6FE5EFAA}"/>
              </a:ext>
            </a:extLst>
          </p:cNvPr>
          <p:cNvCxnSpPr>
            <a:cxnSpLocks/>
          </p:cNvCxnSpPr>
          <p:nvPr/>
        </p:nvCxnSpPr>
        <p:spPr>
          <a:xfrm flipV="1">
            <a:off x="3272671" y="2698922"/>
            <a:ext cx="0" cy="146115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C3DFA4C-0A43-4205-B4B7-454E5B607453}"/>
              </a:ext>
            </a:extLst>
          </p:cNvPr>
          <p:cNvCxnSpPr>
            <a:cxnSpLocks/>
          </p:cNvCxnSpPr>
          <p:nvPr/>
        </p:nvCxnSpPr>
        <p:spPr>
          <a:xfrm flipV="1">
            <a:off x="4556287" y="2698922"/>
            <a:ext cx="0" cy="146115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6CE4155-5FB3-420B-A8F5-97F7240F2D52}"/>
              </a:ext>
            </a:extLst>
          </p:cNvPr>
          <p:cNvCxnSpPr>
            <a:cxnSpLocks/>
          </p:cNvCxnSpPr>
          <p:nvPr/>
        </p:nvCxnSpPr>
        <p:spPr>
          <a:xfrm flipV="1">
            <a:off x="5821050" y="2698922"/>
            <a:ext cx="0" cy="146115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3FB69DD-6C44-4EE3-B8D3-6A59AFD08537}"/>
              </a:ext>
            </a:extLst>
          </p:cNvPr>
          <p:cNvCxnSpPr>
            <a:cxnSpLocks/>
          </p:cNvCxnSpPr>
          <p:nvPr/>
        </p:nvCxnSpPr>
        <p:spPr>
          <a:xfrm flipH="1" flipV="1">
            <a:off x="829558" y="2848005"/>
            <a:ext cx="1" cy="10275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A096ED2-FA05-4024-B9C6-243953D8EDC8}"/>
              </a:ext>
            </a:extLst>
          </p:cNvPr>
          <p:cNvCxnSpPr>
            <a:cxnSpLocks/>
          </p:cNvCxnSpPr>
          <p:nvPr/>
        </p:nvCxnSpPr>
        <p:spPr>
          <a:xfrm flipH="1">
            <a:off x="829559" y="2848005"/>
            <a:ext cx="6693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52767C2-7BB0-4FFF-82EF-09EAA6DCA783}"/>
              </a:ext>
            </a:extLst>
          </p:cNvPr>
          <p:cNvCxnSpPr>
            <a:cxnSpLocks/>
          </p:cNvCxnSpPr>
          <p:nvPr/>
        </p:nvCxnSpPr>
        <p:spPr>
          <a:xfrm flipV="1">
            <a:off x="1498334" y="2848005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FD24310-2020-4147-94D3-58F00555A48C}"/>
              </a:ext>
            </a:extLst>
          </p:cNvPr>
          <p:cNvCxnSpPr>
            <a:cxnSpLocks/>
          </p:cNvCxnSpPr>
          <p:nvPr/>
        </p:nvCxnSpPr>
        <p:spPr>
          <a:xfrm flipH="1">
            <a:off x="923829" y="3763973"/>
            <a:ext cx="2100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E6028D1-A8AA-4E59-8639-738FD4A3600E}"/>
              </a:ext>
            </a:extLst>
          </p:cNvPr>
          <p:cNvCxnSpPr>
            <a:cxnSpLocks/>
          </p:cNvCxnSpPr>
          <p:nvPr/>
        </p:nvCxnSpPr>
        <p:spPr>
          <a:xfrm flipV="1">
            <a:off x="924868" y="3763977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D18B81C-F8FF-407C-80FF-856617B3FA8F}"/>
              </a:ext>
            </a:extLst>
          </p:cNvPr>
          <p:cNvCxnSpPr>
            <a:cxnSpLocks/>
          </p:cNvCxnSpPr>
          <p:nvPr/>
        </p:nvCxnSpPr>
        <p:spPr>
          <a:xfrm flipV="1">
            <a:off x="1133830" y="3774972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CA4914F-6E27-458A-AC41-BC8E78F8ACCD}"/>
              </a:ext>
            </a:extLst>
          </p:cNvPr>
          <p:cNvCxnSpPr>
            <a:cxnSpLocks/>
          </p:cNvCxnSpPr>
          <p:nvPr/>
        </p:nvCxnSpPr>
        <p:spPr>
          <a:xfrm flipH="1">
            <a:off x="1585276" y="2848005"/>
            <a:ext cx="2100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815F5A6-C66D-4C56-97F0-F4A244534939}"/>
              </a:ext>
            </a:extLst>
          </p:cNvPr>
          <p:cNvCxnSpPr>
            <a:cxnSpLocks/>
          </p:cNvCxnSpPr>
          <p:nvPr/>
        </p:nvCxnSpPr>
        <p:spPr>
          <a:xfrm flipV="1">
            <a:off x="1586315" y="2848009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6641A82-0902-4F61-9175-3D9CE3B8C142}"/>
              </a:ext>
            </a:extLst>
          </p:cNvPr>
          <p:cNvCxnSpPr>
            <a:cxnSpLocks/>
          </p:cNvCxnSpPr>
          <p:nvPr/>
        </p:nvCxnSpPr>
        <p:spPr>
          <a:xfrm flipV="1">
            <a:off x="1795277" y="2859005"/>
            <a:ext cx="0" cy="10165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70A163CB-6C6B-4153-95BB-586970289E55}"/>
              </a:ext>
            </a:extLst>
          </p:cNvPr>
          <p:cNvSpPr txBox="1"/>
          <p:nvPr/>
        </p:nvSpPr>
        <p:spPr>
          <a:xfrm>
            <a:off x="857645" y="267581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*****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CC61869-EA3D-47C7-A285-63EAB29877DF}"/>
              </a:ext>
            </a:extLst>
          </p:cNvPr>
          <p:cNvSpPr txBox="1"/>
          <p:nvPr/>
        </p:nvSpPr>
        <p:spPr>
          <a:xfrm>
            <a:off x="1484455" y="267581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^^^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8FC7E66-7040-4C79-A8BA-333CB1A37967}"/>
              </a:ext>
            </a:extLst>
          </p:cNvPr>
          <p:cNvCxnSpPr>
            <a:cxnSpLocks/>
          </p:cNvCxnSpPr>
          <p:nvPr/>
        </p:nvCxnSpPr>
        <p:spPr>
          <a:xfrm flipH="1" flipV="1">
            <a:off x="2122912" y="2837005"/>
            <a:ext cx="1" cy="10275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AFD57CF-3CE4-4C1B-BF52-A09F828A15E7}"/>
              </a:ext>
            </a:extLst>
          </p:cNvPr>
          <p:cNvCxnSpPr>
            <a:cxnSpLocks/>
          </p:cNvCxnSpPr>
          <p:nvPr/>
        </p:nvCxnSpPr>
        <p:spPr>
          <a:xfrm flipH="1">
            <a:off x="2122913" y="2837005"/>
            <a:ext cx="6693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8B105FB-A171-4EBF-B6DC-381A15BDBF7B}"/>
              </a:ext>
            </a:extLst>
          </p:cNvPr>
          <p:cNvCxnSpPr>
            <a:cxnSpLocks/>
          </p:cNvCxnSpPr>
          <p:nvPr/>
        </p:nvCxnSpPr>
        <p:spPr>
          <a:xfrm flipV="1">
            <a:off x="2791688" y="2837005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7E90E60-B48F-4101-9AB5-8CAC02541C33}"/>
              </a:ext>
            </a:extLst>
          </p:cNvPr>
          <p:cNvCxnSpPr>
            <a:cxnSpLocks/>
          </p:cNvCxnSpPr>
          <p:nvPr/>
        </p:nvCxnSpPr>
        <p:spPr>
          <a:xfrm flipH="1">
            <a:off x="2217183" y="3752973"/>
            <a:ext cx="2100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EAE9E39-533D-47BD-9FE3-D35432CD09CB}"/>
              </a:ext>
            </a:extLst>
          </p:cNvPr>
          <p:cNvCxnSpPr>
            <a:cxnSpLocks/>
          </p:cNvCxnSpPr>
          <p:nvPr/>
        </p:nvCxnSpPr>
        <p:spPr>
          <a:xfrm flipV="1">
            <a:off x="2218222" y="3752977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5A93FB9-7F8E-4D65-B8E0-16620E409F86}"/>
              </a:ext>
            </a:extLst>
          </p:cNvPr>
          <p:cNvCxnSpPr>
            <a:cxnSpLocks/>
          </p:cNvCxnSpPr>
          <p:nvPr/>
        </p:nvCxnSpPr>
        <p:spPr>
          <a:xfrm flipV="1">
            <a:off x="2427184" y="3763972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0A47582-D338-4220-86C5-C201EE6A4A5A}"/>
              </a:ext>
            </a:extLst>
          </p:cNvPr>
          <p:cNvCxnSpPr>
            <a:cxnSpLocks/>
          </p:cNvCxnSpPr>
          <p:nvPr/>
        </p:nvCxnSpPr>
        <p:spPr>
          <a:xfrm flipH="1">
            <a:off x="2878630" y="2837005"/>
            <a:ext cx="2100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B11C42B-D461-4A18-B1C6-C4682CA84061}"/>
              </a:ext>
            </a:extLst>
          </p:cNvPr>
          <p:cNvCxnSpPr>
            <a:cxnSpLocks/>
          </p:cNvCxnSpPr>
          <p:nvPr/>
        </p:nvCxnSpPr>
        <p:spPr>
          <a:xfrm flipV="1">
            <a:off x="2879669" y="2837009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93259A9-F9D3-4C9E-85BB-1F3FFD9E8638}"/>
              </a:ext>
            </a:extLst>
          </p:cNvPr>
          <p:cNvCxnSpPr>
            <a:cxnSpLocks/>
          </p:cNvCxnSpPr>
          <p:nvPr/>
        </p:nvCxnSpPr>
        <p:spPr>
          <a:xfrm flipV="1">
            <a:off x="3088631" y="2848005"/>
            <a:ext cx="0" cy="10165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0177DEC5-D2E2-4647-8369-4363C813B58B}"/>
              </a:ext>
            </a:extLst>
          </p:cNvPr>
          <p:cNvSpPr txBox="1"/>
          <p:nvPr/>
        </p:nvSpPr>
        <p:spPr>
          <a:xfrm>
            <a:off x="2227199" y="267116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****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8B4449-BDAA-4C39-97DD-76E5246302AB}"/>
              </a:ext>
            </a:extLst>
          </p:cNvPr>
          <p:cNvSpPr txBox="1"/>
          <p:nvPr/>
        </p:nvSpPr>
        <p:spPr>
          <a:xfrm>
            <a:off x="2809559" y="267116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^^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E6CDCF8-C5BD-450C-88B5-B36622B9E199}"/>
              </a:ext>
            </a:extLst>
          </p:cNvPr>
          <p:cNvCxnSpPr>
            <a:cxnSpLocks/>
          </p:cNvCxnSpPr>
          <p:nvPr/>
        </p:nvCxnSpPr>
        <p:spPr>
          <a:xfrm flipH="1" flipV="1">
            <a:off x="3410195" y="2837005"/>
            <a:ext cx="1" cy="10275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8EE2435-E299-4F1D-945D-0A0955F98F92}"/>
              </a:ext>
            </a:extLst>
          </p:cNvPr>
          <p:cNvCxnSpPr>
            <a:cxnSpLocks/>
          </p:cNvCxnSpPr>
          <p:nvPr/>
        </p:nvCxnSpPr>
        <p:spPr>
          <a:xfrm flipH="1">
            <a:off x="3410196" y="2837005"/>
            <a:ext cx="6693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B14C9EC-09B6-4708-9964-E86F71EB792E}"/>
              </a:ext>
            </a:extLst>
          </p:cNvPr>
          <p:cNvCxnSpPr>
            <a:cxnSpLocks/>
          </p:cNvCxnSpPr>
          <p:nvPr/>
        </p:nvCxnSpPr>
        <p:spPr>
          <a:xfrm flipV="1">
            <a:off x="4078971" y="2837005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B1929E76-1188-4508-82AA-1E0481440522}"/>
              </a:ext>
            </a:extLst>
          </p:cNvPr>
          <p:cNvCxnSpPr>
            <a:cxnSpLocks/>
          </p:cNvCxnSpPr>
          <p:nvPr/>
        </p:nvCxnSpPr>
        <p:spPr>
          <a:xfrm flipH="1">
            <a:off x="3515755" y="3752973"/>
            <a:ext cx="2100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22ECA1B9-0C5B-42C0-959F-EE2DC2CEF943}"/>
              </a:ext>
            </a:extLst>
          </p:cNvPr>
          <p:cNvCxnSpPr>
            <a:cxnSpLocks/>
          </p:cNvCxnSpPr>
          <p:nvPr/>
        </p:nvCxnSpPr>
        <p:spPr>
          <a:xfrm flipV="1">
            <a:off x="3505505" y="3752977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0F71540-5DBF-43FD-B39C-D738B33CA3A7}"/>
              </a:ext>
            </a:extLst>
          </p:cNvPr>
          <p:cNvCxnSpPr>
            <a:cxnSpLocks/>
          </p:cNvCxnSpPr>
          <p:nvPr/>
        </p:nvCxnSpPr>
        <p:spPr>
          <a:xfrm flipV="1">
            <a:off x="3714467" y="3763972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2000D92E-27CB-46FD-ACC9-D48AD73C4F57}"/>
              </a:ext>
            </a:extLst>
          </p:cNvPr>
          <p:cNvCxnSpPr>
            <a:cxnSpLocks/>
          </p:cNvCxnSpPr>
          <p:nvPr/>
        </p:nvCxnSpPr>
        <p:spPr>
          <a:xfrm flipH="1">
            <a:off x="4165913" y="2837005"/>
            <a:ext cx="2100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A1F2C60-B60F-4AC6-AE23-33B4D59E2665}"/>
              </a:ext>
            </a:extLst>
          </p:cNvPr>
          <p:cNvCxnSpPr>
            <a:cxnSpLocks/>
          </p:cNvCxnSpPr>
          <p:nvPr/>
        </p:nvCxnSpPr>
        <p:spPr>
          <a:xfrm flipV="1">
            <a:off x="4166952" y="2837009"/>
            <a:ext cx="0" cy="1036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C4A40A9-2283-47F6-8247-6055F056A3CC}"/>
              </a:ext>
            </a:extLst>
          </p:cNvPr>
          <p:cNvCxnSpPr>
            <a:cxnSpLocks/>
          </p:cNvCxnSpPr>
          <p:nvPr/>
        </p:nvCxnSpPr>
        <p:spPr>
          <a:xfrm flipV="1">
            <a:off x="4375914" y="2848006"/>
            <a:ext cx="0" cy="9159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465A845E-AC27-42F5-8CB6-D61F0CBE4F45}"/>
              </a:ext>
            </a:extLst>
          </p:cNvPr>
          <p:cNvSpPr txBox="1"/>
          <p:nvPr/>
        </p:nvSpPr>
        <p:spPr>
          <a:xfrm>
            <a:off x="3609732" y="267116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303CB55-0E50-45E3-917D-CCF482246113}"/>
              </a:ext>
            </a:extLst>
          </p:cNvPr>
          <p:cNvSpPr txBox="1"/>
          <p:nvPr/>
        </p:nvSpPr>
        <p:spPr>
          <a:xfrm>
            <a:off x="3982542" y="266481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^^^^^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8268BE8-8A93-4155-90B5-A9E34CCAD167}"/>
              </a:ext>
            </a:extLst>
          </p:cNvPr>
          <p:cNvSpPr txBox="1"/>
          <p:nvPr/>
        </p:nvSpPr>
        <p:spPr>
          <a:xfrm>
            <a:off x="870658" y="3571978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NS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74346FA-643B-4686-AE15-B503FCF60771}"/>
              </a:ext>
            </a:extLst>
          </p:cNvPr>
          <p:cNvSpPr txBox="1"/>
          <p:nvPr/>
        </p:nvSpPr>
        <p:spPr>
          <a:xfrm>
            <a:off x="2165118" y="3554209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NS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CB00A58-F69E-4404-9E59-BA8F10B170EC}"/>
              </a:ext>
            </a:extLst>
          </p:cNvPr>
          <p:cNvCxnSpPr>
            <a:cxnSpLocks/>
          </p:cNvCxnSpPr>
          <p:nvPr/>
        </p:nvCxnSpPr>
        <p:spPr>
          <a:xfrm flipV="1">
            <a:off x="7113627" y="2680042"/>
            <a:ext cx="0" cy="146115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FBA66ACF-96CC-417D-A729-69F89A232E10}"/>
              </a:ext>
            </a:extLst>
          </p:cNvPr>
          <p:cNvSpPr txBox="1"/>
          <p:nvPr/>
        </p:nvSpPr>
        <p:spPr>
          <a:xfrm>
            <a:off x="3457694" y="3571978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NS</a:t>
            </a:r>
          </a:p>
        </p:txBody>
      </p:sp>
      <p:pic>
        <p:nvPicPr>
          <p:cNvPr id="164" name="Picture 163" descr="Icon&#10;&#10;Description automatically generated">
            <a:extLst>
              <a:ext uri="{FF2B5EF4-FFF2-40B4-BE49-F238E27FC236}">
                <a16:creationId xmlns:a16="http://schemas.microsoft.com/office/drawing/2014/main" id="{F40B77A3-198B-429E-A7E3-0305EA256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6" y="2285565"/>
            <a:ext cx="8663224" cy="255958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B0E2FCF-AC4B-FE4D-A644-37F7B8A43271}"/>
              </a:ext>
            </a:extLst>
          </p:cNvPr>
          <p:cNvCxnSpPr>
            <a:cxnSpLocks/>
          </p:cNvCxnSpPr>
          <p:nvPr/>
        </p:nvCxnSpPr>
        <p:spPr>
          <a:xfrm>
            <a:off x="1519707" y="1567290"/>
            <a:ext cx="7424057" cy="18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Graphic 44" descr="Rat with solid fill">
            <a:extLst>
              <a:ext uri="{FF2B5EF4-FFF2-40B4-BE49-F238E27FC236}">
                <a16:creationId xmlns:a16="http://schemas.microsoft.com/office/drawing/2014/main" id="{8F755CE7-B882-F141-9C53-135A06770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21" y="379512"/>
            <a:ext cx="650449" cy="650449"/>
          </a:xfrm>
          <a:prstGeom prst="rect">
            <a:avLst/>
          </a:prstGeom>
        </p:spPr>
      </p:pic>
      <p:pic>
        <p:nvPicPr>
          <p:cNvPr id="46" name="Graphic 45" descr="Rat with solid fill">
            <a:extLst>
              <a:ext uri="{FF2B5EF4-FFF2-40B4-BE49-F238E27FC236}">
                <a16:creationId xmlns:a16="http://schemas.microsoft.com/office/drawing/2014/main" id="{FAF794E7-85DB-E144-B9CA-EFA6B15844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21" y="916841"/>
            <a:ext cx="650449" cy="65044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5B5D89B-9915-AB4B-8C76-3B5F9B9BE329}"/>
              </a:ext>
            </a:extLst>
          </p:cNvPr>
          <p:cNvSpPr txBox="1"/>
          <p:nvPr/>
        </p:nvSpPr>
        <p:spPr>
          <a:xfrm rot="16200000">
            <a:off x="-145111" y="557926"/>
            <a:ext cx="633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Vehicle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D8711AC-7C46-0F40-8AF7-E114CBF70183}"/>
              </a:ext>
            </a:extLst>
          </p:cNvPr>
          <p:cNvSpPr txBox="1"/>
          <p:nvPr/>
        </p:nvSpPr>
        <p:spPr>
          <a:xfrm rot="16200000">
            <a:off x="-12743" y="1111877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LPS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0940052-A7C3-DE4A-8428-F611039F68C4}"/>
              </a:ext>
            </a:extLst>
          </p:cNvPr>
          <p:cNvCxnSpPr>
            <a:cxnSpLocks/>
          </p:cNvCxnSpPr>
          <p:nvPr/>
        </p:nvCxnSpPr>
        <p:spPr>
          <a:xfrm flipH="1">
            <a:off x="1156467" y="1567290"/>
            <a:ext cx="36324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BD92B6C-63C6-A54A-96E5-E0E665377C74}"/>
              </a:ext>
            </a:extLst>
          </p:cNvPr>
          <p:cNvGrpSpPr/>
          <p:nvPr/>
        </p:nvGrpSpPr>
        <p:grpSpPr>
          <a:xfrm>
            <a:off x="982542" y="143223"/>
            <a:ext cx="1129006" cy="1419046"/>
            <a:chOff x="982542" y="-23879"/>
            <a:chExt cx="1129006" cy="141904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6756D63-7706-324A-949E-78D20C8B423B}"/>
                </a:ext>
              </a:extLst>
            </p:cNvPr>
            <p:cNvSpPr txBox="1"/>
            <p:nvPr/>
          </p:nvSpPr>
          <p:spPr>
            <a:xfrm>
              <a:off x="982542" y="-23879"/>
              <a:ext cx="845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/>
                <a:t>Week 1</a:t>
              </a:r>
            </a:p>
            <a:p>
              <a:pPr algn="ctr"/>
              <a:r>
                <a:rPr lang="en-US" sz="1200" dirty="0"/>
                <a:t>Injection 1</a:t>
              </a:r>
            </a:p>
          </p:txBody>
        </p:sp>
        <p:pic>
          <p:nvPicPr>
            <p:cNvPr id="53" name="Graphic 52" descr="Needle with solid fill">
              <a:extLst>
                <a:ext uri="{FF2B5EF4-FFF2-40B4-BE49-F238E27FC236}">
                  <a16:creationId xmlns:a16="http://schemas.microsoft.com/office/drawing/2014/main" id="{38690590-41BC-5949-8E85-92C35FE6B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54348" y="85954"/>
              <a:ext cx="457200" cy="457200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D87FEB8-D222-9C4D-96B3-8A53546275E3}"/>
                </a:ext>
              </a:extLst>
            </p:cNvPr>
            <p:cNvSpPr txBox="1"/>
            <p:nvPr/>
          </p:nvSpPr>
          <p:spPr>
            <a:xfrm>
              <a:off x="1156467" y="9790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0.4mg/kg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942FB40-4562-6E48-B8D6-C1AD1799173E}"/>
                </a:ext>
              </a:extLst>
            </p:cNvPr>
            <p:cNvCxnSpPr>
              <a:stCxn id="54" idx="2"/>
            </p:cNvCxnSpPr>
            <p:nvPr/>
          </p:nvCxnSpPr>
          <p:spPr>
            <a:xfrm flipH="1">
              <a:off x="1519707" y="1240639"/>
              <a:ext cx="1" cy="1545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340E5BA-2872-7A41-A56E-642A342F0842}"/>
              </a:ext>
            </a:extLst>
          </p:cNvPr>
          <p:cNvCxnSpPr>
            <a:cxnSpLocks/>
          </p:cNvCxnSpPr>
          <p:nvPr/>
        </p:nvCxnSpPr>
        <p:spPr>
          <a:xfrm flipV="1">
            <a:off x="1432357" y="1614423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42C81AD-3E63-4E47-BBF5-E621063A65B0}"/>
              </a:ext>
            </a:extLst>
          </p:cNvPr>
          <p:cNvGrpSpPr/>
          <p:nvPr/>
        </p:nvGrpSpPr>
        <p:grpSpPr>
          <a:xfrm>
            <a:off x="2246188" y="143223"/>
            <a:ext cx="1129006" cy="1419046"/>
            <a:chOff x="982542" y="-23879"/>
            <a:chExt cx="1129006" cy="1419046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8F0DFA0-711D-314A-B6A6-F4B6748A59E3}"/>
                </a:ext>
              </a:extLst>
            </p:cNvPr>
            <p:cNvSpPr txBox="1"/>
            <p:nvPr/>
          </p:nvSpPr>
          <p:spPr>
            <a:xfrm>
              <a:off x="982542" y="-23879"/>
              <a:ext cx="845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/>
                <a:t>Week 3</a:t>
              </a:r>
            </a:p>
            <a:p>
              <a:pPr algn="ctr"/>
              <a:r>
                <a:rPr lang="en-US" sz="1200" dirty="0"/>
                <a:t>Injection 2</a:t>
              </a:r>
            </a:p>
          </p:txBody>
        </p:sp>
        <p:pic>
          <p:nvPicPr>
            <p:cNvPr id="59" name="Graphic 58" descr="Needle with solid fill">
              <a:extLst>
                <a:ext uri="{FF2B5EF4-FFF2-40B4-BE49-F238E27FC236}">
                  <a16:creationId xmlns:a16="http://schemas.microsoft.com/office/drawing/2014/main" id="{1D02981D-BED0-E948-A9B8-CDBFA883C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54348" y="85954"/>
              <a:ext cx="457200" cy="457200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A117C05-2048-0F4E-8B58-DCA3A51A8E99}"/>
                </a:ext>
              </a:extLst>
            </p:cNvPr>
            <p:cNvSpPr txBox="1"/>
            <p:nvPr/>
          </p:nvSpPr>
          <p:spPr>
            <a:xfrm>
              <a:off x="1156467" y="9790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0.4mg/kg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B50686C-6AB5-184F-851A-2C5982797A4A}"/>
                </a:ext>
              </a:extLst>
            </p:cNvPr>
            <p:cNvCxnSpPr>
              <a:stCxn id="60" idx="2"/>
            </p:cNvCxnSpPr>
            <p:nvPr/>
          </p:nvCxnSpPr>
          <p:spPr>
            <a:xfrm>
              <a:off x="1519708" y="1240639"/>
              <a:ext cx="0" cy="1545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E1CECD2-2044-E144-99C4-65D4322D1830}"/>
              </a:ext>
            </a:extLst>
          </p:cNvPr>
          <p:cNvGrpSpPr/>
          <p:nvPr/>
        </p:nvGrpSpPr>
        <p:grpSpPr>
          <a:xfrm>
            <a:off x="3495977" y="143223"/>
            <a:ext cx="1129006" cy="1419046"/>
            <a:chOff x="982542" y="-23879"/>
            <a:chExt cx="1129006" cy="1419046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3108811-E202-B746-A4D9-E49495F5DA71}"/>
                </a:ext>
              </a:extLst>
            </p:cNvPr>
            <p:cNvSpPr txBox="1"/>
            <p:nvPr/>
          </p:nvSpPr>
          <p:spPr>
            <a:xfrm>
              <a:off x="982542" y="-23879"/>
              <a:ext cx="845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/>
                <a:t>Week 5</a:t>
              </a:r>
            </a:p>
            <a:p>
              <a:pPr algn="ctr"/>
              <a:r>
                <a:rPr lang="en-US" sz="1200" dirty="0"/>
                <a:t>Injection 3</a:t>
              </a:r>
            </a:p>
          </p:txBody>
        </p:sp>
        <p:pic>
          <p:nvPicPr>
            <p:cNvPr id="64" name="Graphic 63" descr="Needle with solid fill">
              <a:extLst>
                <a:ext uri="{FF2B5EF4-FFF2-40B4-BE49-F238E27FC236}">
                  <a16:creationId xmlns:a16="http://schemas.microsoft.com/office/drawing/2014/main" id="{A3C58BCD-02D9-564B-9693-979822D74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54348" y="85954"/>
              <a:ext cx="457200" cy="457200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FE54EED-09BC-BB4B-A902-6B0C81979EF8}"/>
                </a:ext>
              </a:extLst>
            </p:cNvPr>
            <p:cNvSpPr txBox="1"/>
            <p:nvPr/>
          </p:nvSpPr>
          <p:spPr>
            <a:xfrm>
              <a:off x="1156467" y="9790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0.4mg/kg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D142546-E57B-EA46-9C77-500DAAEA1004}"/>
                </a:ext>
              </a:extLst>
            </p:cNvPr>
            <p:cNvCxnSpPr>
              <a:stCxn id="65" idx="2"/>
            </p:cNvCxnSpPr>
            <p:nvPr/>
          </p:nvCxnSpPr>
          <p:spPr>
            <a:xfrm>
              <a:off x="1519708" y="1240639"/>
              <a:ext cx="0" cy="1545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5C8651F-3656-4A4D-B399-22824391DCF4}"/>
              </a:ext>
            </a:extLst>
          </p:cNvPr>
          <p:cNvGrpSpPr/>
          <p:nvPr/>
        </p:nvGrpSpPr>
        <p:grpSpPr>
          <a:xfrm>
            <a:off x="4708788" y="143223"/>
            <a:ext cx="1129006" cy="1419046"/>
            <a:chOff x="982542" y="-23879"/>
            <a:chExt cx="1129006" cy="1419046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E5CF880-9512-644F-B62B-2660F3F5A34F}"/>
                </a:ext>
              </a:extLst>
            </p:cNvPr>
            <p:cNvSpPr txBox="1"/>
            <p:nvPr/>
          </p:nvSpPr>
          <p:spPr>
            <a:xfrm>
              <a:off x="982542" y="-23879"/>
              <a:ext cx="845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/>
                <a:t>Week 7</a:t>
              </a:r>
            </a:p>
            <a:p>
              <a:pPr algn="ctr"/>
              <a:r>
                <a:rPr lang="en-US" sz="1200" dirty="0"/>
                <a:t>Injection 4</a:t>
              </a:r>
            </a:p>
          </p:txBody>
        </p:sp>
        <p:pic>
          <p:nvPicPr>
            <p:cNvPr id="69" name="Graphic 68" descr="Needle with solid fill">
              <a:extLst>
                <a:ext uri="{FF2B5EF4-FFF2-40B4-BE49-F238E27FC236}">
                  <a16:creationId xmlns:a16="http://schemas.microsoft.com/office/drawing/2014/main" id="{318A1738-804A-EB4D-9894-2125A749B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54348" y="85954"/>
              <a:ext cx="457200" cy="457200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B9D52DF-4C69-BC4C-A2B1-DA26B0E7A6DF}"/>
                </a:ext>
              </a:extLst>
            </p:cNvPr>
            <p:cNvSpPr txBox="1"/>
            <p:nvPr/>
          </p:nvSpPr>
          <p:spPr>
            <a:xfrm>
              <a:off x="1156467" y="9790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0.4mg/kg</a:t>
              </a: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604CE766-B124-B148-AA7D-1AD51DCA751D}"/>
                </a:ext>
              </a:extLst>
            </p:cNvPr>
            <p:cNvCxnSpPr>
              <a:stCxn id="70" idx="2"/>
            </p:cNvCxnSpPr>
            <p:nvPr/>
          </p:nvCxnSpPr>
          <p:spPr>
            <a:xfrm>
              <a:off x="1519708" y="1240639"/>
              <a:ext cx="0" cy="1545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13D0B4D-5825-864B-95ED-2CD26DCAE01E}"/>
              </a:ext>
            </a:extLst>
          </p:cNvPr>
          <p:cNvGrpSpPr/>
          <p:nvPr/>
        </p:nvGrpSpPr>
        <p:grpSpPr>
          <a:xfrm>
            <a:off x="5956152" y="143223"/>
            <a:ext cx="1129006" cy="1419046"/>
            <a:chOff x="982542" y="-23879"/>
            <a:chExt cx="1129006" cy="1419046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05FB0E8-BF33-5946-A420-46BC59D3E513}"/>
                </a:ext>
              </a:extLst>
            </p:cNvPr>
            <p:cNvSpPr txBox="1"/>
            <p:nvPr/>
          </p:nvSpPr>
          <p:spPr>
            <a:xfrm>
              <a:off x="982542" y="-23879"/>
              <a:ext cx="8451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/>
                <a:t>Week 9</a:t>
              </a:r>
            </a:p>
            <a:p>
              <a:pPr algn="ctr"/>
              <a:r>
                <a:rPr lang="en-US" sz="1200" dirty="0"/>
                <a:t>Injection 5</a:t>
              </a:r>
            </a:p>
          </p:txBody>
        </p:sp>
        <p:pic>
          <p:nvPicPr>
            <p:cNvPr id="111" name="Graphic 110" descr="Needle with solid fill">
              <a:extLst>
                <a:ext uri="{FF2B5EF4-FFF2-40B4-BE49-F238E27FC236}">
                  <a16:creationId xmlns:a16="http://schemas.microsoft.com/office/drawing/2014/main" id="{BC34C248-94B3-2948-AFEF-514369658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54348" y="85954"/>
              <a:ext cx="457200" cy="457200"/>
            </a:xfrm>
            <a:prstGeom prst="rect">
              <a:avLst/>
            </a:prstGeom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1B88F66-5F67-FA4D-81F5-05F3100F8A2F}"/>
                </a:ext>
              </a:extLst>
            </p:cNvPr>
            <p:cNvSpPr txBox="1"/>
            <p:nvPr/>
          </p:nvSpPr>
          <p:spPr>
            <a:xfrm>
              <a:off x="1156467" y="9790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0.4mg/kg</a:t>
              </a: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DA6BEEB-A463-6F47-8999-3FA7CD7EA329}"/>
                </a:ext>
              </a:extLst>
            </p:cNvPr>
            <p:cNvCxnSpPr>
              <a:stCxn id="112" idx="2"/>
            </p:cNvCxnSpPr>
            <p:nvPr/>
          </p:nvCxnSpPr>
          <p:spPr>
            <a:xfrm>
              <a:off x="1519708" y="1240639"/>
              <a:ext cx="0" cy="1545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43D0C663-BEA2-774B-8F71-1D1B8F2B6ABC}"/>
              </a:ext>
            </a:extLst>
          </p:cNvPr>
          <p:cNvSpPr txBox="1"/>
          <p:nvPr/>
        </p:nvSpPr>
        <p:spPr>
          <a:xfrm>
            <a:off x="8410627" y="1048236"/>
            <a:ext cx="11352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Tissue Collection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7BC8A086-5033-8444-9642-9354E87BBC3A}"/>
              </a:ext>
            </a:extLst>
          </p:cNvPr>
          <p:cNvCxnSpPr>
            <a:cxnSpLocks/>
          </p:cNvCxnSpPr>
          <p:nvPr/>
        </p:nvCxnSpPr>
        <p:spPr>
          <a:xfrm>
            <a:off x="8943764" y="1427301"/>
            <a:ext cx="0" cy="1545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B93C69EE-A943-834E-AA2F-2C52F762FF3D}"/>
              </a:ext>
            </a:extLst>
          </p:cNvPr>
          <p:cNvSpPr txBox="1"/>
          <p:nvPr/>
        </p:nvSpPr>
        <p:spPr>
          <a:xfrm>
            <a:off x="1220651" y="1792105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9C29B72D-6F40-4144-A9A9-201F7359C870}"/>
              </a:ext>
            </a:extLst>
          </p:cNvPr>
          <p:cNvCxnSpPr>
            <a:cxnSpLocks/>
          </p:cNvCxnSpPr>
          <p:nvPr/>
        </p:nvCxnSpPr>
        <p:spPr>
          <a:xfrm flipV="1">
            <a:off x="1593043" y="1613837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39B0653-4C6B-CE48-934B-61BD5732C7F0}"/>
              </a:ext>
            </a:extLst>
          </p:cNvPr>
          <p:cNvCxnSpPr>
            <a:cxnSpLocks/>
          </p:cNvCxnSpPr>
          <p:nvPr/>
        </p:nvCxnSpPr>
        <p:spPr>
          <a:xfrm flipV="1">
            <a:off x="2707095" y="1599851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DF15C004-57E0-3247-8C83-07CFC03A7FC2}"/>
              </a:ext>
            </a:extLst>
          </p:cNvPr>
          <p:cNvSpPr txBox="1"/>
          <p:nvPr/>
        </p:nvSpPr>
        <p:spPr>
          <a:xfrm>
            <a:off x="2495389" y="1777533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800E07A6-3CF9-F94B-B435-2931EA4F7259}"/>
              </a:ext>
            </a:extLst>
          </p:cNvPr>
          <p:cNvCxnSpPr>
            <a:cxnSpLocks/>
          </p:cNvCxnSpPr>
          <p:nvPr/>
        </p:nvCxnSpPr>
        <p:spPr>
          <a:xfrm flipV="1">
            <a:off x="2867781" y="1599265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A3745DC-94CB-4442-9F9C-EEB481909411}"/>
              </a:ext>
            </a:extLst>
          </p:cNvPr>
          <p:cNvCxnSpPr>
            <a:cxnSpLocks/>
          </p:cNvCxnSpPr>
          <p:nvPr/>
        </p:nvCxnSpPr>
        <p:spPr>
          <a:xfrm flipV="1">
            <a:off x="3960018" y="1601996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C243CCCF-F0A4-6249-BD04-7F9AA6A8FF6D}"/>
              </a:ext>
            </a:extLst>
          </p:cNvPr>
          <p:cNvSpPr txBox="1"/>
          <p:nvPr/>
        </p:nvSpPr>
        <p:spPr>
          <a:xfrm>
            <a:off x="3748312" y="1779678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CCAD118-0B92-5E40-9C0C-A61000D35DF3}"/>
              </a:ext>
            </a:extLst>
          </p:cNvPr>
          <p:cNvCxnSpPr>
            <a:cxnSpLocks/>
          </p:cNvCxnSpPr>
          <p:nvPr/>
        </p:nvCxnSpPr>
        <p:spPr>
          <a:xfrm flipV="1">
            <a:off x="4120704" y="1601410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21CEC0FE-5C1A-0B4B-97AE-A3A3994E27F9}"/>
              </a:ext>
            </a:extLst>
          </p:cNvPr>
          <p:cNvCxnSpPr>
            <a:cxnSpLocks/>
          </p:cNvCxnSpPr>
          <p:nvPr/>
        </p:nvCxnSpPr>
        <p:spPr>
          <a:xfrm flipV="1">
            <a:off x="5175308" y="1598527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0FF2B2BB-59D3-EF45-816E-0A9688FCD2E1}"/>
              </a:ext>
            </a:extLst>
          </p:cNvPr>
          <p:cNvSpPr txBox="1"/>
          <p:nvPr/>
        </p:nvSpPr>
        <p:spPr>
          <a:xfrm>
            <a:off x="4963602" y="1776209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9948E9F-6804-BF4B-A3C1-59ACDC6AEDAB}"/>
              </a:ext>
            </a:extLst>
          </p:cNvPr>
          <p:cNvCxnSpPr>
            <a:cxnSpLocks/>
          </p:cNvCxnSpPr>
          <p:nvPr/>
        </p:nvCxnSpPr>
        <p:spPr>
          <a:xfrm flipV="1">
            <a:off x="5335994" y="1597941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9201D92C-61B1-1D46-A867-57F5D90D3677}"/>
              </a:ext>
            </a:extLst>
          </p:cNvPr>
          <p:cNvCxnSpPr>
            <a:cxnSpLocks/>
          </p:cNvCxnSpPr>
          <p:nvPr/>
        </p:nvCxnSpPr>
        <p:spPr>
          <a:xfrm flipV="1">
            <a:off x="6433854" y="1615747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D8E11F08-6265-144F-8E8F-5DDE65B4CC96}"/>
              </a:ext>
            </a:extLst>
          </p:cNvPr>
          <p:cNvSpPr txBox="1"/>
          <p:nvPr/>
        </p:nvSpPr>
        <p:spPr>
          <a:xfrm>
            <a:off x="6222148" y="1793429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F791C93E-85F8-B349-85DC-43735ADFEB7B}"/>
              </a:ext>
            </a:extLst>
          </p:cNvPr>
          <p:cNvCxnSpPr>
            <a:cxnSpLocks/>
          </p:cNvCxnSpPr>
          <p:nvPr/>
        </p:nvCxnSpPr>
        <p:spPr>
          <a:xfrm flipV="1">
            <a:off x="6594540" y="1615161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19D3A973-0A50-0141-8949-75842C726BCD}"/>
              </a:ext>
            </a:extLst>
          </p:cNvPr>
          <p:cNvCxnSpPr>
            <a:cxnSpLocks/>
          </p:cNvCxnSpPr>
          <p:nvPr/>
        </p:nvCxnSpPr>
        <p:spPr>
          <a:xfrm flipV="1">
            <a:off x="8918546" y="1614423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A3FE7C07-ECAF-6240-8500-D2D6A52C6FE9}"/>
              </a:ext>
            </a:extLst>
          </p:cNvPr>
          <p:cNvSpPr txBox="1"/>
          <p:nvPr/>
        </p:nvSpPr>
        <p:spPr>
          <a:xfrm>
            <a:off x="8706840" y="1792105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D8B7C639-9891-6E4D-AB53-6B3B2FCE5A9C}"/>
              </a:ext>
            </a:extLst>
          </p:cNvPr>
          <p:cNvGrpSpPr/>
          <p:nvPr/>
        </p:nvGrpSpPr>
        <p:grpSpPr>
          <a:xfrm>
            <a:off x="7103286" y="143223"/>
            <a:ext cx="1167029" cy="1419046"/>
            <a:chOff x="944519" y="-23879"/>
            <a:chExt cx="1167029" cy="1419046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54C62E11-EA26-0845-AA25-DD26D6CD72F4}"/>
                </a:ext>
              </a:extLst>
            </p:cNvPr>
            <p:cNvSpPr txBox="1"/>
            <p:nvPr/>
          </p:nvSpPr>
          <p:spPr>
            <a:xfrm>
              <a:off x="944519" y="-23879"/>
              <a:ext cx="9211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/>
                <a:t>Week 11</a:t>
              </a:r>
            </a:p>
            <a:p>
              <a:pPr algn="ctr"/>
              <a:r>
                <a:rPr lang="en-US" sz="1200" dirty="0"/>
                <a:t>Injection 6</a:t>
              </a:r>
            </a:p>
          </p:txBody>
        </p:sp>
        <p:pic>
          <p:nvPicPr>
            <p:cNvPr id="151" name="Graphic 150" descr="Needle with solid fill">
              <a:extLst>
                <a:ext uri="{FF2B5EF4-FFF2-40B4-BE49-F238E27FC236}">
                  <a16:creationId xmlns:a16="http://schemas.microsoft.com/office/drawing/2014/main" id="{9AEE6EEE-ADFF-6043-ACCF-D09D411E5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54348" y="85954"/>
              <a:ext cx="457200" cy="457200"/>
            </a:xfrm>
            <a:prstGeom prst="rect">
              <a:avLst/>
            </a:prstGeom>
          </p:spPr>
        </p:pic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A93DA672-3B19-634F-A0FB-265092C022C0}"/>
                </a:ext>
              </a:extLst>
            </p:cNvPr>
            <p:cNvSpPr txBox="1"/>
            <p:nvPr/>
          </p:nvSpPr>
          <p:spPr>
            <a:xfrm>
              <a:off x="1156467" y="979029"/>
              <a:ext cx="726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0.4mg/kg</a:t>
              </a: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E89656B6-81FF-6E4D-B3E1-00039095DCC8}"/>
                </a:ext>
              </a:extLst>
            </p:cNvPr>
            <p:cNvCxnSpPr>
              <a:stCxn id="152" idx="2"/>
            </p:cNvCxnSpPr>
            <p:nvPr/>
          </p:nvCxnSpPr>
          <p:spPr>
            <a:xfrm>
              <a:off x="1519708" y="1240639"/>
              <a:ext cx="0" cy="1545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E612DB4A-FDB0-5841-A49A-62DE47F6172E}"/>
              </a:ext>
            </a:extLst>
          </p:cNvPr>
          <p:cNvCxnSpPr>
            <a:cxnSpLocks/>
          </p:cNvCxnSpPr>
          <p:nvPr/>
        </p:nvCxnSpPr>
        <p:spPr>
          <a:xfrm flipV="1">
            <a:off x="7619011" y="1607060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AED5C707-5483-2940-8254-A39C21F6CBBD}"/>
              </a:ext>
            </a:extLst>
          </p:cNvPr>
          <p:cNvSpPr txBox="1"/>
          <p:nvPr/>
        </p:nvSpPr>
        <p:spPr>
          <a:xfrm>
            <a:off x="7407305" y="1784742"/>
            <a:ext cx="631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Health Screen </a:t>
            </a: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C33CF70B-F6ED-FD45-A523-2C8652ECEB80}"/>
              </a:ext>
            </a:extLst>
          </p:cNvPr>
          <p:cNvCxnSpPr>
            <a:cxnSpLocks/>
          </p:cNvCxnSpPr>
          <p:nvPr/>
        </p:nvCxnSpPr>
        <p:spPr>
          <a:xfrm flipV="1">
            <a:off x="7779697" y="1606474"/>
            <a:ext cx="0" cy="23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634236E-35A6-DB49-9040-539B9FE3AAC8}"/>
              </a:ext>
            </a:extLst>
          </p:cNvPr>
          <p:cNvSpPr txBox="1"/>
          <p:nvPr/>
        </p:nvSpPr>
        <p:spPr>
          <a:xfrm>
            <a:off x="0" y="1613837"/>
            <a:ext cx="10395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15 month </a:t>
            </a:r>
            <a:r>
              <a:rPr lang="en-US" sz="1100"/>
              <a:t>Male C57BL6</a:t>
            </a:r>
            <a:endParaRPr lang="en-US" sz="11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D57B9F3-408D-004E-9056-7205F84AE779}"/>
              </a:ext>
            </a:extLst>
          </p:cNvPr>
          <p:cNvSpPr txBox="1"/>
          <p:nvPr/>
        </p:nvSpPr>
        <p:spPr>
          <a:xfrm>
            <a:off x="8326466" y="143223"/>
            <a:ext cx="921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/>
              <a:t>Week 13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B88F003-ABB6-EA4F-997E-9FB894776F91}"/>
              </a:ext>
            </a:extLst>
          </p:cNvPr>
          <p:cNvCxnSpPr>
            <a:cxnSpLocks/>
          </p:cNvCxnSpPr>
          <p:nvPr/>
        </p:nvCxnSpPr>
        <p:spPr>
          <a:xfrm>
            <a:off x="1535255" y="3046648"/>
            <a:ext cx="6441047" cy="0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510DD65-381E-1944-8B0F-E6D730FFB642}"/>
              </a:ext>
            </a:extLst>
          </p:cNvPr>
          <p:cNvCxnSpPr>
            <a:cxnSpLocks/>
          </p:cNvCxnSpPr>
          <p:nvPr/>
        </p:nvCxnSpPr>
        <p:spPr>
          <a:xfrm>
            <a:off x="2834959" y="3046648"/>
            <a:ext cx="0" cy="507560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89001F1-8D2F-0A47-94A6-A8EDA585AEB8}"/>
              </a:ext>
            </a:extLst>
          </p:cNvPr>
          <p:cNvCxnSpPr>
            <a:cxnSpLocks/>
          </p:cNvCxnSpPr>
          <p:nvPr/>
        </p:nvCxnSpPr>
        <p:spPr>
          <a:xfrm>
            <a:off x="4120704" y="3046648"/>
            <a:ext cx="0" cy="458246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489E55E7-AE2A-EB45-B8AE-2B1CE3D87EEF}"/>
              </a:ext>
            </a:extLst>
          </p:cNvPr>
          <p:cNvCxnSpPr>
            <a:cxnSpLocks/>
          </p:cNvCxnSpPr>
          <p:nvPr/>
        </p:nvCxnSpPr>
        <p:spPr>
          <a:xfrm>
            <a:off x="5380594" y="3038569"/>
            <a:ext cx="0" cy="664214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FA9DE094-62E5-4B4E-A75D-13C1D1CC2E98}"/>
              </a:ext>
            </a:extLst>
          </p:cNvPr>
          <p:cNvCxnSpPr>
            <a:cxnSpLocks/>
          </p:cNvCxnSpPr>
          <p:nvPr/>
        </p:nvCxnSpPr>
        <p:spPr>
          <a:xfrm>
            <a:off x="6680902" y="3046648"/>
            <a:ext cx="0" cy="664214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0DAE8C7C-AFA0-404F-9C73-894CA2EF8CA2}"/>
              </a:ext>
            </a:extLst>
          </p:cNvPr>
          <p:cNvCxnSpPr>
            <a:cxnSpLocks/>
          </p:cNvCxnSpPr>
          <p:nvPr/>
        </p:nvCxnSpPr>
        <p:spPr>
          <a:xfrm>
            <a:off x="7976302" y="3042358"/>
            <a:ext cx="0" cy="38096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EBB3B54B-2928-B849-954C-75F923576F11}"/>
              </a:ext>
            </a:extLst>
          </p:cNvPr>
          <p:cNvSpPr txBox="1"/>
          <p:nvPr/>
        </p:nvSpPr>
        <p:spPr>
          <a:xfrm>
            <a:off x="2673089" y="2875713"/>
            <a:ext cx="3417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&amp;&amp;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1B3F32B-3CC5-8E47-8662-27272D672100}"/>
              </a:ext>
            </a:extLst>
          </p:cNvPr>
          <p:cNvSpPr txBox="1"/>
          <p:nvPr/>
        </p:nvSpPr>
        <p:spPr>
          <a:xfrm>
            <a:off x="3955965" y="2875713"/>
            <a:ext cx="3417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&amp;&amp;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769CF94-8BA8-F049-A436-3245649EC5EF}"/>
              </a:ext>
            </a:extLst>
          </p:cNvPr>
          <p:cNvSpPr txBox="1"/>
          <p:nvPr/>
        </p:nvSpPr>
        <p:spPr>
          <a:xfrm>
            <a:off x="5100367" y="2848005"/>
            <a:ext cx="5774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&amp;&amp;&amp;&amp;&amp;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255D70E5-C54D-C247-9F53-1B9DAE4AA3E1}"/>
              </a:ext>
            </a:extLst>
          </p:cNvPr>
          <p:cNvSpPr txBox="1"/>
          <p:nvPr/>
        </p:nvSpPr>
        <p:spPr>
          <a:xfrm>
            <a:off x="6392201" y="2859005"/>
            <a:ext cx="5774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&amp;&amp;&amp;&amp;&amp;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E729744-8507-7145-8423-8E3C0271E496}"/>
              </a:ext>
            </a:extLst>
          </p:cNvPr>
          <p:cNvSpPr txBox="1"/>
          <p:nvPr/>
        </p:nvSpPr>
        <p:spPr>
          <a:xfrm>
            <a:off x="7783372" y="2868171"/>
            <a:ext cx="3417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&amp;&amp;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ED215D-C672-4D54-B0B0-1E135E6A0E0F}"/>
              </a:ext>
            </a:extLst>
          </p:cNvPr>
          <p:cNvSpPr txBox="1"/>
          <p:nvPr/>
        </p:nvSpPr>
        <p:spPr>
          <a:xfrm>
            <a:off x="1039548" y="2077619"/>
            <a:ext cx="4892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Baseline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FB6304-ED40-449A-A9C4-B41D05DE57D4}"/>
              </a:ext>
            </a:extLst>
          </p:cNvPr>
          <p:cNvSpPr txBox="1"/>
          <p:nvPr/>
        </p:nvSpPr>
        <p:spPr>
          <a:xfrm>
            <a:off x="1428764" y="20776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4 </a:t>
            </a:r>
            <a:r>
              <a:rPr lang="en-US" sz="700" dirty="0" err="1"/>
              <a:t>Hr</a:t>
            </a:r>
            <a:endParaRPr lang="en-US" sz="7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1CC08F2-E135-4C83-B5C3-273C14136610}"/>
              </a:ext>
            </a:extLst>
          </p:cNvPr>
          <p:cNvSpPr txBox="1"/>
          <p:nvPr/>
        </p:nvSpPr>
        <p:spPr>
          <a:xfrm>
            <a:off x="2447039" y="2077619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14 Day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F355E77-2B46-4F7F-B68E-8492233FFD96}"/>
              </a:ext>
            </a:extLst>
          </p:cNvPr>
          <p:cNvSpPr txBox="1"/>
          <p:nvPr/>
        </p:nvSpPr>
        <p:spPr>
          <a:xfrm>
            <a:off x="2772020" y="20776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4 </a:t>
            </a:r>
            <a:r>
              <a:rPr lang="en-US" sz="700" dirty="0" err="1"/>
              <a:t>Hr</a:t>
            </a:r>
            <a:endParaRPr lang="en-US" sz="700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720DC07-1067-43D8-8918-8C019C4199BD}"/>
              </a:ext>
            </a:extLst>
          </p:cNvPr>
          <p:cNvSpPr txBox="1"/>
          <p:nvPr/>
        </p:nvSpPr>
        <p:spPr>
          <a:xfrm>
            <a:off x="3695045" y="2077619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14 Day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F981DE3-B72A-42E4-B5E9-78007EFE7866}"/>
              </a:ext>
            </a:extLst>
          </p:cNvPr>
          <p:cNvSpPr txBox="1"/>
          <p:nvPr/>
        </p:nvSpPr>
        <p:spPr>
          <a:xfrm>
            <a:off x="4049083" y="20776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4 </a:t>
            </a:r>
            <a:r>
              <a:rPr lang="en-US" sz="700" dirty="0" err="1"/>
              <a:t>Hr</a:t>
            </a:r>
            <a:endParaRPr lang="en-US" sz="7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BF5926A0-C194-4418-90BE-E9D83400EE74}"/>
              </a:ext>
            </a:extLst>
          </p:cNvPr>
          <p:cNvSpPr txBox="1"/>
          <p:nvPr/>
        </p:nvSpPr>
        <p:spPr>
          <a:xfrm>
            <a:off x="4905433" y="2077619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14 Day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61979FF6-3217-4EA3-B1AB-0925F41C08D3}"/>
              </a:ext>
            </a:extLst>
          </p:cNvPr>
          <p:cNvSpPr txBox="1"/>
          <p:nvPr/>
        </p:nvSpPr>
        <p:spPr>
          <a:xfrm>
            <a:off x="5252494" y="20776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4 </a:t>
            </a:r>
            <a:r>
              <a:rPr lang="en-US" sz="700" dirty="0" err="1"/>
              <a:t>Hr</a:t>
            </a:r>
            <a:endParaRPr lang="en-US" sz="700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982A700-D194-4E66-B3B5-1FF08676542A}"/>
              </a:ext>
            </a:extLst>
          </p:cNvPr>
          <p:cNvSpPr txBox="1"/>
          <p:nvPr/>
        </p:nvSpPr>
        <p:spPr>
          <a:xfrm>
            <a:off x="6108844" y="2077619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14 Day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059DD28-9296-4770-98F8-86ED909FB01D}"/>
              </a:ext>
            </a:extLst>
          </p:cNvPr>
          <p:cNvSpPr txBox="1"/>
          <p:nvPr/>
        </p:nvSpPr>
        <p:spPr>
          <a:xfrm>
            <a:off x="6498390" y="20776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4 </a:t>
            </a:r>
            <a:r>
              <a:rPr lang="en-US" sz="700" dirty="0" err="1"/>
              <a:t>Hr</a:t>
            </a:r>
            <a:endParaRPr lang="en-US" sz="700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CB3F68F-C7BF-4C5C-A0CD-BF6DC0CF5929}"/>
              </a:ext>
            </a:extLst>
          </p:cNvPr>
          <p:cNvSpPr txBox="1"/>
          <p:nvPr/>
        </p:nvSpPr>
        <p:spPr>
          <a:xfrm>
            <a:off x="7354740" y="2077619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14 Day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7B7A89F-8204-40EE-A0E0-EE3442421813}"/>
              </a:ext>
            </a:extLst>
          </p:cNvPr>
          <p:cNvSpPr txBox="1"/>
          <p:nvPr/>
        </p:nvSpPr>
        <p:spPr>
          <a:xfrm>
            <a:off x="7728164" y="2077619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4 </a:t>
            </a:r>
            <a:r>
              <a:rPr lang="en-US" sz="700" dirty="0" err="1"/>
              <a:t>Hr</a:t>
            </a:r>
            <a:endParaRPr lang="en-US" sz="700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42D111B3-9EA6-4C65-A435-674FEFFA283C}"/>
              </a:ext>
            </a:extLst>
          </p:cNvPr>
          <p:cNvSpPr txBox="1"/>
          <p:nvPr/>
        </p:nvSpPr>
        <p:spPr>
          <a:xfrm>
            <a:off x="8679764" y="2077619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14 Day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2E881F93-DAA0-CF8C-616F-050EF21B90AA}"/>
              </a:ext>
            </a:extLst>
          </p:cNvPr>
          <p:cNvSpPr/>
          <p:nvPr/>
        </p:nvSpPr>
        <p:spPr>
          <a:xfrm>
            <a:off x="2973976" y="6283213"/>
            <a:ext cx="17261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C788D6D8-7D2B-84A4-A31C-1805D5E5B339}"/>
              </a:ext>
            </a:extLst>
          </p:cNvPr>
          <p:cNvSpPr/>
          <p:nvPr/>
        </p:nvSpPr>
        <p:spPr>
          <a:xfrm>
            <a:off x="5504165" y="6260477"/>
            <a:ext cx="173604" cy="1428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0589C3A-23B9-B567-8550-F5E6B3429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6" y="5174902"/>
            <a:ext cx="946933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DC8E1A0-A863-0E03-B836-9C5E94CE4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6" y="4785717"/>
            <a:ext cx="9469336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</a:t>
            </a: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2: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4 hours following injections 1, 2 and 3, LPS exposure induced significantly elevated sickness behavior relative to Vehicle-treated mice. Within group comparisons revealed Vehicle-treated mice showed no changes in health/sickness scores across time within a given injection cycle. LPS-treated mice made complete recoveries by 14 days following the first three exposures. Importantly, health scores at 4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post-injection 2, 3, 4, 5, and 6 in the LPS group were significantly lower than those 4 hours following Injection 1, suggesting that repeated exposures to the same dose of LPS did not consistently result in moderate sickness.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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* =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&lt;0.05; **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0.005; ***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0.001; ****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0.0005; ***** =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0.0001 of LPS group at 4 hours relative to Vehicle at 4 hours during that same injection cycle; ^ =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&lt;0.05; ^^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0.005; ^^^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0.001; ^^^^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0.0005; ^^^^^ =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0.0001 of LPS group at 14 days relative to LPS at 4 hours during that same injection cycle; &amp; =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&lt;0.05; &amp;&amp;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0.005; &amp;&amp;&amp;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0.001; &amp;&amp;&amp;&amp;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0.0005; &amp;&amp;&amp;&amp;&amp; = </a:t>
            </a:r>
            <a:r>
              <a:rPr kumimoji="0" lang="en-US" altLang="en-US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p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itchFamily="2" charset="2"/>
              </a:rPr>
              <a:t> &lt; 0.0001 of LPS group at 4 hours post-injection relative to LPS at 4 hours following first injection. Vehicle (N=7) =       ; Intermittent LPS-0.4mg/kg (N = 6) =      . 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20591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373</Words>
  <Application>Microsoft Office PowerPoint</Application>
  <PresentationFormat>Widescreen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Engler-Chiurazzi, Elizabeth B</dc:creator>
  <cp:lastModifiedBy>Engler-Chiurazzi, Elizabeth B</cp:lastModifiedBy>
  <cp:revision>10</cp:revision>
  <dcterms:created xsi:type="dcterms:W3CDTF">2022-03-07T22:33:08Z</dcterms:created>
  <dcterms:modified xsi:type="dcterms:W3CDTF">2022-10-20T14:16:17Z</dcterms:modified>
</cp:coreProperties>
</file>