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2"/>
    <p:restoredTop sz="94674"/>
  </p:normalViewPr>
  <p:slideViewPr>
    <p:cSldViewPr snapToGrid="0">
      <p:cViewPr varScale="1">
        <p:scale>
          <a:sx n="55" d="100"/>
          <a:sy n="55" d="100"/>
        </p:scale>
        <p:origin x="9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7A2A6-FA67-4295-8DD5-0961A776C3CE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20112-08F4-49A5-9F8A-2F89AA9CD9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884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AB1B82-FB47-40FD-A91E-6BDE34B6CCA9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03E3FF-9FD5-497A-802A-93E355B94A7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96817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20F527-E3B1-4AF2-8A41-956355A67E67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EC7333-3FAA-4E34-B160-0C69C0115D8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10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2A98D67-FCB1-4F0B-A093-37CA647E9136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4269FA-F4D5-4A00-8033-7EED6BCC82B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52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E14F4F-BE56-4665-BDD3-0AE6717F76C8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AE3B86-EE46-41E2-B60D-7AEEF7A8C28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55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93662C-1F00-422C-B363-FD35B420A868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5922A2-0C41-4ACC-8354-56F2EE44893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95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3CD290-95BC-4853-800B-20CD5175260E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C6CDFF-E008-465C-9EEE-22A69092B0D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3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8D9560-7560-4A51-906B-0D2EDE4BBF0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8" name="Fußzeilenplatzhalt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EAE0AF-C572-49D0-8603-4B7B9B6D657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54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20B456-DF92-4E5D-9F6B-CAF450393D04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00E8D0-566E-421F-BCB8-69D00BA8330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57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2D3BAF-6106-4343-B3EC-E848B5569ABC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3" name="Fußzeilenplatzhalt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77D02F-7F47-487F-A1C9-73AB07E6D1D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692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4E13D5-1EB9-44BA-8F9D-36F374671A7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B1B864-48F1-44A7-BAB9-32382431DC4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80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e-DE"/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4E93C6-31D7-4F10-8193-B3CFCA232560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06061C-BAB1-48F0-820E-A6A05123EBE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21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F5A5CB7-D216-48ED-BFB5-858B2A2B7E4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3AAC701-F56B-48F5-99B6-BDCFF09F3FDD}" type="slidenum"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e-DE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916971" y="218112"/>
            <a:ext cx="8497326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CONSORT </a:t>
            </a:r>
            <a:r>
              <a:rPr lang="de-DE" sz="24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diagram</a:t>
            </a:r>
            <a:r>
              <a:rPr lang="de-DE" sz="24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24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of</a:t>
            </a:r>
            <a:r>
              <a:rPr lang="de-DE" sz="24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AML </a:t>
            </a:r>
            <a:r>
              <a:rPr lang="de-DE" sz="24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patients</a:t>
            </a:r>
            <a:r>
              <a:rPr lang="de-DE" sz="24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24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with</a:t>
            </a:r>
            <a:r>
              <a:rPr lang="de-DE" sz="24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24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induction</a:t>
            </a:r>
            <a:r>
              <a:rPr lang="de-DE" sz="2400" b="1" i="0" u="none" strike="noStrike" kern="1200" cap="none" spc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2400" b="1" i="0" u="none" strike="noStrike" kern="1200" cap="none" spc="0" dirty="0" err="1">
                <a:solidFill>
                  <a:srgbClr val="0070C0"/>
                </a:solidFill>
                <a:uFillTx/>
                <a:latin typeface="Calibri"/>
              </a:rPr>
              <a:t>chemotherapy</a:t>
            </a:r>
            <a:endParaRPr lang="de-DE" sz="2400" b="1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</p:txBody>
      </p:sp>
      <p:sp>
        <p:nvSpPr>
          <p:cNvPr id="3" name="Textfeld 4"/>
          <p:cNvSpPr txBox="1"/>
          <p:nvPr/>
        </p:nvSpPr>
        <p:spPr>
          <a:xfrm>
            <a:off x="2775353" y="3206252"/>
            <a:ext cx="6873614" cy="923330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AML </a:t>
            </a: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induction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chemotherapy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kern="0" dirty="0" err="1">
                <a:solidFill>
                  <a:srgbClr val="0070C0"/>
                </a:solidFill>
                <a:latin typeface="Calibri"/>
              </a:rPr>
              <a:t>with</a:t>
            </a:r>
            <a:r>
              <a:rPr lang="de-DE" kern="0" dirty="0">
                <a:solidFill>
                  <a:srgbClr val="0070C0"/>
                </a:solidFill>
                <a:latin typeface="Calibri"/>
              </a:rPr>
              <a:t> </a:t>
            </a:r>
            <a:r>
              <a:rPr lang="de-DE" kern="0" dirty="0" err="1">
                <a:solidFill>
                  <a:srgbClr val="0070C0"/>
                </a:solidFill>
                <a:latin typeface="Calibri"/>
              </a:rPr>
              <a:t>or</a:t>
            </a:r>
            <a:r>
              <a:rPr lang="de-DE" kern="0" dirty="0">
                <a:solidFill>
                  <a:srgbClr val="0070C0"/>
                </a:solidFill>
                <a:latin typeface="Calibri"/>
              </a:rPr>
              <a:t> w/o „</a:t>
            </a:r>
            <a:r>
              <a:rPr lang="de-DE" kern="0" dirty="0" err="1">
                <a:solidFill>
                  <a:srgbClr val="0070C0"/>
                </a:solidFill>
                <a:latin typeface="Calibri"/>
              </a:rPr>
              <a:t>salvage</a:t>
            </a:r>
            <a:r>
              <a:rPr lang="de-DE" kern="0" dirty="0">
                <a:solidFill>
                  <a:srgbClr val="0070C0"/>
                </a:solidFill>
                <a:latin typeface="Calibri"/>
              </a:rPr>
              <a:t> </a:t>
            </a:r>
            <a:r>
              <a:rPr lang="de-DE" kern="0" dirty="0" err="1">
                <a:solidFill>
                  <a:srgbClr val="0070C0"/>
                </a:solidFill>
                <a:latin typeface="Calibri"/>
              </a:rPr>
              <a:t>chemotherapy</a:t>
            </a:r>
            <a:r>
              <a:rPr lang="de-DE" kern="0" dirty="0">
                <a:solidFill>
                  <a:srgbClr val="0070C0"/>
                </a:solidFill>
                <a:latin typeface="Calibri"/>
              </a:rPr>
              <a:t>“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102</a:t>
            </a:r>
          </a:p>
        </p:txBody>
      </p:sp>
      <p:sp>
        <p:nvSpPr>
          <p:cNvPr id="4" name="Textfeld 5"/>
          <p:cNvSpPr txBox="1"/>
          <p:nvPr/>
        </p:nvSpPr>
        <p:spPr>
          <a:xfrm>
            <a:off x="1353105" y="926304"/>
            <a:ext cx="1422248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1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de </a:t>
            </a:r>
            <a:r>
              <a:rPr lang="de-DE" sz="1800" b="0" i="1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novo</a:t>
            </a:r>
            <a:r>
              <a:rPr lang="de-DE" sz="1800" b="0" i="1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AML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58</a:t>
            </a:r>
          </a:p>
        </p:txBody>
      </p:sp>
      <p:sp>
        <p:nvSpPr>
          <p:cNvPr id="5" name="Textfeld 6"/>
          <p:cNvSpPr txBox="1"/>
          <p:nvPr/>
        </p:nvSpPr>
        <p:spPr>
          <a:xfrm>
            <a:off x="3900381" y="918016"/>
            <a:ext cx="761748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MDS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24</a:t>
            </a:r>
          </a:p>
        </p:txBody>
      </p:sp>
      <p:sp>
        <p:nvSpPr>
          <p:cNvPr id="6" name="Textfeld 7"/>
          <p:cNvSpPr txBox="1"/>
          <p:nvPr/>
        </p:nvSpPr>
        <p:spPr>
          <a:xfrm>
            <a:off x="7691383" y="919847"/>
            <a:ext cx="1957584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MPN </a:t>
            </a: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or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MPN/MDS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8</a:t>
            </a:r>
          </a:p>
        </p:txBody>
      </p:sp>
      <p:sp>
        <p:nvSpPr>
          <p:cNvPr id="7" name="Textfeld 8"/>
          <p:cNvSpPr txBox="1"/>
          <p:nvPr/>
        </p:nvSpPr>
        <p:spPr>
          <a:xfrm>
            <a:off x="10077145" y="909025"/>
            <a:ext cx="761750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t-AML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6</a:t>
            </a:r>
          </a:p>
        </p:txBody>
      </p:sp>
      <p:sp>
        <p:nvSpPr>
          <p:cNvPr id="8" name="Textfeld 9"/>
          <p:cNvSpPr txBox="1"/>
          <p:nvPr/>
        </p:nvSpPr>
        <p:spPr>
          <a:xfrm>
            <a:off x="6334204" y="916065"/>
            <a:ext cx="800218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CMML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6</a:t>
            </a:r>
          </a:p>
        </p:txBody>
      </p:sp>
      <p:sp>
        <p:nvSpPr>
          <p:cNvPr id="9" name="Textfeld 10"/>
          <p:cNvSpPr txBox="1"/>
          <p:nvPr/>
        </p:nvSpPr>
        <p:spPr>
          <a:xfrm>
            <a:off x="3979143" y="1953239"/>
            <a:ext cx="761748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HMA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14</a:t>
            </a:r>
          </a:p>
        </p:txBody>
      </p:sp>
      <p:sp>
        <p:nvSpPr>
          <p:cNvPr id="10" name="Textfeld 11"/>
          <p:cNvSpPr txBox="1"/>
          <p:nvPr/>
        </p:nvSpPr>
        <p:spPr>
          <a:xfrm>
            <a:off x="5948381" y="1947332"/>
            <a:ext cx="712052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HMA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2</a:t>
            </a:r>
          </a:p>
        </p:txBody>
      </p:sp>
      <p:sp>
        <p:nvSpPr>
          <p:cNvPr id="11" name="Textfeld 12"/>
          <p:cNvSpPr txBox="1"/>
          <p:nvPr/>
        </p:nvSpPr>
        <p:spPr>
          <a:xfrm>
            <a:off x="2863230" y="1945157"/>
            <a:ext cx="1008610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no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HMA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8</a:t>
            </a:r>
          </a:p>
        </p:txBody>
      </p:sp>
      <p:sp>
        <p:nvSpPr>
          <p:cNvPr id="12" name="Textfeld 13"/>
          <p:cNvSpPr txBox="1"/>
          <p:nvPr/>
        </p:nvSpPr>
        <p:spPr>
          <a:xfrm>
            <a:off x="6782104" y="1952275"/>
            <a:ext cx="1008610" cy="646334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no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HMA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4</a:t>
            </a:r>
          </a:p>
        </p:txBody>
      </p:sp>
      <p:cxnSp>
        <p:nvCxnSpPr>
          <p:cNvPr id="13" name="Gerader Verbinder 15"/>
          <p:cNvCxnSpPr>
            <a:cxnSpLocks/>
          </p:cNvCxnSpPr>
          <p:nvPr/>
        </p:nvCxnSpPr>
        <p:spPr>
          <a:xfrm>
            <a:off x="2064225" y="2920419"/>
            <a:ext cx="8393795" cy="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4" name="Gerader Verbinder 17"/>
          <p:cNvCxnSpPr>
            <a:cxnSpLocks/>
          </p:cNvCxnSpPr>
          <p:nvPr/>
        </p:nvCxnSpPr>
        <p:spPr>
          <a:xfrm flipH="1" flipV="1">
            <a:off x="5940556" y="2920420"/>
            <a:ext cx="7825" cy="30087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5" name="Gerader Verbinder 18"/>
          <p:cNvCxnSpPr>
            <a:endCxn id="4" idx="2"/>
          </p:cNvCxnSpPr>
          <p:nvPr/>
        </p:nvCxnSpPr>
        <p:spPr>
          <a:xfrm flipV="1">
            <a:off x="2064225" y="1572629"/>
            <a:ext cx="0" cy="136098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6" name="Gerader Verbinder 20"/>
          <p:cNvCxnSpPr>
            <a:endCxn id="7" idx="2"/>
          </p:cNvCxnSpPr>
          <p:nvPr/>
        </p:nvCxnSpPr>
        <p:spPr>
          <a:xfrm flipV="1">
            <a:off x="10458021" y="1555350"/>
            <a:ext cx="0" cy="136098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7" name="Gerader Verbinder 22"/>
          <p:cNvCxnSpPr>
            <a:cxnSpLocks/>
          </p:cNvCxnSpPr>
          <p:nvPr/>
        </p:nvCxnSpPr>
        <p:spPr>
          <a:xfrm flipH="1" flipV="1">
            <a:off x="8696241" y="1587830"/>
            <a:ext cx="8862" cy="1317638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8" name="Gerader Verbinder 24"/>
          <p:cNvCxnSpPr>
            <a:cxnSpLocks/>
          </p:cNvCxnSpPr>
          <p:nvPr/>
        </p:nvCxnSpPr>
        <p:spPr>
          <a:xfrm flipV="1">
            <a:off x="6334204" y="2619549"/>
            <a:ext cx="0" cy="312533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9" name="Gerader Verbinder 26"/>
          <p:cNvCxnSpPr/>
          <p:nvPr/>
        </p:nvCxnSpPr>
        <p:spPr>
          <a:xfrm flipV="1">
            <a:off x="7266834" y="2607886"/>
            <a:ext cx="0" cy="312533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0" name="Gerader Verbinder 28"/>
          <p:cNvCxnSpPr/>
          <p:nvPr/>
        </p:nvCxnSpPr>
        <p:spPr>
          <a:xfrm flipV="1">
            <a:off x="3425082" y="2601522"/>
            <a:ext cx="0" cy="318897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1" name="Gerader Verbinder 29"/>
          <p:cNvCxnSpPr/>
          <p:nvPr/>
        </p:nvCxnSpPr>
        <p:spPr>
          <a:xfrm flipV="1">
            <a:off x="4409186" y="2610108"/>
            <a:ext cx="0" cy="29536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2" name="Gerader Verbinder 33"/>
          <p:cNvCxnSpPr>
            <a:cxnSpLocks/>
          </p:cNvCxnSpPr>
          <p:nvPr/>
        </p:nvCxnSpPr>
        <p:spPr>
          <a:xfrm flipV="1">
            <a:off x="3431584" y="1718525"/>
            <a:ext cx="1772620" cy="4552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3" name="Gerader Verbinder 36"/>
          <p:cNvCxnSpPr>
            <a:cxnSpLocks/>
          </p:cNvCxnSpPr>
          <p:nvPr/>
        </p:nvCxnSpPr>
        <p:spPr>
          <a:xfrm flipV="1">
            <a:off x="4317894" y="1562400"/>
            <a:ext cx="0" cy="1561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4" name="Gerader Verbinder 38"/>
          <p:cNvCxnSpPr/>
          <p:nvPr/>
        </p:nvCxnSpPr>
        <p:spPr>
          <a:xfrm flipV="1">
            <a:off x="6734313" y="1553071"/>
            <a:ext cx="0" cy="207377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5" name="Gerader Verbinder 39"/>
          <p:cNvCxnSpPr/>
          <p:nvPr/>
        </p:nvCxnSpPr>
        <p:spPr>
          <a:xfrm flipV="1">
            <a:off x="3427422" y="1737781"/>
            <a:ext cx="0" cy="207376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6" name="Gerader Verbinder 40"/>
          <p:cNvCxnSpPr/>
          <p:nvPr/>
        </p:nvCxnSpPr>
        <p:spPr>
          <a:xfrm flipV="1">
            <a:off x="4409186" y="1737781"/>
            <a:ext cx="0" cy="198269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7" name="Gerader Verbinder 42"/>
          <p:cNvCxnSpPr>
            <a:cxnSpLocks/>
            <a:stCxn id="10" idx="0"/>
          </p:cNvCxnSpPr>
          <p:nvPr/>
        </p:nvCxnSpPr>
        <p:spPr>
          <a:xfrm flipV="1">
            <a:off x="6304407" y="1774948"/>
            <a:ext cx="0" cy="17238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28" name="Gerader Verbinder 43"/>
          <p:cNvCxnSpPr/>
          <p:nvPr/>
        </p:nvCxnSpPr>
        <p:spPr>
          <a:xfrm flipV="1">
            <a:off x="7309852" y="1774946"/>
            <a:ext cx="0" cy="198269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30" name="Textfeld 45"/>
          <p:cNvSpPr txBox="1"/>
          <p:nvPr/>
        </p:nvSpPr>
        <p:spPr>
          <a:xfrm>
            <a:off x="5116146" y="4376352"/>
            <a:ext cx="831644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PR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n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= 12</a:t>
            </a:r>
          </a:p>
        </p:txBody>
      </p:sp>
      <p:sp>
        <p:nvSpPr>
          <p:cNvPr id="34" name="Textfeld 49"/>
          <p:cNvSpPr txBox="1"/>
          <p:nvPr/>
        </p:nvSpPr>
        <p:spPr>
          <a:xfrm>
            <a:off x="599631" y="5498674"/>
            <a:ext cx="1576585" cy="923330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 err="1">
                <a:solidFill>
                  <a:srgbClr val="0070C0"/>
                </a:solidFill>
                <a:latin typeface="Calibri"/>
              </a:rPr>
              <a:t>Consolidation</a:t>
            </a:r>
            <a:endParaRPr lang="de-DE" dirty="0">
              <a:solidFill>
                <a:srgbClr val="0070C0"/>
              </a:solidFill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Chemotherapy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26</a:t>
            </a:r>
          </a:p>
        </p:txBody>
      </p:sp>
      <p:sp>
        <p:nvSpPr>
          <p:cNvPr id="35" name="Textfeld 50"/>
          <p:cNvSpPr txBox="1"/>
          <p:nvPr/>
        </p:nvSpPr>
        <p:spPr>
          <a:xfrm>
            <a:off x="3243753" y="5499181"/>
            <a:ext cx="917239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 err="1">
                <a:solidFill>
                  <a:srgbClr val="0070C0"/>
                </a:solidFill>
                <a:latin typeface="Calibri"/>
              </a:rPr>
              <a:t>alloSCT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56</a:t>
            </a:r>
          </a:p>
        </p:txBody>
      </p:sp>
      <p:sp>
        <p:nvSpPr>
          <p:cNvPr id="38" name="Textfeld 53"/>
          <p:cNvSpPr txBox="1"/>
          <p:nvPr/>
        </p:nvSpPr>
        <p:spPr>
          <a:xfrm>
            <a:off x="2881072" y="4371487"/>
            <a:ext cx="877163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CR/</a:t>
            </a: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CRi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79</a:t>
            </a:r>
          </a:p>
        </p:txBody>
      </p:sp>
      <p:cxnSp>
        <p:nvCxnSpPr>
          <p:cNvPr id="42" name="Gerader Verbinder 62"/>
          <p:cNvCxnSpPr/>
          <p:nvPr/>
        </p:nvCxnSpPr>
        <p:spPr>
          <a:xfrm flipV="1">
            <a:off x="3322967" y="4139613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43" name="Gerader Verbinder 63"/>
          <p:cNvCxnSpPr/>
          <p:nvPr/>
        </p:nvCxnSpPr>
        <p:spPr>
          <a:xfrm flipV="1">
            <a:off x="7847033" y="4139613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46" name="Gerader Verbinder 67"/>
          <p:cNvCxnSpPr>
            <a:cxnSpLocks/>
          </p:cNvCxnSpPr>
          <p:nvPr/>
        </p:nvCxnSpPr>
        <p:spPr>
          <a:xfrm flipV="1">
            <a:off x="1408427" y="5241360"/>
            <a:ext cx="7056212" cy="27411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48" name="Gerader Verbinder 78"/>
          <p:cNvCxnSpPr>
            <a:cxnSpLocks/>
          </p:cNvCxnSpPr>
          <p:nvPr/>
        </p:nvCxnSpPr>
        <p:spPr>
          <a:xfrm flipV="1">
            <a:off x="3321136" y="5034499"/>
            <a:ext cx="0" cy="234272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49" name="Gerader Verbinder 80"/>
          <p:cNvCxnSpPr/>
          <p:nvPr/>
        </p:nvCxnSpPr>
        <p:spPr>
          <a:xfrm flipV="1">
            <a:off x="1408428" y="5256057"/>
            <a:ext cx="0" cy="243824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53" name="Textfeld 45"/>
          <p:cNvSpPr txBox="1"/>
          <p:nvPr/>
        </p:nvSpPr>
        <p:spPr>
          <a:xfrm>
            <a:off x="7381822" y="4390878"/>
            <a:ext cx="968535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r/r</a:t>
            </a:r>
            <a:r>
              <a:rPr lang="de-DE" sz="1800" b="0" i="0" u="none" strike="noStrike" kern="1200" cap="none" spc="0" dirty="0">
                <a:solidFill>
                  <a:srgbClr val="0070C0"/>
                </a:solidFill>
                <a:uFillTx/>
                <a:latin typeface="Calibri"/>
              </a:rPr>
              <a:t> AML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7</a:t>
            </a:r>
          </a:p>
        </p:txBody>
      </p:sp>
      <p:cxnSp>
        <p:nvCxnSpPr>
          <p:cNvPr id="54" name="Gerader Verbinder 62"/>
          <p:cNvCxnSpPr/>
          <p:nvPr/>
        </p:nvCxnSpPr>
        <p:spPr>
          <a:xfrm flipV="1">
            <a:off x="5531968" y="4139613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58" name="Gerader Verbinder 62"/>
          <p:cNvCxnSpPr/>
          <p:nvPr/>
        </p:nvCxnSpPr>
        <p:spPr>
          <a:xfrm flipV="1">
            <a:off x="5579593" y="5034500"/>
            <a:ext cx="0" cy="234271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60" name="Gerader Verbinder 62"/>
          <p:cNvCxnSpPr/>
          <p:nvPr/>
        </p:nvCxnSpPr>
        <p:spPr>
          <a:xfrm flipV="1">
            <a:off x="7847033" y="5034499"/>
            <a:ext cx="0" cy="221558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68" name="Gerader Verbinder 83"/>
          <p:cNvCxnSpPr/>
          <p:nvPr/>
        </p:nvCxnSpPr>
        <p:spPr>
          <a:xfrm flipV="1">
            <a:off x="8464639" y="5241360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50" name="Gerader Verbinder 33">
            <a:extLst>
              <a:ext uri="{FF2B5EF4-FFF2-40B4-BE49-F238E27FC236}">
                <a16:creationId xmlns:a16="http://schemas.microsoft.com/office/drawing/2014/main" id="{201BFC4D-A13A-F24E-AAF8-6C0E1B9A2A88}"/>
              </a:ext>
            </a:extLst>
          </p:cNvPr>
          <p:cNvCxnSpPr>
            <a:cxnSpLocks/>
          </p:cNvCxnSpPr>
          <p:nvPr/>
        </p:nvCxnSpPr>
        <p:spPr>
          <a:xfrm>
            <a:off x="6304407" y="1770066"/>
            <a:ext cx="1005445" cy="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51" name="Textfeld 10">
            <a:extLst>
              <a:ext uri="{FF2B5EF4-FFF2-40B4-BE49-F238E27FC236}">
                <a16:creationId xmlns:a16="http://schemas.microsoft.com/office/drawing/2014/main" id="{70546156-3B72-C940-9DDA-70730DB826AF}"/>
              </a:ext>
            </a:extLst>
          </p:cNvPr>
          <p:cNvSpPr txBox="1"/>
          <p:nvPr/>
        </p:nvSpPr>
        <p:spPr>
          <a:xfrm>
            <a:off x="4810506" y="1945157"/>
            <a:ext cx="787396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 err="1">
                <a:solidFill>
                  <a:srgbClr val="0070C0"/>
                </a:solidFill>
                <a:latin typeface="Calibri"/>
              </a:rPr>
              <a:t>alloTx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2</a:t>
            </a:r>
          </a:p>
        </p:txBody>
      </p:sp>
      <p:cxnSp>
        <p:nvCxnSpPr>
          <p:cNvPr id="52" name="Gerader Verbinder 40">
            <a:extLst>
              <a:ext uri="{FF2B5EF4-FFF2-40B4-BE49-F238E27FC236}">
                <a16:creationId xmlns:a16="http://schemas.microsoft.com/office/drawing/2014/main" id="{0758BE59-47DE-9C4D-A196-EBE486FB081A}"/>
              </a:ext>
            </a:extLst>
          </p:cNvPr>
          <p:cNvCxnSpPr/>
          <p:nvPr/>
        </p:nvCxnSpPr>
        <p:spPr>
          <a:xfrm flipV="1">
            <a:off x="5205409" y="1737780"/>
            <a:ext cx="0" cy="198269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55" name="Gerader Verbinder 29">
            <a:extLst>
              <a:ext uri="{FF2B5EF4-FFF2-40B4-BE49-F238E27FC236}">
                <a16:creationId xmlns:a16="http://schemas.microsoft.com/office/drawing/2014/main" id="{BA539955-FCCA-0642-847A-277610826A06}"/>
              </a:ext>
            </a:extLst>
          </p:cNvPr>
          <p:cNvCxnSpPr/>
          <p:nvPr/>
        </p:nvCxnSpPr>
        <p:spPr>
          <a:xfrm flipV="1">
            <a:off x="5204204" y="2610108"/>
            <a:ext cx="0" cy="295360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61" name="Textfeld 49">
            <a:extLst>
              <a:ext uri="{FF2B5EF4-FFF2-40B4-BE49-F238E27FC236}">
                <a16:creationId xmlns:a16="http://schemas.microsoft.com/office/drawing/2014/main" id="{5BF7A4E9-9D28-4E41-B11B-45D3D1B9C854}"/>
              </a:ext>
            </a:extLst>
          </p:cNvPr>
          <p:cNvSpPr txBox="1"/>
          <p:nvPr/>
        </p:nvSpPr>
        <p:spPr>
          <a:xfrm>
            <a:off x="5345261" y="5487619"/>
            <a:ext cx="1210651" cy="923330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Epigenetic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therapy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10</a:t>
            </a:r>
          </a:p>
        </p:txBody>
      </p:sp>
      <p:sp>
        <p:nvSpPr>
          <p:cNvPr id="62" name="Textfeld 49">
            <a:extLst>
              <a:ext uri="{FF2B5EF4-FFF2-40B4-BE49-F238E27FC236}">
                <a16:creationId xmlns:a16="http://schemas.microsoft.com/office/drawing/2014/main" id="{B20310B2-CFBE-3D41-BB0C-4A7C31E8959C}"/>
              </a:ext>
            </a:extLst>
          </p:cNvPr>
          <p:cNvSpPr txBox="1"/>
          <p:nvPr/>
        </p:nvSpPr>
        <p:spPr>
          <a:xfrm>
            <a:off x="7648551" y="5476488"/>
            <a:ext cx="1632177" cy="923330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Other </a:t>
            </a:r>
            <a:r>
              <a:rPr lang="de-DE" dirty="0">
                <a:solidFill>
                  <a:srgbClr val="0070C0"/>
                </a:solidFill>
                <a:latin typeface="Calibri"/>
              </a:rPr>
              <a:t>Palliative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 err="1">
                <a:solidFill>
                  <a:srgbClr val="0070C0"/>
                </a:solidFill>
                <a:latin typeface="Calibri"/>
              </a:rPr>
              <a:t>treatment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</a:t>
            </a:r>
            <a:r>
              <a:rPr lang="de-DE" dirty="0">
                <a:solidFill>
                  <a:srgbClr val="0070C0"/>
                </a:solidFill>
                <a:latin typeface="Calibri"/>
              </a:rPr>
              <a:t>6</a:t>
            </a:r>
            <a:endParaRPr lang="de-DE" sz="18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</p:txBody>
      </p:sp>
      <p:cxnSp>
        <p:nvCxnSpPr>
          <p:cNvPr id="64" name="Gerader Verbinder 83">
            <a:extLst>
              <a:ext uri="{FF2B5EF4-FFF2-40B4-BE49-F238E27FC236}">
                <a16:creationId xmlns:a16="http://schemas.microsoft.com/office/drawing/2014/main" id="{31B6DB95-9918-304E-AE84-7DE09AE30254}"/>
              </a:ext>
            </a:extLst>
          </p:cNvPr>
          <p:cNvCxnSpPr/>
          <p:nvPr/>
        </p:nvCxnSpPr>
        <p:spPr>
          <a:xfrm flipV="1">
            <a:off x="5965681" y="5232663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66" name="Gerader Verbinder 83">
            <a:extLst>
              <a:ext uri="{FF2B5EF4-FFF2-40B4-BE49-F238E27FC236}">
                <a16:creationId xmlns:a16="http://schemas.microsoft.com/office/drawing/2014/main" id="{4A206691-F39C-FB4D-A952-5931ECD1E3AF}"/>
              </a:ext>
            </a:extLst>
          </p:cNvPr>
          <p:cNvCxnSpPr/>
          <p:nvPr/>
        </p:nvCxnSpPr>
        <p:spPr>
          <a:xfrm flipV="1">
            <a:off x="3714420" y="5281783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56" name="Textfeld 45">
            <a:extLst>
              <a:ext uri="{FF2B5EF4-FFF2-40B4-BE49-F238E27FC236}">
                <a16:creationId xmlns:a16="http://schemas.microsoft.com/office/drawing/2014/main" id="{CE7C3BB6-E075-4584-95B4-C7B9892EDF7E}"/>
              </a:ext>
            </a:extLst>
          </p:cNvPr>
          <p:cNvSpPr txBox="1"/>
          <p:nvPr/>
        </p:nvSpPr>
        <p:spPr>
          <a:xfrm>
            <a:off x="8853646" y="4388168"/>
            <a:ext cx="1297150" cy="646331"/>
          </a:xfrm>
          <a:prstGeom prst="rect">
            <a:avLst/>
          </a:prstGeom>
          <a:noFill/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0070C0"/>
                </a:solidFill>
                <a:latin typeface="Calibri"/>
              </a:rPr>
              <a:t>Early </a:t>
            </a:r>
            <a:r>
              <a:rPr lang="de-DE" dirty="0" err="1">
                <a:solidFill>
                  <a:srgbClr val="0070C0"/>
                </a:solidFill>
                <a:latin typeface="Calibri"/>
              </a:rPr>
              <a:t>death</a:t>
            </a: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800" b="0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n = 4</a:t>
            </a:r>
          </a:p>
        </p:txBody>
      </p:sp>
      <p:cxnSp>
        <p:nvCxnSpPr>
          <p:cNvPr id="57" name="Gerader Verbinder 63">
            <a:extLst>
              <a:ext uri="{FF2B5EF4-FFF2-40B4-BE49-F238E27FC236}">
                <a16:creationId xmlns:a16="http://schemas.microsoft.com/office/drawing/2014/main" id="{1A3BFEC0-DF65-43D4-9E65-7E3239B1E43D}"/>
              </a:ext>
            </a:extLst>
          </p:cNvPr>
          <p:cNvCxnSpPr/>
          <p:nvPr/>
        </p:nvCxnSpPr>
        <p:spPr>
          <a:xfrm flipV="1">
            <a:off x="9497820" y="4131928"/>
            <a:ext cx="0" cy="243825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Breitbild</PresentationFormat>
  <Paragraphs>43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Sebastian</dc:creator>
  <cp:lastModifiedBy>Sebastian</cp:lastModifiedBy>
  <cp:revision>18</cp:revision>
  <dcterms:created xsi:type="dcterms:W3CDTF">2021-05-24T18:30:35Z</dcterms:created>
  <dcterms:modified xsi:type="dcterms:W3CDTF">2022-02-20T13:31:48Z</dcterms:modified>
</cp:coreProperties>
</file>