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53" r:id="rId2"/>
    <p:sldId id="752" r:id="rId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nnis" initials="D" lastIdx="4" clrIdx="0">
    <p:extLst>
      <p:ext uri="{19B8F6BF-5375-455C-9EA6-DF929625EA0E}">
        <p15:presenceInfo xmlns:p15="http://schemas.microsoft.com/office/powerpoint/2012/main" userId="f672dbfe554dbb24" providerId="Windows Live"/>
      </p:ext>
    </p:extLst>
  </p:cmAuthor>
  <p:cmAuthor id="2" name="Jan ter Meulen" initials="JtM" lastIdx="6" clrIdx="1">
    <p:extLst>
      <p:ext uri="{19B8F6BF-5375-455C-9EA6-DF929625EA0E}">
        <p15:presenceInfo xmlns:p15="http://schemas.microsoft.com/office/powerpoint/2012/main" userId="13803f1482ba0ac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18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4576-0E26-497F-B7DF-2BD44A3332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1BE1A2-AB11-414E-8BD1-E74F928CD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5637-17FA-4428-AD5E-863C727F3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BC43F-2762-4292-BF66-8A06AE90A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84269-82F7-4BB6-9FE8-80B563C6B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73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6C044-775F-44F2-B567-F71904D3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0EB62C-55C7-4232-85C1-542040C87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47154-5B9E-48D4-BC20-15436FD9E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1F5DA-3918-4C95-B274-E9717B2A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832FC-74D2-464E-BE49-63F097578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12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7E72B0-4247-4894-B77A-3075BC1F80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B1C148-090C-4056-8405-FB8B7A548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09FC9-8719-45E1-80A3-E36EFF5C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3F42E-FFA2-4827-914D-22F572149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305A1-1617-40D0-8A7C-93C0112AD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7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85FB5-3AF9-46F3-84AA-6DECB0FA9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CF961-330D-472C-B812-06CFD2A6E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F70D6-D414-491C-80E2-A977A9F76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02345-9485-4289-89C3-9D35FDF34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C3B77-30CA-4992-A35A-64A84932B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2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C6273-5316-4701-8FFC-A60FBA9B8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E962E-D11B-4E0C-9740-C288994A6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F5284-F085-4B99-9C4E-4DF030D9C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7EA8A-D0E7-44F7-A300-9CC0B8949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EC526-C6CA-4126-81C0-696238E6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D9FAC-2F58-47EF-8B32-1E9517FF3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8E949-CBC1-48AE-9DE5-047BF9397F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E7BC5-96DB-454F-B60C-9C5F781EDF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50B4A-5BD2-4722-94FD-3729882B4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1C1D68-45DF-4C40-BDDE-E5E292F36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68A11C-D9DF-44B2-8843-61C7611FE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6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DCCC3-B0CC-4FCD-8FF3-B9A6A1FCD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FF777-D687-49A2-8413-470A942A2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CA034-0E71-443E-B066-9FD892DA8D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9F0168-7869-41AA-B1DD-9658C36212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44A14C-2FA1-4785-AFB2-699F19F07E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EB1B3A-83C4-4A31-BF54-0E2552EAA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04D626-648E-4FD2-98AF-AC1FC61D7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422194-A202-4570-B4C1-A7C0E00A4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0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FA261-3BA2-4581-97B0-8AAC0973B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4F2951-5FF4-49E3-8C02-0D187D41D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8D50B7-B52D-42BA-9740-2D1ABE6EF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84F65-9ECB-4B7C-9F4B-579CA44EB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4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399C45-26F2-4EDA-9360-4BC3E60B6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F6F33C-766B-48A0-890F-C332DC1EE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0C964-75F1-464D-A9E9-C3D3679B7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9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20068-7156-4DAE-9F3E-8A1BF0E38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D75E3-88D5-4244-A8E6-C05E1FEA5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3BC13D-AE6B-45C0-BF84-B02E16558A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7B5A7-3B75-4891-9FE7-0987705DE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11E68-6CA6-478B-BED4-8E5F616B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8CC645-909E-4AAE-ABFB-56128BBC2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98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AF02B-E282-4026-9560-1D7FC4862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8DA03F-7DF9-41E8-841D-96BCFA25D9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40B8-1A2A-4DF4-BD4B-ED742CAF8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DB4ABA-8F76-4990-93FB-9A912BCB3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C0AE6-A01A-437E-B264-D9D58191D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03B5F2-71CE-4FAE-A040-A5D6AA340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2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87D7FA-BA5A-4925-BAF7-091D48683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E40C3-BE7B-4E43-BCAB-B17BF68D2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6917B-2183-480E-8804-D2FEBCF256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ACDFB-AD51-4D0F-A45F-F713B08EA9B1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C1567-7573-4C82-8BC8-5EEC89C84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2CF3A-C30E-4556-9918-567D3AB291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4E499-F9CC-4BF7-B252-0A16DAEE8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4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7766261" y="4413141"/>
          <a:ext cx="3795118" cy="1994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5273467" imgH="2771745" progId="Prism7.Document">
                  <p:embed/>
                </p:oleObj>
              </mc:Choice>
              <mc:Fallback>
                <p:oleObj name="Prism 7" r:id="rId2" imgW="5273467" imgH="2771745" progId="Prism7.Document">
                  <p:embed/>
                  <p:pic>
                    <p:nvPicPr>
                      <p:cNvPr id="22" name="Objekt 2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766261" y="4413141"/>
                        <a:ext cx="3795118" cy="1994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339299"/>
              </p:ext>
            </p:extLst>
          </p:nvPr>
        </p:nvGraphicFramePr>
        <p:xfrm>
          <a:off x="7766261" y="1385544"/>
          <a:ext cx="3930909" cy="2066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4" imgW="5273467" imgH="2771745" progId="Prism7.Document">
                  <p:embed/>
                </p:oleObj>
              </mc:Choice>
              <mc:Fallback>
                <p:oleObj name="Prism 7" r:id="rId4" imgW="5273467" imgH="2771745" progId="Prism7.Document">
                  <p:embed/>
                  <p:pic>
                    <p:nvPicPr>
                      <p:cNvPr id="21" name="Objekt 2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66261" y="1385544"/>
                        <a:ext cx="3930909" cy="20660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3958383" y="4456151"/>
          <a:ext cx="3713288" cy="1951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6" imgW="5273467" imgH="2771745" progId="Prism7.Document">
                  <p:embed/>
                </p:oleObj>
              </mc:Choice>
              <mc:Fallback>
                <p:oleObj name="Prism 7" r:id="rId6" imgW="5273467" imgH="2771745" progId="Prism7.Document">
                  <p:embed/>
                  <p:pic>
                    <p:nvPicPr>
                      <p:cNvPr id="19" name="Objekt 1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58383" y="4456151"/>
                        <a:ext cx="3713288" cy="1951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/>
        </p:nvGraphicFramePr>
        <p:xfrm>
          <a:off x="196522" y="4459256"/>
          <a:ext cx="3782880" cy="1948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8" imgW="5310201" imgH="2735370" progId="Prism7.Document">
                  <p:embed/>
                </p:oleObj>
              </mc:Choice>
              <mc:Fallback>
                <p:oleObj name="Prism 7" r:id="rId8" imgW="5310201" imgH="2735370" progId="Prism7.Document">
                  <p:embed/>
                  <p:pic>
                    <p:nvPicPr>
                      <p:cNvPr id="16" name="Objekt 1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6522" y="4459256"/>
                        <a:ext cx="3782880" cy="1948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3958383" y="1385544"/>
          <a:ext cx="3882336" cy="2040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0" imgW="5273467" imgH="2771745" progId="Prism7.Document">
                  <p:embed/>
                </p:oleObj>
              </mc:Choice>
              <mc:Fallback>
                <p:oleObj name="Prism 7" r:id="rId10" imgW="5273467" imgH="2771745" progId="Prism7.Document">
                  <p:embed/>
                  <p:pic>
                    <p:nvPicPr>
                      <p:cNvPr id="17" name="Objekt 1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958383" y="1385544"/>
                        <a:ext cx="3882336" cy="2040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196522" y="1451443"/>
          <a:ext cx="3913023" cy="1974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2" imgW="5493150" imgH="2771745" progId="Prism7.Document">
                  <p:embed/>
                </p:oleObj>
              </mc:Choice>
              <mc:Fallback>
                <p:oleObj name="Prism 7" r:id="rId12" imgW="5493150" imgH="2771745" progId="Prism7.Document">
                  <p:embed/>
                  <p:pic>
                    <p:nvPicPr>
                      <p:cNvPr id="11" name="Objekt 10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6522" y="1451443"/>
                        <a:ext cx="3913023" cy="19746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376D13A2-06E4-4C49-820A-F4C26DBDA4F8}"/>
              </a:ext>
            </a:extLst>
          </p:cNvPr>
          <p:cNvSpPr txBox="1"/>
          <p:nvPr/>
        </p:nvSpPr>
        <p:spPr>
          <a:xfrm>
            <a:off x="981512" y="114349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A9EAC51-B37A-487A-9304-E5CD009E8B07}"/>
              </a:ext>
            </a:extLst>
          </p:cNvPr>
          <p:cNvSpPr txBox="1"/>
          <p:nvPr/>
        </p:nvSpPr>
        <p:spPr>
          <a:xfrm>
            <a:off x="4753711" y="114349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805B0EC-6C17-4838-ABBE-02E1BDEA62D5}"/>
              </a:ext>
            </a:extLst>
          </p:cNvPr>
          <p:cNvSpPr txBox="1"/>
          <p:nvPr/>
        </p:nvSpPr>
        <p:spPr>
          <a:xfrm>
            <a:off x="8278698" y="114349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FF4EBCD-6150-4FD2-B8E6-461F43DC8255}"/>
              </a:ext>
            </a:extLst>
          </p:cNvPr>
          <p:cNvSpPr txBox="1"/>
          <p:nvPr/>
        </p:nvSpPr>
        <p:spPr>
          <a:xfrm>
            <a:off x="981512" y="429492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9C7FED1-4290-42BA-9F22-F3206ED42730}"/>
              </a:ext>
            </a:extLst>
          </p:cNvPr>
          <p:cNvSpPr txBox="1"/>
          <p:nvPr/>
        </p:nvSpPr>
        <p:spPr>
          <a:xfrm>
            <a:off x="4774551" y="429492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EA2BE03-DE99-4507-AB4B-825944486113}"/>
              </a:ext>
            </a:extLst>
          </p:cNvPr>
          <p:cNvSpPr txBox="1"/>
          <p:nvPr/>
        </p:nvSpPr>
        <p:spPr>
          <a:xfrm>
            <a:off x="8296332" y="429492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F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96D9C9F-482B-4E62-995D-B1E9B60EB64F}"/>
              </a:ext>
            </a:extLst>
          </p:cNvPr>
          <p:cNvSpPr txBox="1"/>
          <p:nvPr/>
        </p:nvSpPr>
        <p:spPr>
          <a:xfrm>
            <a:off x="526452" y="772609"/>
            <a:ext cx="65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A, C, E. Sandwich ELISA with labeled ACE2 + CR3022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96D9C9F-482B-4E62-995D-B1E9B60EB64F}"/>
              </a:ext>
            </a:extLst>
          </p:cNvPr>
          <p:cNvSpPr txBox="1"/>
          <p:nvPr/>
        </p:nvSpPr>
        <p:spPr>
          <a:xfrm>
            <a:off x="526452" y="3711682"/>
            <a:ext cx="65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 B, D, F. Direct ELISA with labeled mix of anti-spike mAb </a:t>
            </a:r>
          </a:p>
        </p:txBody>
      </p:sp>
      <p:sp>
        <p:nvSpPr>
          <p:cNvPr id="18" name="TextBox 35">
            <a:extLst>
              <a:ext uri="{FF2B5EF4-FFF2-40B4-BE49-F238E27FC236}">
                <a16:creationId xmlns:a16="http://schemas.microsoft.com/office/drawing/2014/main" id="{87B4C4C9-07F4-4306-8433-A0B0E5B9AF62}"/>
              </a:ext>
            </a:extLst>
          </p:cNvPr>
          <p:cNvSpPr txBox="1"/>
          <p:nvPr/>
        </p:nvSpPr>
        <p:spPr>
          <a:xfrm>
            <a:off x="407426" y="229232"/>
            <a:ext cx="9800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Suppl. Fig. 1. Conformational stability of RBD and RBD-</a:t>
            </a:r>
            <a:r>
              <a:rPr lang="en-US" sz="2000" b="1" dirty="0" err="1"/>
              <a:t>cCPE</a:t>
            </a:r>
            <a:r>
              <a:rPr lang="en-US" sz="2000" b="1" dirty="0"/>
              <a:t>, without and with </a:t>
            </a:r>
            <a:r>
              <a:rPr lang="en-US" sz="2000" b="1" dirty="0" err="1"/>
              <a:t>Riboxxim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54262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>
            <a:extLst>
              <a:ext uri="{FF2B5EF4-FFF2-40B4-BE49-F238E27FC236}">
                <a16:creationId xmlns:a16="http://schemas.microsoft.com/office/drawing/2014/main" id="{6979ADED-D208-4174-8F71-FFADEBEA4723}"/>
              </a:ext>
            </a:extLst>
          </p:cNvPr>
          <p:cNvSpPr txBox="1"/>
          <p:nvPr/>
        </p:nvSpPr>
        <p:spPr>
          <a:xfrm>
            <a:off x="471054" y="516840"/>
            <a:ext cx="11249892" cy="4116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/>
              <a:t>Legend to Suppl. Figure 1.</a:t>
            </a:r>
            <a:r>
              <a:rPr lang="en-US" sz="1600" dirty="0"/>
              <a:t> Briefly, Plates were coated with recombinant human ACE2. Bound RBD was detected with HRP-conjugated CR3022 antibody (top panel: A, C, E). Alternatively, plates were coated with anti-SARS-</a:t>
            </a:r>
            <a:r>
              <a:rPr lang="en-US" sz="1600" dirty="0" err="1"/>
              <a:t>CoV</a:t>
            </a:r>
            <a:r>
              <a:rPr lang="en-US" sz="1600" dirty="0"/>
              <a:t> spike polyclonal antibody (Sino Biologicals)  and bound RBD was detected with labeled monoclonal anti-SARS-</a:t>
            </a:r>
            <a:r>
              <a:rPr lang="en-US" sz="1600" dirty="0" err="1"/>
              <a:t>CoV</a:t>
            </a:r>
            <a:r>
              <a:rPr lang="en-US" sz="1600" dirty="0"/>
              <a:t> spike antibodies  (Sino Biologicals) (bottom panel: B, D, F). A &amp; B show data with protein stored at -80°C, or after storage at 4°C for 66 days. Figures C &amp; D compare conformational stability of unadjuvanted RBD to that of RBD-</a:t>
            </a:r>
            <a:r>
              <a:rPr lang="en-US" sz="1600" dirty="0" err="1"/>
              <a:t>cCPE</a:t>
            </a:r>
            <a:r>
              <a:rPr lang="en-US" sz="1600" dirty="0"/>
              <a:t>, and in Figures E &amp; F two formulations of RBD with </a:t>
            </a:r>
            <a:r>
              <a:rPr lang="en-US" sz="1600" dirty="0" err="1"/>
              <a:t>Riboxxim</a:t>
            </a:r>
            <a:r>
              <a:rPr lang="en-US" sz="1600" dirty="0"/>
              <a:t> are compared. Abbreviations: Control RBD=freshly thawed aliquot of reference lot; </a:t>
            </a:r>
            <a:r>
              <a:rPr lang="en-US" sz="1600" dirty="0" err="1"/>
              <a:t>Vacc</a:t>
            </a:r>
            <a:r>
              <a:rPr lang="en-US" sz="1600" dirty="0"/>
              <a:t> #1 = 1µg/µl </a:t>
            </a:r>
            <a:r>
              <a:rPr lang="en-US" sz="1600" dirty="0" err="1"/>
              <a:t>Riboxxim</a:t>
            </a:r>
            <a:r>
              <a:rPr lang="en-US" sz="1600" dirty="0"/>
              <a:t>™, 0.1mg/ml RBD; </a:t>
            </a:r>
            <a:r>
              <a:rPr lang="en-US" sz="1600" dirty="0" err="1"/>
              <a:t>Vacc</a:t>
            </a:r>
            <a:r>
              <a:rPr lang="en-US" sz="1600" dirty="0"/>
              <a:t> #2 = 0,065mg/ml </a:t>
            </a:r>
            <a:r>
              <a:rPr lang="en-US" sz="1600" dirty="0" err="1"/>
              <a:t>Riboxxim</a:t>
            </a:r>
            <a:r>
              <a:rPr lang="en-US" sz="1600" dirty="0"/>
              <a:t>™, 0.1mg/ml RBD. </a:t>
            </a:r>
          </a:p>
          <a:p>
            <a:pPr algn="just">
              <a:lnSpc>
                <a:spcPct val="150000"/>
              </a:lnSpc>
            </a:pPr>
            <a:endParaRPr lang="en-US" sz="1600" dirty="0"/>
          </a:p>
          <a:p>
            <a:pPr algn="just">
              <a:lnSpc>
                <a:spcPct val="150000"/>
              </a:lnSpc>
            </a:pPr>
            <a:endParaRPr lang="en-US" sz="1600" dirty="0"/>
          </a:p>
          <a:p>
            <a:pPr algn="just">
              <a:lnSpc>
                <a:spcPct val="150000"/>
              </a:lnSpc>
            </a:pP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03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a9d69b0e-97f2-4952-9cee-688392e438b4}" enabled="0" method="" siteId="{a9d69b0e-97f2-4952-9cee-688392e438b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4527</TotalTime>
  <Words>222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Prism 7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ter Meulen</dc:creator>
  <cp:lastModifiedBy>Jan ter Meulen</cp:lastModifiedBy>
  <cp:revision>426</cp:revision>
  <cp:lastPrinted>2022-06-14T19:23:06Z</cp:lastPrinted>
  <dcterms:created xsi:type="dcterms:W3CDTF">2021-11-02T01:47:48Z</dcterms:created>
  <dcterms:modified xsi:type="dcterms:W3CDTF">2023-02-17T16:06:33Z</dcterms:modified>
</cp:coreProperties>
</file>