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4" r:id="rId4"/>
    <p:sldId id="275" r:id="rId5"/>
    <p:sldId id="276" r:id="rId6"/>
    <p:sldId id="277" r:id="rId7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F927"/>
    <a:srgbClr val="2104CC"/>
    <a:srgbClr val="310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636132371988274E-2"/>
          <c:y val="8.6444061348675869E-2"/>
          <c:w val="0.89375960526097953"/>
          <c:h val="0.5671683700427228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552-4BA4-9D90-48AF4565865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552-4BA4-9D90-48AF4565865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552-4BA4-9D90-48AF4565865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2552-4BA4-9D90-48AF4565865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2552-4BA4-9D90-48AF4565865A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2552-4BA4-9D90-48AF4565865A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2552-4BA4-9D90-48AF4565865A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2552-4BA4-9D90-48AF4565865A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2552-4BA4-9D90-48AF4565865A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2552-4BA4-9D90-48AF4565865A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5-2552-4BA4-9D90-48AF4565865A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7-2552-4BA4-9D90-48AF4565865A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9-2552-4BA4-9D90-48AF4565865A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B-2552-4BA4-9D90-48AF4565865A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D-2552-4BA4-9D90-48AF4565865A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4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F-2552-4BA4-9D90-48AF4565865A}"/>
              </c:ext>
            </c:extLst>
          </c:dPt>
          <c:val>
            <c:numRef>
              <c:f>Sheet1!$J$9:$CJ$9</c:f>
              <c:numCache>
                <c:formatCode>0.00</c:formatCode>
                <c:ptCount val="79"/>
                <c:pt idx="0">
                  <c:v>2.0020885000000002</c:v>
                </c:pt>
                <c:pt idx="1">
                  <c:v>1.6738466999999999</c:v>
                </c:pt>
                <c:pt idx="2">
                  <c:v>1.6285255999999999</c:v>
                </c:pt>
                <c:pt idx="3">
                  <c:v>1.0300256999999999</c:v>
                </c:pt>
                <c:pt idx="4">
                  <c:v>0.95899683000000002</c:v>
                </c:pt>
                <c:pt idx="5">
                  <c:v>0.9383049</c:v>
                </c:pt>
                <c:pt idx="6">
                  <c:v>0.84180653000000005</c:v>
                </c:pt>
                <c:pt idx="7">
                  <c:v>0.76613355000000005</c:v>
                </c:pt>
                <c:pt idx="8">
                  <c:v>0.76598500000000003</c:v>
                </c:pt>
                <c:pt idx="9">
                  <c:v>0.6981714</c:v>
                </c:pt>
                <c:pt idx="10">
                  <c:v>0.69512229999999997</c:v>
                </c:pt>
                <c:pt idx="11">
                  <c:v>0.6906757</c:v>
                </c:pt>
                <c:pt idx="12">
                  <c:v>0.68849707000000004</c:v>
                </c:pt>
                <c:pt idx="13">
                  <c:v>0.62237023999999996</c:v>
                </c:pt>
                <c:pt idx="14">
                  <c:v>0.60614250000000003</c:v>
                </c:pt>
                <c:pt idx="15">
                  <c:v>0.58761330000000001</c:v>
                </c:pt>
                <c:pt idx="16">
                  <c:v>-0.99667550000000005</c:v>
                </c:pt>
                <c:pt idx="17">
                  <c:v>-0.99908350000000001</c:v>
                </c:pt>
                <c:pt idx="18">
                  <c:v>-1.0151429000000001</c:v>
                </c:pt>
                <c:pt idx="19">
                  <c:v>-1.0231113000000001</c:v>
                </c:pt>
                <c:pt idx="20">
                  <c:v>-1.0236506000000001</c:v>
                </c:pt>
                <c:pt idx="21">
                  <c:v>-1.0247865</c:v>
                </c:pt>
                <c:pt idx="22">
                  <c:v>-1.0378547</c:v>
                </c:pt>
                <c:pt idx="23">
                  <c:v>-1.0440311</c:v>
                </c:pt>
                <c:pt idx="24">
                  <c:v>-1.0440512</c:v>
                </c:pt>
                <c:pt idx="25">
                  <c:v>-1.05409</c:v>
                </c:pt>
                <c:pt idx="26">
                  <c:v>-1.0627527000000001</c:v>
                </c:pt>
                <c:pt idx="27">
                  <c:v>-1.0680483999999999</c:v>
                </c:pt>
                <c:pt idx="28">
                  <c:v>-1.0763720999999999</c:v>
                </c:pt>
                <c:pt idx="29">
                  <c:v>-1.0821799999999999</c:v>
                </c:pt>
                <c:pt idx="30">
                  <c:v>-1.1111797000000001</c:v>
                </c:pt>
                <c:pt idx="31">
                  <c:v>-1.1117201000000001</c:v>
                </c:pt>
                <c:pt idx="32">
                  <c:v>-1.1211633999999999</c:v>
                </c:pt>
                <c:pt idx="33">
                  <c:v>-1.1226225000000001</c:v>
                </c:pt>
                <c:pt idx="34">
                  <c:v>-1.1289149999999999</c:v>
                </c:pt>
                <c:pt idx="35">
                  <c:v>-1.1343593999999999</c:v>
                </c:pt>
                <c:pt idx="36">
                  <c:v>-1.1419737000000001</c:v>
                </c:pt>
                <c:pt idx="37">
                  <c:v>-1.1518865</c:v>
                </c:pt>
                <c:pt idx="38">
                  <c:v>-1.15446</c:v>
                </c:pt>
                <c:pt idx="39">
                  <c:v>-1.1640754</c:v>
                </c:pt>
                <c:pt idx="40">
                  <c:v>-1.1699028</c:v>
                </c:pt>
                <c:pt idx="41">
                  <c:v>-1.1723733000000001</c:v>
                </c:pt>
                <c:pt idx="42">
                  <c:v>-1.1790438000000001</c:v>
                </c:pt>
                <c:pt idx="43">
                  <c:v>-1.1822600000000001</c:v>
                </c:pt>
                <c:pt idx="44">
                  <c:v>-1.2029448</c:v>
                </c:pt>
                <c:pt idx="45">
                  <c:v>-1.2034421</c:v>
                </c:pt>
                <c:pt idx="46">
                  <c:v>-1.2079477000000001</c:v>
                </c:pt>
                <c:pt idx="47">
                  <c:v>-1.2131175999999999</c:v>
                </c:pt>
                <c:pt idx="48">
                  <c:v>-1.2160548</c:v>
                </c:pt>
                <c:pt idx="49">
                  <c:v>-1.2232369999999999</c:v>
                </c:pt>
                <c:pt idx="50">
                  <c:v>-1.2269014</c:v>
                </c:pt>
                <c:pt idx="51">
                  <c:v>-1.2334738000000001</c:v>
                </c:pt>
                <c:pt idx="52">
                  <c:v>-1.2352190000000001</c:v>
                </c:pt>
                <c:pt idx="53">
                  <c:v>-1.2528496</c:v>
                </c:pt>
                <c:pt idx="54">
                  <c:v>-1.2546520000000001</c:v>
                </c:pt>
                <c:pt idx="55">
                  <c:v>-1.2550049000000001</c:v>
                </c:pt>
                <c:pt idx="56">
                  <c:v>-1.2555970999999999</c:v>
                </c:pt>
                <c:pt idx="57">
                  <c:v>-1.2800521</c:v>
                </c:pt>
                <c:pt idx="58">
                  <c:v>-1.2923945999999999</c:v>
                </c:pt>
                <c:pt idx="59">
                  <c:v>-1.3022594000000001</c:v>
                </c:pt>
                <c:pt idx="60">
                  <c:v>-1.3047036999999999</c:v>
                </c:pt>
                <c:pt idx="61">
                  <c:v>-1.3055425000000001</c:v>
                </c:pt>
                <c:pt idx="62">
                  <c:v>-1.3176984</c:v>
                </c:pt>
                <c:pt idx="63">
                  <c:v>-1.3211055</c:v>
                </c:pt>
                <c:pt idx="64">
                  <c:v>-1.3256425000000001</c:v>
                </c:pt>
                <c:pt idx="65">
                  <c:v>-1.3267012</c:v>
                </c:pt>
                <c:pt idx="66">
                  <c:v>-1.3323917000000001</c:v>
                </c:pt>
                <c:pt idx="67">
                  <c:v>-1.3847075</c:v>
                </c:pt>
                <c:pt idx="68">
                  <c:v>-1.3902283</c:v>
                </c:pt>
                <c:pt idx="69">
                  <c:v>-1.3985270999999999</c:v>
                </c:pt>
                <c:pt idx="70">
                  <c:v>-1.3992939</c:v>
                </c:pt>
                <c:pt idx="71">
                  <c:v>-1.4422029999999999</c:v>
                </c:pt>
                <c:pt idx="72">
                  <c:v>-1.4511862</c:v>
                </c:pt>
                <c:pt idx="73">
                  <c:v>-1.5677833999999999</c:v>
                </c:pt>
                <c:pt idx="74">
                  <c:v>-1.5971279</c:v>
                </c:pt>
                <c:pt idx="75">
                  <c:v>-1.6114854999999999</c:v>
                </c:pt>
                <c:pt idx="76">
                  <c:v>-1.7298802</c:v>
                </c:pt>
                <c:pt idx="77">
                  <c:v>-1.7580699</c:v>
                </c:pt>
                <c:pt idx="78">
                  <c:v>-2.8067039999999999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2552-4BA4-9D90-48AF456586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11868880"/>
        <c:axId val="611869208"/>
      </c:barChart>
      <c:catAx>
        <c:axId val="611868880"/>
        <c:scaling>
          <c:orientation val="minMax"/>
        </c:scaling>
        <c:delete val="1"/>
        <c:axPos val="b"/>
        <c:majorTickMark val="none"/>
        <c:minorTickMark val="none"/>
        <c:tickLblPos val="nextTo"/>
        <c:crossAx val="611869208"/>
        <c:crosses val="autoZero"/>
        <c:auto val="1"/>
        <c:lblAlgn val="ctr"/>
        <c:lblOffset val="100"/>
        <c:noMultiLvlLbl val="0"/>
      </c:catAx>
      <c:valAx>
        <c:axId val="611869208"/>
        <c:scaling>
          <c:orientation val="minMax"/>
          <c:min val="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11868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0B8E2F-CE97-4EF7-B333-BF281E61C6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39A01FB-015A-419D-B804-B6820B0E66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3D7F14-CF8F-45AA-9FFD-78C9A2A9E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1E54B4-FC2E-4787-AE55-4ED388737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0FF537-A14E-4221-A8F0-690CE93B5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027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5254C8-6A00-4D8C-AD2B-E7EA7CCB9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6952378-1F1C-4E83-82FF-E0B22B0FD6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00DA69-6C32-463A-A76C-17AF4E9A6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7B8474-BD21-4A9A-B543-A45F4AF2A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5E8727-AD0E-4860-A031-5800C7955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351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BA80F9A-D46D-4F0E-AC55-24DAA6B21D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0A610B-C7CC-4496-A203-D5A943A89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950F58-1DFB-4175-8A5D-B30896781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F76B77-1881-4735-A6FF-44202A250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28383E-296D-4BD7-9578-4D78FF8E8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5865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2E7BE9-6A5F-4887-9FE8-DEFD32089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49C7B5-C542-498D-A8D4-EA8104BA3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0EA083-FA7F-41FD-B2C7-F11000AD2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D77AEC-9B02-40BC-B73E-5AEB65BD2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159495-4D26-45A5-A872-147BF1D51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923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46AE4F-9BE1-4546-9271-0BD1EF78D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31751B-B9F9-4051-897E-EC3A94B5F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EA822E-86B2-4A48-9A16-B3587DEEF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D7A640-708A-4FBC-9EC1-58202D7FA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EF67A1-9533-40FF-8495-317DB80B5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16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6A65A9-D0FD-4768-82E9-E723820B9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7AFD04D-F90D-4DCB-9BE0-E27C41B24B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4FCEADF-157F-43B5-A32B-96C0C0895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1A1662C-E020-4564-B448-4F111BA31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57D8D60-5E4D-4055-BD2F-5D96996A6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BC9B6CC-1A21-450E-B8A9-EC4688F0E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457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9D1B58-0833-4F3F-94B0-0BDB62721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FCB422F-4512-4DBC-A616-3205BB827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1924F1-19F7-4A84-901E-80AF021175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99BC89C-17E0-416D-8751-B629F3420E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373DC78-9CFC-420B-93DE-BCA523D164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4467313-B3F6-48B3-B7EA-61723ACB3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245FF73-5D37-4A01-84E6-17C068D1A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C8CA1DC-657C-423D-A241-55CE99A37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179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251BE8-82AA-47CB-8A44-7224252D5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8D4B69C-12FA-45E0-B640-0D595A88F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339C4CD-463D-4585-80BD-91E0BF9E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112F059-8FEA-485E-A6DF-676AFCBCD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174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5839E1B-33AE-41B4-9C57-B1E0D457B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E202E6F-729E-4E1A-95D6-195BA3DC7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5A78C5-A384-4F69-A152-BA9CC572E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32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EC9F2B-2CEC-4D5B-A820-91D4D7747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5BB7C28-0E2C-43B5-BBBC-05391BCABC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D677AA2-7ED6-4D0C-A372-9D3C8606EB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7C55DB4-024E-47DE-8B89-DEB386A77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6420D58-B8A1-4F55-BF00-61DE94183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FC7DD0-04BA-4C8E-B254-85F1E4E7F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57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F2048F-B82C-4D55-BC36-48F46E853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878B132-5A56-48CD-8EB0-0300E26C2E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DCB4B84-9DBB-45E6-9494-F0811B513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4720D13-515D-4114-9252-9AF3A1E02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029A6F-5DDA-4BB2-A4E2-02BF28E28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74E63E-1F1D-4EDE-B2A3-124D4AF52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21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5603799-87B4-438F-A9F0-634A0E3B4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7BA1AB3-EE6F-4391-B086-B716C0D06E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1A4CA9-E281-453F-8B16-C43BC270FC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81A78-0ADE-4611-9D73-794D0739D435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171732-DBFC-46E8-BA71-86C6D3D1A5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6D76BF-0E76-4B15-ACB8-F3F73D16D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0D295-481B-4FD9-944E-45DDD52B91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97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5D9BE26-D409-4916-8F22-094C91B6CA58}"/>
              </a:ext>
            </a:extLst>
          </p:cNvPr>
          <p:cNvSpPr txBox="1"/>
          <p:nvPr/>
        </p:nvSpPr>
        <p:spPr>
          <a:xfrm>
            <a:off x="71561" y="85996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S Figure 1</a:t>
            </a:r>
            <a:endParaRPr kumimoji="1"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4F18EBC-F5DC-4ECE-8F5A-24D321D925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78" t="7473" r="5678" b="4636"/>
          <a:stretch/>
        </p:blipFill>
        <p:spPr>
          <a:xfrm>
            <a:off x="160143" y="600070"/>
            <a:ext cx="3180707" cy="4517816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80B556-1F34-431E-B620-D4B04762ACC0}"/>
              </a:ext>
            </a:extLst>
          </p:cNvPr>
          <p:cNvSpPr txBox="1"/>
          <p:nvPr/>
        </p:nvSpPr>
        <p:spPr>
          <a:xfrm>
            <a:off x="374625" y="679917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6D54D9AE-FE4A-AA75-3389-81ECA57BC724}"/>
              </a:ext>
            </a:extLst>
          </p:cNvPr>
          <p:cNvGrpSpPr/>
          <p:nvPr/>
        </p:nvGrpSpPr>
        <p:grpSpPr>
          <a:xfrm>
            <a:off x="3733949" y="183279"/>
            <a:ext cx="3330999" cy="3536619"/>
            <a:chOff x="9151090" y="2755281"/>
            <a:chExt cx="2730577" cy="3233843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4DCAF4E-3640-4B22-1A1F-A049E68D48C1}"/>
                </a:ext>
              </a:extLst>
            </p:cNvPr>
            <p:cNvGrpSpPr/>
            <p:nvPr/>
          </p:nvGrpSpPr>
          <p:grpSpPr>
            <a:xfrm>
              <a:off x="9299528" y="3024786"/>
              <a:ext cx="2582139" cy="2964338"/>
              <a:chOff x="3554085" y="2609831"/>
              <a:chExt cx="2840476" cy="3281041"/>
            </a:xfrm>
          </p:grpSpPr>
          <p:pic>
            <p:nvPicPr>
              <p:cNvPr id="8" name="図 7">
                <a:extLst>
                  <a:ext uri="{FF2B5EF4-FFF2-40B4-BE49-F238E27FC236}">
                    <a16:creationId xmlns:a16="http://schemas.microsoft.com/office/drawing/2014/main" id="{C5148D21-9C4D-6250-E3B9-23B08F2E1A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63" b="9371"/>
              <a:stretch/>
            </p:blipFill>
            <p:spPr>
              <a:xfrm>
                <a:off x="3861863" y="2609831"/>
                <a:ext cx="2532698" cy="2994149"/>
              </a:xfrm>
              <a:prstGeom prst="rect">
                <a:avLst/>
              </a:prstGeom>
            </p:spPr>
          </p:pic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F0061157-42AA-23EB-C011-54435FB456BF}"/>
                  </a:ext>
                </a:extLst>
              </p:cNvPr>
              <p:cNvSpPr txBox="1"/>
              <p:nvPr/>
            </p:nvSpPr>
            <p:spPr>
              <a:xfrm rot="16200000">
                <a:off x="2651627" y="3953017"/>
                <a:ext cx="2112694" cy="30777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-log 10 (corrected p-value)</a:t>
                </a:r>
                <a:endParaRPr kumimoji="1" lang="ja-JP" altLang="en-US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A502AD3B-FE51-ED65-F64C-D4E9E6EE9E28}"/>
                  </a:ext>
                </a:extLst>
              </p:cNvPr>
              <p:cNvSpPr txBox="1"/>
              <p:nvPr/>
            </p:nvSpPr>
            <p:spPr>
              <a:xfrm>
                <a:off x="4337321" y="5583095"/>
                <a:ext cx="1581779" cy="30777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log 2 (Fold Change)</a:t>
                </a:r>
                <a:endParaRPr kumimoji="1" lang="ja-JP" altLang="en-US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7B616C0-0EEC-A385-2D83-4268630E8337}"/>
                </a:ext>
              </a:extLst>
            </p:cNvPr>
            <p:cNvSpPr txBox="1"/>
            <p:nvPr/>
          </p:nvSpPr>
          <p:spPr>
            <a:xfrm>
              <a:off x="9151090" y="2755281"/>
              <a:ext cx="257819" cy="337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kumimoji="1" lang="ja-JP" alt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88D20790-C7ED-2C60-1B43-A8271FDA0B49}"/>
              </a:ext>
            </a:extLst>
          </p:cNvPr>
          <p:cNvGrpSpPr/>
          <p:nvPr/>
        </p:nvGrpSpPr>
        <p:grpSpPr>
          <a:xfrm>
            <a:off x="3352800" y="4006253"/>
            <a:ext cx="8702586" cy="2798276"/>
            <a:chOff x="5752632" y="4966946"/>
            <a:chExt cx="6324587" cy="1975724"/>
          </a:xfrm>
        </p:grpSpPr>
        <p:graphicFrame>
          <p:nvGraphicFramePr>
            <p:cNvPr id="35" name="グラフ 34">
              <a:extLst>
                <a:ext uri="{FF2B5EF4-FFF2-40B4-BE49-F238E27FC236}">
                  <a16:creationId xmlns:a16="http://schemas.microsoft.com/office/drawing/2014/main" id="{890BE14D-1872-B943-35D9-168AC886C379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842906" y="5617850"/>
            <a:ext cx="6234313" cy="13248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60473471-D2DE-954C-1681-A0728DE92E4C}"/>
                </a:ext>
              </a:extLst>
            </p:cNvPr>
            <p:cNvSpPr txBox="1"/>
            <p:nvPr/>
          </p:nvSpPr>
          <p:spPr>
            <a:xfrm>
              <a:off x="5752633" y="4966946"/>
              <a:ext cx="222744" cy="2607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kumimoji="1" lang="ja-JP" alt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850D91AA-2FA6-EB3F-BC5A-424EE2F12BD8}"/>
                </a:ext>
              </a:extLst>
            </p:cNvPr>
            <p:cNvSpPr txBox="1"/>
            <p:nvPr/>
          </p:nvSpPr>
          <p:spPr>
            <a:xfrm rot="16200000">
              <a:off x="5200975" y="5728087"/>
              <a:ext cx="1380314" cy="27699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log 2 (Fold Change)</a:t>
              </a:r>
              <a:endParaRPr kumimoji="1" lang="ja-JP" alt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8" name="図 17">
            <a:extLst>
              <a:ext uri="{FF2B5EF4-FFF2-40B4-BE49-F238E27FC236}">
                <a16:creationId xmlns:a16="http://schemas.microsoft.com/office/drawing/2014/main" id="{7C35D9ED-3D1F-90E4-54A2-D57C57410BF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4609" t="20376" r="29327" b="31308"/>
          <a:stretch/>
        </p:blipFill>
        <p:spPr>
          <a:xfrm rot="16200000">
            <a:off x="5671018" y="2514276"/>
            <a:ext cx="830442" cy="4135236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5F63C6EE-A969-5C48-F5A1-782E8CF155D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3464" t="46714" r="30508" b="9449"/>
          <a:stretch/>
        </p:blipFill>
        <p:spPr>
          <a:xfrm rot="16200000">
            <a:off x="9616490" y="2718369"/>
            <a:ext cx="830444" cy="3775016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0F5F2B9-5DBE-904D-00B6-7273600DA85E}"/>
              </a:ext>
            </a:extLst>
          </p:cNvPr>
          <p:cNvSpPr/>
          <p:nvPr/>
        </p:nvSpPr>
        <p:spPr>
          <a:xfrm>
            <a:off x="4186994" y="4032497"/>
            <a:ext cx="136358" cy="5614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94C1D05-CCED-982F-5BD1-159E2919FAE0}"/>
              </a:ext>
            </a:extLst>
          </p:cNvPr>
          <p:cNvSpPr/>
          <p:nvPr/>
        </p:nvSpPr>
        <p:spPr>
          <a:xfrm>
            <a:off x="5510461" y="4032498"/>
            <a:ext cx="136358" cy="5614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1DF7B08-F330-F550-3CFA-614A0F988E85}"/>
              </a:ext>
            </a:extLst>
          </p:cNvPr>
          <p:cNvSpPr txBox="1"/>
          <p:nvPr/>
        </p:nvSpPr>
        <p:spPr>
          <a:xfrm>
            <a:off x="4323352" y="3922070"/>
            <a:ext cx="15961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Up-regulated</a:t>
            </a:r>
            <a:endParaRPr lang="ja-JP" altLang="en-US" sz="12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0D4BF21-9F1B-45F9-8530-048779956FDD}"/>
              </a:ext>
            </a:extLst>
          </p:cNvPr>
          <p:cNvSpPr txBox="1"/>
          <p:nvPr/>
        </p:nvSpPr>
        <p:spPr>
          <a:xfrm>
            <a:off x="5646819" y="3913269"/>
            <a:ext cx="15961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down</a:t>
            </a:r>
            <a:r>
              <a:rPr kumimoji="1"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-regulated</a:t>
            </a:r>
            <a:endParaRPr lang="ja-JP" altLang="en-US" sz="12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819D69C-EC88-CF1C-63CD-77FB4819315C}"/>
              </a:ext>
            </a:extLst>
          </p:cNvPr>
          <p:cNvSpPr txBox="1"/>
          <p:nvPr/>
        </p:nvSpPr>
        <p:spPr>
          <a:xfrm>
            <a:off x="7560578" y="1094945"/>
            <a:ext cx="401764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(A) Hierarchical clustering heatmap of 16 samples from patients with stage I lung adenocarcinoma with vascular invasion. (B) Volcano plot of differentially expressed microRNAs (miRNAs) between the G1 (recurrence+) and G2 (recurrence–) cohorts. (C) Charts indicate the fold-change expression of 79 miRNAs identified as recurrence-related marker candidates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039145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C33B2F8-34B3-44DF-8FC4-9A2A251D5DD1}"/>
              </a:ext>
            </a:extLst>
          </p:cNvPr>
          <p:cNvSpPr txBox="1"/>
          <p:nvPr/>
        </p:nvSpPr>
        <p:spPr>
          <a:xfrm>
            <a:off x="55663" y="55661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S Figure 2</a:t>
            </a:r>
            <a:endParaRPr kumimoji="1"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67F245E9-93EF-4970-BDDA-5514B295D5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09" y="1257003"/>
            <a:ext cx="1728824" cy="2290691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A3A3109-D17A-42DD-A9EB-1FB9B64BE984}"/>
              </a:ext>
            </a:extLst>
          </p:cNvPr>
          <p:cNvSpPr txBox="1"/>
          <p:nvPr/>
        </p:nvSpPr>
        <p:spPr>
          <a:xfrm>
            <a:off x="1310588" y="3376111"/>
            <a:ext cx="955711" cy="307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G1         G2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図 30">
            <a:extLst>
              <a:ext uri="{FF2B5EF4-FFF2-40B4-BE49-F238E27FC236}">
                <a16:creationId xmlns:a16="http://schemas.microsoft.com/office/drawing/2014/main" id="{58FD56F2-65A3-4007-ABD1-96C7715907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828" y="1257003"/>
            <a:ext cx="1688991" cy="2237913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B552398F-3DAA-4618-BC55-87C040840A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38" y="1218333"/>
            <a:ext cx="1718176" cy="2276583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C473652C-88B5-4B5F-9970-80D12B1013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737" y="1212035"/>
            <a:ext cx="1728825" cy="2290692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BE1A1924-03EB-4F20-9EA7-A6DA4E6B9BF6}"/>
              </a:ext>
            </a:extLst>
          </p:cNvPr>
          <p:cNvSpPr txBox="1"/>
          <p:nvPr/>
        </p:nvSpPr>
        <p:spPr>
          <a:xfrm>
            <a:off x="3396670" y="3348838"/>
            <a:ext cx="955711" cy="307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G1         G2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A80589B-3B69-473B-8E2C-38ECD5D26B99}"/>
              </a:ext>
            </a:extLst>
          </p:cNvPr>
          <p:cNvSpPr txBox="1"/>
          <p:nvPr/>
        </p:nvSpPr>
        <p:spPr>
          <a:xfrm>
            <a:off x="5451621" y="3335787"/>
            <a:ext cx="955711" cy="307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G1         G2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AC0B1126-3937-4EB3-90D2-0362F3598E4E}"/>
              </a:ext>
            </a:extLst>
          </p:cNvPr>
          <p:cNvSpPr txBox="1"/>
          <p:nvPr/>
        </p:nvSpPr>
        <p:spPr>
          <a:xfrm>
            <a:off x="7653293" y="3348838"/>
            <a:ext cx="955711" cy="30777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G1         G2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04A3AA3-4646-4E2F-A7BF-03B1315C03AF}"/>
              </a:ext>
            </a:extLst>
          </p:cNvPr>
          <p:cNvSpPr txBox="1"/>
          <p:nvPr/>
        </p:nvSpPr>
        <p:spPr>
          <a:xfrm>
            <a:off x="3274191" y="3683360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miR486-3p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08E0FA4-4142-4E21-8153-4A2F3A189A83}"/>
              </a:ext>
            </a:extLst>
          </p:cNvPr>
          <p:cNvSpPr txBox="1"/>
          <p:nvPr/>
        </p:nvSpPr>
        <p:spPr>
          <a:xfrm>
            <a:off x="1198191" y="3700259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miR29c-3p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C0628F2-B357-4765-9AF6-E097549E5FA0}"/>
              </a:ext>
            </a:extLst>
          </p:cNvPr>
          <p:cNvSpPr txBox="1"/>
          <p:nvPr/>
        </p:nvSpPr>
        <p:spPr>
          <a:xfrm>
            <a:off x="5350191" y="3683360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miR486-5p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AB30464-0076-443E-9EA0-019D56916366}"/>
              </a:ext>
            </a:extLst>
          </p:cNvPr>
          <p:cNvSpPr txBox="1"/>
          <p:nvPr/>
        </p:nvSpPr>
        <p:spPr>
          <a:xfrm>
            <a:off x="7522153" y="3656615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miR548ae-5p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EC41F49-E069-45BD-B237-77273A778185}"/>
              </a:ext>
            </a:extLst>
          </p:cNvPr>
          <p:cNvSpPr txBox="1"/>
          <p:nvPr/>
        </p:nvSpPr>
        <p:spPr>
          <a:xfrm>
            <a:off x="966039" y="979151"/>
            <a:ext cx="1688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p = 0.011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4B38BEF-4B49-4B2A-99AD-7D57B57F23C3}"/>
              </a:ext>
            </a:extLst>
          </p:cNvPr>
          <p:cNvSpPr txBox="1"/>
          <p:nvPr/>
        </p:nvSpPr>
        <p:spPr>
          <a:xfrm>
            <a:off x="3066928" y="970430"/>
            <a:ext cx="1688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p = 0.040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C20FAE9-150A-4E0B-9D69-583400511BE3}"/>
              </a:ext>
            </a:extLst>
          </p:cNvPr>
          <p:cNvSpPr txBox="1"/>
          <p:nvPr/>
        </p:nvSpPr>
        <p:spPr>
          <a:xfrm>
            <a:off x="5166051" y="949226"/>
            <a:ext cx="1688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p = 0.091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8819FD3-2795-4081-B13A-4E14EA855A37}"/>
              </a:ext>
            </a:extLst>
          </p:cNvPr>
          <p:cNvSpPr txBox="1"/>
          <p:nvPr/>
        </p:nvSpPr>
        <p:spPr>
          <a:xfrm>
            <a:off x="7275016" y="970381"/>
            <a:ext cx="16889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p = 0.253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1ADBF71-DA24-466D-96E4-9E09ADDEB22F}"/>
              </a:ext>
            </a:extLst>
          </p:cNvPr>
          <p:cNvSpPr txBox="1"/>
          <p:nvPr/>
        </p:nvSpPr>
        <p:spPr>
          <a:xfrm rot="16200000">
            <a:off x="-447549" y="2306831"/>
            <a:ext cx="2476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Normalized EV-miR29c</a:t>
            </a:r>
            <a:endParaRPr kumimoji="1"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0DA7347-B75B-4073-9C21-09715992A497}"/>
              </a:ext>
            </a:extLst>
          </p:cNvPr>
          <p:cNvSpPr txBox="1"/>
          <p:nvPr/>
        </p:nvSpPr>
        <p:spPr>
          <a:xfrm rot="16200000">
            <a:off x="1690399" y="2218124"/>
            <a:ext cx="2476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Normalized EV-miR486-3p</a:t>
            </a:r>
            <a:endParaRPr kumimoji="1"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FCC08EB-18E5-4E37-98D7-D7B1D05B4E35}"/>
              </a:ext>
            </a:extLst>
          </p:cNvPr>
          <p:cNvSpPr txBox="1"/>
          <p:nvPr/>
        </p:nvSpPr>
        <p:spPr>
          <a:xfrm rot="16200000">
            <a:off x="3688534" y="2157030"/>
            <a:ext cx="2476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Normalized EV-miR486-5p</a:t>
            </a:r>
            <a:endParaRPr kumimoji="1"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B3B4CFE-7F1F-40FD-A39B-C826F2D86BD2}"/>
              </a:ext>
            </a:extLst>
          </p:cNvPr>
          <p:cNvSpPr txBox="1"/>
          <p:nvPr/>
        </p:nvSpPr>
        <p:spPr>
          <a:xfrm rot="16200000">
            <a:off x="5864866" y="2171165"/>
            <a:ext cx="2476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Normalized EV-miR548ae</a:t>
            </a:r>
            <a:endParaRPr kumimoji="1"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B8EDB633-C6CB-4D62-BF6B-FFB026102F6D}"/>
              </a:ext>
            </a:extLst>
          </p:cNvPr>
          <p:cNvCxnSpPr/>
          <p:nvPr/>
        </p:nvCxnSpPr>
        <p:spPr>
          <a:xfrm>
            <a:off x="1527438" y="1406784"/>
            <a:ext cx="4770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4E23A2E5-CB65-41AB-B5F2-F8E6EC35DC58}"/>
              </a:ext>
            </a:extLst>
          </p:cNvPr>
          <p:cNvCxnSpPr/>
          <p:nvPr/>
        </p:nvCxnSpPr>
        <p:spPr>
          <a:xfrm>
            <a:off x="3672884" y="1406784"/>
            <a:ext cx="4770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A079CE7A-E159-46E6-BF3E-04C2E41D5E4B}"/>
              </a:ext>
            </a:extLst>
          </p:cNvPr>
          <p:cNvCxnSpPr/>
          <p:nvPr/>
        </p:nvCxnSpPr>
        <p:spPr>
          <a:xfrm>
            <a:off x="5690937" y="1336408"/>
            <a:ext cx="4770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C2174707-BE79-4D71-AD21-F203758AA4BE}"/>
              </a:ext>
            </a:extLst>
          </p:cNvPr>
          <p:cNvCxnSpPr/>
          <p:nvPr/>
        </p:nvCxnSpPr>
        <p:spPr>
          <a:xfrm>
            <a:off x="7880973" y="1356129"/>
            <a:ext cx="4770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42AB9504-3BEC-4224-8137-D74A9E020F8C}"/>
              </a:ext>
            </a:extLst>
          </p:cNvPr>
          <p:cNvSpPr txBox="1"/>
          <p:nvPr/>
        </p:nvSpPr>
        <p:spPr>
          <a:xfrm>
            <a:off x="1636258" y="121886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773CA6E8-E88A-4288-911A-A633C474145C}"/>
              </a:ext>
            </a:extLst>
          </p:cNvPr>
          <p:cNvSpPr txBox="1"/>
          <p:nvPr/>
        </p:nvSpPr>
        <p:spPr>
          <a:xfrm>
            <a:off x="3789068" y="121886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9BBFF78-555C-C877-ACC9-23A086AA85F4}"/>
              </a:ext>
            </a:extLst>
          </p:cNvPr>
          <p:cNvSpPr txBox="1"/>
          <p:nvPr/>
        </p:nvSpPr>
        <p:spPr>
          <a:xfrm>
            <a:off x="439793" y="4554127"/>
            <a:ext cx="9452515" cy="13247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Quantification of four miRNAs obtained from the serum extracellular vesicles of 30 patients for a validation study. G1 (recurrence+) cohort has significant lower miR-29c-3p (</a:t>
            </a:r>
            <a:r>
              <a:rPr lang="en-US" altLang="ja-JP" sz="1400" i="1" kern="100" dirty="0">
                <a:solidFill>
                  <a:srgbClr val="0E101A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0.011) and miR-486-3p (</a:t>
            </a:r>
            <a:r>
              <a:rPr lang="en-US" altLang="ja-JP" sz="1400" i="1" kern="100" dirty="0">
                <a:solidFill>
                  <a:srgbClr val="0E101A"/>
                </a:solidFill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</a:t>
            </a:r>
            <a:r>
              <a:rPr lang="en-US" altLang="ja-JP" sz="1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= 0.040) levels than the G2 (recurrence–) cohort. EV, extracellular vesicle.</a:t>
            </a:r>
            <a:endParaRPr lang="ja-JP" alt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617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E7BBE2-21CE-E0A7-4375-A4DB772EA983}"/>
              </a:ext>
            </a:extLst>
          </p:cNvPr>
          <p:cNvSpPr txBox="1"/>
          <p:nvPr/>
        </p:nvSpPr>
        <p:spPr>
          <a:xfrm>
            <a:off x="108667" y="136045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S Figure 3</a:t>
            </a:r>
            <a:endParaRPr kumimoji="1"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03B0D0F-C4AF-70C7-04D3-1387EB0A45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2"/>
          <a:stretch/>
        </p:blipFill>
        <p:spPr>
          <a:xfrm>
            <a:off x="1045334" y="1194301"/>
            <a:ext cx="2391680" cy="390806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FFDFDCE-B409-0427-10F6-DEA9960C7AA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5"/>
          <a:stretch/>
        </p:blipFill>
        <p:spPr>
          <a:xfrm>
            <a:off x="4478327" y="1251913"/>
            <a:ext cx="2352260" cy="390806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E49533-CE67-FF82-F253-58AA4149F06F}"/>
              </a:ext>
            </a:extLst>
          </p:cNvPr>
          <p:cNvSpPr txBox="1"/>
          <p:nvPr/>
        </p:nvSpPr>
        <p:spPr>
          <a:xfrm>
            <a:off x="1342448" y="783157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miR29c-3p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7CA358D-49EB-DE1F-48BB-625B31F91ACB}"/>
              </a:ext>
            </a:extLst>
          </p:cNvPr>
          <p:cNvSpPr txBox="1"/>
          <p:nvPr/>
        </p:nvSpPr>
        <p:spPr>
          <a:xfrm>
            <a:off x="4928748" y="808963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miR486-3p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0481F37-555A-5F0D-8712-C9A415DF328E}"/>
              </a:ext>
            </a:extLst>
          </p:cNvPr>
          <p:cNvSpPr txBox="1"/>
          <p:nvPr/>
        </p:nvSpPr>
        <p:spPr>
          <a:xfrm>
            <a:off x="1063550" y="5014901"/>
            <a:ext cx="1893735" cy="2616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Calibri" panose="020F0502020204030204" pitchFamily="34" charset="0"/>
                <a:cs typeface="Calibri" panose="020F0502020204030204" pitchFamily="34" charset="0"/>
              </a:rPr>
              <a:t>0                      1                      2</a:t>
            </a:r>
            <a:endParaRPr kumimoji="1" lang="ja-JP" alt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F764E00-6C13-8AF2-3C5B-DE680873E6E8}"/>
              </a:ext>
            </a:extLst>
          </p:cNvPr>
          <p:cNvSpPr txBox="1"/>
          <p:nvPr/>
        </p:nvSpPr>
        <p:spPr>
          <a:xfrm>
            <a:off x="4478327" y="5089743"/>
            <a:ext cx="1893735" cy="26161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100" dirty="0">
                <a:latin typeface="Calibri" panose="020F0502020204030204" pitchFamily="34" charset="0"/>
                <a:cs typeface="Calibri" panose="020F0502020204030204" pitchFamily="34" charset="0"/>
              </a:rPr>
              <a:t>0                      1                      2</a:t>
            </a:r>
            <a:endParaRPr kumimoji="1" lang="ja-JP" alt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F58DED2-DE2A-7EF3-48E5-9B2A11887BA9}"/>
              </a:ext>
            </a:extLst>
          </p:cNvPr>
          <p:cNvSpPr txBox="1"/>
          <p:nvPr/>
        </p:nvSpPr>
        <p:spPr>
          <a:xfrm>
            <a:off x="1143065" y="5288871"/>
            <a:ext cx="1672440" cy="2769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-log10 (p-value)</a:t>
            </a:r>
            <a:endParaRPr kumimoji="1"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4794C0-6EB7-0A17-42F0-411AC6738841}"/>
              </a:ext>
            </a:extLst>
          </p:cNvPr>
          <p:cNvSpPr txBox="1"/>
          <p:nvPr/>
        </p:nvSpPr>
        <p:spPr>
          <a:xfrm>
            <a:off x="4535316" y="5331905"/>
            <a:ext cx="1672440" cy="2769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-log10 (p-value)</a:t>
            </a:r>
            <a:endParaRPr kumimoji="1"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7EBC347-6FCC-1EBC-2C2A-2ADFF4ADEAD9}"/>
              </a:ext>
            </a:extLst>
          </p:cNvPr>
          <p:cNvSpPr txBox="1"/>
          <p:nvPr/>
        </p:nvSpPr>
        <p:spPr>
          <a:xfrm>
            <a:off x="308218" y="1245660"/>
            <a:ext cx="73678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FAM136A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D7E77FE-E61F-A204-BB74-92E08D1403CB}"/>
              </a:ext>
            </a:extLst>
          </p:cNvPr>
          <p:cNvSpPr txBox="1"/>
          <p:nvPr/>
        </p:nvSpPr>
        <p:spPr>
          <a:xfrm>
            <a:off x="308218" y="1431921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KCTD20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DF5C36A-61F3-9C18-4131-EB46E8D37E62}"/>
              </a:ext>
            </a:extLst>
          </p:cNvPr>
          <p:cNvSpPr txBox="1"/>
          <p:nvPr/>
        </p:nvSpPr>
        <p:spPr>
          <a:xfrm>
            <a:off x="316178" y="1628845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DSC2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A98F879-BF73-79DD-933F-5A6ECE83261D}"/>
              </a:ext>
            </a:extLst>
          </p:cNvPr>
          <p:cNvSpPr txBox="1"/>
          <p:nvPr/>
        </p:nvSpPr>
        <p:spPr>
          <a:xfrm>
            <a:off x="323986" y="1795556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RGS1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44C7C9F-29A1-46FB-61FC-7B87987B1D89}"/>
              </a:ext>
            </a:extLst>
          </p:cNvPr>
          <p:cNvSpPr txBox="1"/>
          <p:nvPr/>
        </p:nvSpPr>
        <p:spPr>
          <a:xfrm>
            <a:off x="322158" y="1965581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LAMA2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0E8DA54-C256-3309-A685-1C4D22F8FCFE}"/>
              </a:ext>
            </a:extLst>
          </p:cNvPr>
          <p:cNvSpPr txBox="1"/>
          <p:nvPr/>
        </p:nvSpPr>
        <p:spPr>
          <a:xfrm>
            <a:off x="329667" y="2154019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NASP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E7EE77F-915B-0DE1-37AB-6E14F932DB0E}"/>
              </a:ext>
            </a:extLst>
          </p:cNvPr>
          <p:cNvSpPr txBox="1"/>
          <p:nvPr/>
        </p:nvSpPr>
        <p:spPr>
          <a:xfrm>
            <a:off x="336639" y="2360485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ISG20L2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E8C8436-AD7B-6533-36BF-02181435EC68}"/>
              </a:ext>
            </a:extLst>
          </p:cNvPr>
          <p:cNvSpPr txBox="1"/>
          <p:nvPr/>
        </p:nvSpPr>
        <p:spPr>
          <a:xfrm>
            <a:off x="354086" y="2555088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WFDC3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76603A5-8AE7-F7FE-8A7A-9E88B016459A}"/>
              </a:ext>
            </a:extLst>
          </p:cNvPr>
          <p:cNvSpPr txBox="1"/>
          <p:nvPr/>
        </p:nvSpPr>
        <p:spPr>
          <a:xfrm>
            <a:off x="354086" y="2741349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PPIC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7559EC3-2F4C-EB44-4E1E-65375C671664}"/>
              </a:ext>
            </a:extLst>
          </p:cNvPr>
          <p:cNvSpPr txBox="1"/>
          <p:nvPr/>
        </p:nvSpPr>
        <p:spPr>
          <a:xfrm>
            <a:off x="354085" y="2910381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SMS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72479A1-F871-8552-6D57-5EAC4CCAC8F5}"/>
              </a:ext>
            </a:extLst>
          </p:cNvPr>
          <p:cNvSpPr txBox="1"/>
          <p:nvPr/>
        </p:nvSpPr>
        <p:spPr>
          <a:xfrm>
            <a:off x="353523" y="3096642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IFFO1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70E6C89A-FC32-F2E3-F31D-F148DDA55F75}"/>
              </a:ext>
            </a:extLst>
          </p:cNvPr>
          <p:cNvSpPr txBox="1"/>
          <p:nvPr/>
        </p:nvSpPr>
        <p:spPr>
          <a:xfrm>
            <a:off x="353523" y="3282507"/>
            <a:ext cx="652150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GPATCH2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CBD8884-90C6-EBF3-1965-2ED85C835D48}"/>
              </a:ext>
            </a:extLst>
          </p:cNvPr>
          <p:cNvSpPr txBox="1"/>
          <p:nvPr/>
        </p:nvSpPr>
        <p:spPr>
          <a:xfrm>
            <a:off x="358523" y="3475310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COL6A3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2F17110-C545-63F7-235E-629D5789D2C1}"/>
              </a:ext>
            </a:extLst>
          </p:cNvPr>
          <p:cNvSpPr txBox="1"/>
          <p:nvPr/>
        </p:nvSpPr>
        <p:spPr>
          <a:xfrm>
            <a:off x="368261" y="3665874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EIF4E2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8778F6BE-6DF6-B92F-65F9-42F7D2564618}"/>
              </a:ext>
            </a:extLst>
          </p:cNvPr>
          <p:cNvSpPr txBox="1"/>
          <p:nvPr/>
        </p:nvSpPr>
        <p:spPr>
          <a:xfrm>
            <a:off x="354132" y="3853978"/>
            <a:ext cx="692239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CAMK1D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152E8BDB-6256-18EC-DCEC-E78ECD1D4AE7}"/>
              </a:ext>
            </a:extLst>
          </p:cNvPr>
          <p:cNvSpPr txBox="1"/>
          <p:nvPr/>
        </p:nvSpPr>
        <p:spPr>
          <a:xfrm>
            <a:off x="363885" y="4047513"/>
            <a:ext cx="634644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SESTD1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5EE9A48-ECD5-FFEF-CE87-D1EFFB023A89}"/>
              </a:ext>
            </a:extLst>
          </p:cNvPr>
          <p:cNvSpPr txBox="1"/>
          <p:nvPr/>
        </p:nvSpPr>
        <p:spPr>
          <a:xfrm>
            <a:off x="371029" y="4225146"/>
            <a:ext cx="634644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BLMH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BC875A9F-DB3B-307F-41FC-558F7134622D}"/>
              </a:ext>
            </a:extLst>
          </p:cNvPr>
          <p:cNvSpPr txBox="1"/>
          <p:nvPr/>
        </p:nvSpPr>
        <p:spPr>
          <a:xfrm>
            <a:off x="363885" y="4399571"/>
            <a:ext cx="634644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GPX7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AEB55BEF-50C7-D6EB-33CE-64469D007B96}"/>
              </a:ext>
            </a:extLst>
          </p:cNvPr>
          <p:cNvSpPr txBox="1"/>
          <p:nvPr/>
        </p:nvSpPr>
        <p:spPr>
          <a:xfrm>
            <a:off x="371029" y="4596314"/>
            <a:ext cx="493404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HBP1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358F9E36-FF27-EDB8-B95C-7D28092871EE}"/>
              </a:ext>
            </a:extLst>
          </p:cNvPr>
          <p:cNvSpPr txBox="1"/>
          <p:nvPr/>
        </p:nvSpPr>
        <p:spPr>
          <a:xfrm>
            <a:off x="368564" y="4790279"/>
            <a:ext cx="493404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PAIP2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A36869A0-DAA0-503F-330C-9140612AEAD3}"/>
              </a:ext>
            </a:extLst>
          </p:cNvPr>
          <p:cNvSpPr txBox="1"/>
          <p:nvPr/>
        </p:nvSpPr>
        <p:spPr>
          <a:xfrm>
            <a:off x="3717065" y="1296646"/>
            <a:ext cx="73678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DBP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F3BD008C-3802-6090-5643-9CBEB478CE40}"/>
              </a:ext>
            </a:extLst>
          </p:cNvPr>
          <p:cNvSpPr txBox="1"/>
          <p:nvPr/>
        </p:nvSpPr>
        <p:spPr>
          <a:xfrm>
            <a:off x="3717065" y="1482907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PHKA1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C6A743CD-960A-6A9D-5E08-3369DAECFC5A}"/>
              </a:ext>
            </a:extLst>
          </p:cNvPr>
          <p:cNvSpPr txBox="1"/>
          <p:nvPr/>
        </p:nvSpPr>
        <p:spPr>
          <a:xfrm>
            <a:off x="3725025" y="1679831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PKD1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112CBD9B-CD11-830B-286F-176BA4F4BDFA}"/>
              </a:ext>
            </a:extLst>
          </p:cNvPr>
          <p:cNvSpPr txBox="1"/>
          <p:nvPr/>
        </p:nvSpPr>
        <p:spPr>
          <a:xfrm>
            <a:off x="3732833" y="1846542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TUFT1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F200097A-41F0-312B-5573-22BD73E35BFA}"/>
              </a:ext>
            </a:extLst>
          </p:cNvPr>
          <p:cNvSpPr txBox="1"/>
          <p:nvPr/>
        </p:nvSpPr>
        <p:spPr>
          <a:xfrm>
            <a:off x="3731005" y="2016567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UBB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A4BABD2C-CB83-913A-2DE9-E09115A317EE}"/>
              </a:ext>
            </a:extLst>
          </p:cNvPr>
          <p:cNvSpPr txBox="1"/>
          <p:nvPr/>
        </p:nvSpPr>
        <p:spPr>
          <a:xfrm>
            <a:off x="3738514" y="2205005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MLXIPL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7F6BE9E-00FE-1249-AA5A-0546270628AA}"/>
              </a:ext>
            </a:extLst>
          </p:cNvPr>
          <p:cNvSpPr txBox="1"/>
          <p:nvPr/>
        </p:nvSpPr>
        <p:spPr>
          <a:xfrm>
            <a:off x="3745486" y="2411471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CENPM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446A41B3-1DA1-E495-D4DB-CE968A682F7F}"/>
              </a:ext>
            </a:extLst>
          </p:cNvPr>
          <p:cNvSpPr txBox="1"/>
          <p:nvPr/>
        </p:nvSpPr>
        <p:spPr>
          <a:xfrm>
            <a:off x="3762933" y="2606074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RBM42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BEE91D3-A5CB-8B33-817F-F1F71F7F39E9}"/>
              </a:ext>
            </a:extLst>
          </p:cNvPr>
          <p:cNvSpPr txBox="1"/>
          <p:nvPr/>
        </p:nvSpPr>
        <p:spPr>
          <a:xfrm>
            <a:off x="3762933" y="2792335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LGI3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942CC0A-B1AA-FE5F-256A-1E37AA17792B}"/>
              </a:ext>
            </a:extLst>
          </p:cNvPr>
          <p:cNvSpPr txBox="1"/>
          <p:nvPr/>
        </p:nvSpPr>
        <p:spPr>
          <a:xfrm>
            <a:off x="3762932" y="2961367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LRRC10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ADC9FF15-ED5A-B801-1369-6B6B094AB375}"/>
              </a:ext>
            </a:extLst>
          </p:cNvPr>
          <p:cNvSpPr txBox="1"/>
          <p:nvPr/>
        </p:nvSpPr>
        <p:spPr>
          <a:xfrm>
            <a:off x="3762370" y="3147628"/>
            <a:ext cx="691475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ATP6V1E1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E8B4FA51-C57F-86FA-3FF1-D61458ABA3DB}"/>
              </a:ext>
            </a:extLst>
          </p:cNvPr>
          <p:cNvSpPr txBox="1"/>
          <p:nvPr/>
        </p:nvSpPr>
        <p:spPr>
          <a:xfrm>
            <a:off x="3762370" y="3333493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CAD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4F9DC3E8-69CA-366B-F5E8-42677E390F8E}"/>
              </a:ext>
            </a:extLst>
          </p:cNvPr>
          <p:cNvSpPr txBox="1"/>
          <p:nvPr/>
        </p:nvSpPr>
        <p:spPr>
          <a:xfrm>
            <a:off x="3767370" y="3526296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DDB1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A5E9699D-67B3-4443-BD9D-ABBF382D8088}"/>
              </a:ext>
            </a:extLst>
          </p:cNvPr>
          <p:cNvSpPr txBox="1"/>
          <p:nvPr/>
        </p:nvSpPr>
        <p:spPr>
          <a:xfrm>
            <a:off x="3777108" y="3716860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MAP4K2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4904B63-A5CF-0FBD-39B0-E348FAD3D5BB}"/>
              </a:ext>
            </a:extLst>
          </p:cNvPr>
          <p:cNvSpPr txBox="1"/>
          <p:nvPr/>
        </p:nvSpPr>
        <p:spPr>
          <a:xfrm>
            <a:off x="3762979" y="3904964"/>
            <a:ext cx="582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SNRPA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7FF0B7B6-D250-C6F0-0350-76AC57A9F2D0}"/>
              </a:ext>
            </a:extLst>
          </p:cNvPr>
          <p:cNvSpPr txBox="1"/>
          <p:nvPr/>
        </p:nvSpPr>
        <p:spPr>
          <a:xfrm>
            <a:off x="3772732" y="4098499"/>
            <a:ext cx="634644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TIE1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64B9D72-68D6-F92E-B4F8-C191E8B2B33E}"/>
              </a:ext>
            </a:extLst>
          </p:cNvPr>
          <p:cNvSpPr txBox="1"/>
          <p:nvPr/>
        </p:nvSpPr>
        <p:spPr>
          <a:xfrm>
            <a:off x="3779876" y="4276132"/>
            <a:ext cx="673969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TNFRSF1B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6CD43F2A-98AA-49A3-F935-15FFA337CDA2}"/>
              </a:ext>
            </a:extLst>
          </p:cNvPr>
          <p:cNvSpPr txBox="1"/>
          <p:nvPr/>
        </p:nvSpPr>
        <p:spPr>
          <a:xfrm>
            <a:off x="3772732" y="4450557"/>
            <a:ext cx="634644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TIAF1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1B6D6CAA-CBB8-E34B-5AF8-63BFAAD5060E}"/>
              </a:ext>
            </a:extLst>
          </p:cNvPr>
          <p:cNvSpPr txBox="1"/>
          <p:nvPr/>
        </p:nvSpPr>
        <p:spPr>
          <a:xfrm>
            <a:off x="3779876" y="4647300"/>
            <a:ext cx="493404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TNIP1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EFB2EF8-C601-72A7-6E5F-38EFC6BF1375}"/>
              </a:ext>
            </a:extLst>
          </p:cNvPr>
          <p:cNvSpPr txBox="1"/>
          <p:nvPr/>
        </p:nvSpPr>
        <p:spPr>
          <a:xfrm>
            <a:off x="3777411" y="4841265"/>
            <a:ext cx="493404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SYTL2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860E3B3-DEAD-2E42-CB19-F649BDDAFCA1}"/>
              </a:ext>
            </a:extLst>
          </p:cNvPr>
          <p:cNvSpPr txBox="1"/>
          <p:nvPr/>
        </p:nvSpPr>
        <p:spPr>
          <a:xfrm>
            <a:off x="284433" y="70873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9530F3B-E167-B31B-C95F-C49E76018DCC}"/>
              </a:ext>
            </a:extLst>
          </p:cNvPr>
          <p:cNvSpPr txBox="1"/>
          <p:nvPr/>
        </p:nvSpPr>
        <p:spPr>
          <a:xfrm>
            <a:off x="627919" y="6034243"/>
            <a:ext cx="60946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(A) List of the top 20 genes with strong correlations with miR-29c-3p and miR-486-3p target genes based on the </a:t>
            </a:r>
            <a:r>
              <a:rPr lang="en-US" altLang="ja-JP" sz="1400" i="1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p</a:t>
            </a:r>
            <a:r>
              <a:rPr lang="en-US" altLang="ja-JP" sz="14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-value. 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819195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2B1DD8E-DDFE-D939-941F-C4E4CF82C98A}"/>
              </a:ext>
            </a:extLst>
          </p:cNvPr>
          <p:cNvSpPr txBox="1"/>
          <p:nvPr/>
        </p:nvSpPr>
        <p:spPr>
          <a:xfrm>
            <a:off x="284433" y="137633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S Figure </a:t>
            </a:r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kumimoji="1"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B1961F5-B991-4B4B-911C-263E3CDDA3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5" t="65271" r="7639" b="2229"/>
          <a:stretch/>
        </p:blipFill>
        <p:spPr>
          <a:xfrm>
            <a:off x="1733739" y="919015"/>
            <a:ext cx="3385400" cy="185807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E95EA51-90B4-43B4-962C-C189849706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7" t="8289" r="7995" b="2031"/>
          <a:stretch/>
        </p:blipFill>
        <p:spPr>
          <a:xfrm>
            <a:off x="4968809" y="814742"/>
            <a:ext cx="4468439" cy="460037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C449DB9-0176-66E2-B8A1-07664E7C4B9D}"/>
              </a:ext>
            </a:extLst>
          </p:cNvPr>
          <p:cNvSpPr txBox="1"/>
          <p:nvPr/>
        </p:nvSpPr>
        <p:spPr>
          <a:xfrm>
            <a:off x="7537620" y="506965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miR486-3p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BC3FE43-AD2D-1588-856C-7ACBEFD2F75C}"/>
              </a:ext>
            </a:extLst>
          </p:cNvPr>
          <p:cNvSpPr txBox="1"/>
          <p:nvPr/>
        </p:nvSpPr>
        <p:spPr>
          <a:xfrm>
            <a:off x="3266201" y="678762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miR29c-3p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0036E6B-BEE4-2ADC-E4A5-F7DEF694B9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09" t="35698" r="20722" b="62825"/>
          <a:stretch/>
        </p:blipFill>
        <p:spPr>
          <a:xfrm>
            <a:off x="3218970" y="3602651"/>
            <a:ext cx="251309" cy="1419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80E7C55A-0FA8-CA63-46A9-2A9F66BED0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42" t="59414" r="19182" b="39355"/>
          <a:stretch/>
        </p:blipFill>
        <p:spPr>
          <a:xfrm>
            <a:off x="3219554" y="4012898"/>
            <a:ext cx="251308" cy="1419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BE9F8F4-F8AD-C2CE-91AA-CB4BBAB24C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26" t="11897" r="26195" b="87096"/>
          <a:stretch/>
        </p:blipFill>
        <p:spPr>
          <a:xfrm>
            <a:off x="3218970" y="3256496"/>
            <a:ext cx="251307" cy="1419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ADF778A-3568-386D-ABD6-004F184CD837}"/>
              </a:ext>
            </a:extLst>
          </p:cNvPr>
          <p:cNvSpPr txBox="1"/>
          <p:nvPr/>
        </p:nvSpPr>
        <p:spPr>
          <a:xfrm>
            <a:off x="3414505" y="3188973"/>
            <a:ext cx="1294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Biological process</a:t>
            </a:r>
            <a:endParaRPr kumimoji="1"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7F358C8-B925-BB8B-8E12-DF8A69B48233}"/>
              </a:ext>
            </a:extLst>
          </p:cNvPr>
          <p:cNvSpPr txBox="1"/>
          <p:nvPr/>
        </p:nvSpPr>
        <p:spPr>
          <a:xfrm>
            <a:off x="3431934" y="3545910"/>
            <a:ext cx="1374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Molecular function</a:t>
            </a:r>
            <a:endParaRPr kumimoji="1"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22C9C09-61B8-F4C5-BEED-D5C839AD2497}"/>
              </a:ext>
            </a:extLst>
          </p:cNvPr>
          <p:cNvSpPr txBox="1"/>
          <p:nvPr/>
        </p:nvSpPr>
        <p:spPr>
          <a:xfrm>
            <a:off x="3470277" y="3945375"/>
            <a:ext cx="14098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Calibri" panose="020F0502020204030204" pitchFamily="34" charset="0"/>
                <a:cs typeface="Calibri" panose="020F0502020204030204" pitchFamily="34" charset="0"/>
              </a:rPr>
              <a:t>Cellular component</a:t>
            </a:r>
            <a:endParaRPr kumimoji="1" lang="ja-JP" alt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65A5A5F-0E1F-348F-0F82-A4CDDA8FDADD}"/>
              </a:ext>
            </a:extLst>
          </p:cNvPr>
          <p:cNvSpPr txBox="1"/>
          <p:nvPr/>
        </p:nvSpPr>
        <p:spPr>
          <a:xfrm>
            <a:off x="2342715" y="429557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EE1D92B-CDD8-E8E6-53F3-F6D1827187E1}"/>
              </a:ext>
            </a:extLst>
          </p:cNvPr>
          <p:cNvSpPr txBox="1"/>
          <p:nvPr/>
        </p:nvSpPr>
        <p:spPr>
          <a:xfrm>
            <a:off x="1919331" y="5809906"/>
            <a:ext cx="835333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(B) Six enriched Gene Ontology (GO) terms were correlated with miR-29c-3p target genes, and the top 10 GO terms associated with miR-486-3p targets in the three main categories, biological process, molecular function, and cellular component, are shown.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38274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A632805-61CE-D119-3AB8-62ADC8BB5A92}"/>
              </a:ext>
            </a:extLst>
          </p:cNvPr>
          <p:cNvSpPr txBox="1"/>
          <p:nvPr/>
        </p:nvSpPr>
        <p:spPr>
          <a:xfrm>
            <a:off x="1204031" y="505377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E525B74-35B2-F464-9C6C-BB5926231A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" t="4058" r="5517" b="5391"/>
          <a:stretch/>
        </p:blipFill>
        <p:spPr>
          <a:xfrm>
            <a:off x="1666202" y="257470"/>
            <a:ext cx="2905046" cy="289079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06C095C-5BB8-D6CE-41D9-E7A78DE37B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7" t="3740" r="4164" b="4927"/>
          <a:stretch/>
        </p:blipFill>
        <p:spPr>
          <a:xfrm>
            <a:off x="1658178" y="3441117"/>
            <a:ext cx="2950351" cy="298346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8A9593E-79AD-0A26-608C-BAD7B1143BE7}"/>
              </a:ext>
            </a:extLst>
          </p:cNvPr>
          <p:cNvSpPr txBox="1"/>
          <p:nvPr/>
        </p:nvSpPr>
        <p:spPr>
          <a:xfrm>
            <a:off x="2509727" y="3150696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miR29c-3p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5244E4F-AD2D-C491-DAB4-B68656597937}"/>
              </a:ext>
            </a:extLst>
          </p:cNvPr>
          <p:cNvSpPr txBox="1"/>
          <p:nvPr/>
        </p:nvSpPr>
        <p:spPr>
          <a:xfrm>
            <a:off x="2621270" y="6407229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miR486-3p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FAE32F-BDF4-D562-90FD-7D78245DD3A0}"/>
              </a:ext>
            </a:extLst>
          </p:cNvPr>
          <p:cNvSpPr txBox="1"/>
          <p:nvPr/>
        </p:nvSpPr>
        <p:spPr>
          <a:xfrm>
            <a:off x="4035854" y="257470"/>
            <a:ext cx="2002471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A: basement membrane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B: collagen-containing 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extracellular </a:t>
            </a:r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matrix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C: extracellular </a:t>
            </a:r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matrix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D: extracellular </a:t>
            </a:r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matrix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organization</a:t>
            </a: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E: extracellular structure 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organization</a:t>
            </a: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F: collagen trimer  </a:t>
            </a:r>
          </a:p>
          <a:p>
            <a:endParaRPr kumimoji="1" lang="en-US" altLang="ja-JP"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A3A318F-AE8E-9509-98F8-238CEB84F0E4}"/>
              </a:ext>
            </a:extLst>
          </p:cNvPr>
          <p:cNvSpPr txBox="1"/>
          <p:nvPr/>
        </p:nvSpPr>
        <p:spPr>
          <a:xfrm>
            <a:off x="4040822" y="3597439"/>
            <a:ext cx="333543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A: nervous system development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B: regulation of cellular process</a:t>
            </a:r>
            <a:endParaRPr kumimoji="1" lang="en-US" altLang="ja-JP"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C: regulation of transcription by </a:t>
            </a:r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RNA polymerase II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D: positive regulation of transcription, DNA- templated</a:t>
            </a: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E: </a:t>
            </a:r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positive regulation of </a:t>
            </a:r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nucleobase-containing  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</a:t>
            </a:r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compound metabolic process </a:t>
            </a:r>
            <a:endParaRPr lang="en-US" altLang="ja-JP"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F: </a:t>
            </a:r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positive regulation of RNA </a:t>
            </a:r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metabolic process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G: </a:t>
            </a:r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regulation of biological process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H: system development</a:t>
            </a: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I: cell communication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J: signaling</a:t>
            </a: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K: </a:t>
            </a:r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positive regulation of RNA biosynthetic process</a:t>
            </a: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L: positive regulation of nucleic acid-template 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transcription</a:t>
            </a: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M: central nervous system development 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N: biological regulation</a:t>
            </a: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   O: regulation of RNA bio</a:t>
            </a:r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synthetic process</a:t>
            </a: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     P: regulation of RNA metabolic process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    Q: regulation of nucleic acid-templated transcription</a:t>
            </a:r>
            <a:endParaRPr kumimoji="1" lang="en-US" altLang="ja-JP"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kumimoji="1" lang="en-US" altLang="ja-JP"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B85E4D7-0465-23EB-9573-FFBF22412FF5}"/>
              </a:ext>
            </a:extLst>
          </p:cNvPr>
          <p:cNvSpPr txBox="1"/>
          <p:nvPr/>
        </p:nvSpPr>
        <p:spPr>
          <a:xfrm>
            <a:off x="108667" y="136045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S Figure 3</a:t>
            </a:r>
            <a:endParaRPr kumimoji="1"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3A1F7E5-5BDF-BA8E-F36E-6CB4F3051E9C}"/>
              </a:ext>
            </a:extLst>
          </p:cNvPr>
          <p:cNvSpPr txBox="1"/>
          <p:nvPr/>
        </p:nvSpPr>
        <p:spPr>
          <a:xfrm>
            <a:off x="7889207" y="6075040"/>
            <a:ext cx="37393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</a:rPr>
              <a:t>(C) Chord diagram illustrating the interaction between GO terms and the relevant gene symbols. </a:t>
            </a:r>
            <a:endParaRPr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469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CDFD1FB-BAF4-322D-B664-E8ABF3F9338D}"/>
              </a:ext>
            </a:extLst>
          </p:cNvPr>
          <p:cNvSpPr txBox="1"/>
          <p:nvPr/>
        </p:nvSpPr>
        <p:spPr>
          <a:xfrm>
            <a:off x="55663" y="55661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S Figure 3</a:t>
            </a:r>
            <a:endParaRPr kumimoji="1"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CA5E565-982B-9C0F-D828-E7E339D6B7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98"/>
          <a:stretch/>
        </p:blipFill>
        <p:spPr>
          <a:xfrm>
            <a:off x="3041334" y="904579"/>
            <a:ext cx="1380272" cy="541097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DB0FB1C-0651-7949-4EF9-E28F0CAFEB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40" b="34536"/>
          <a:stretch/>
        </p:blipFill>
        <p:spPr>
          <a:xfrm>
            <a:off x="7405254" y="820837"/>
            <a:ext cx="898873" cy="5278835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DBB8C8D-C718-B11A-8772-0D829A91A296}"/>
              </a:ext>
            </a:extLst>
          </p:cNvPr>
          <p:cNvSpPr txBox="1"/>
          <p:nvPr/>
        </p:nvSpPr>
        <p:spPr>
          <a:xfrm>
            <a:off x="7294588" y="822293"/>
            <a:ext cx="1158906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0         2        4         6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602082-3781-D9D0-BA07-1237A7769534}"/>
              </a:ext>
            </a:extLst>
          </p:cNvPr>
          <p:cNvSpPr txBox="1"/>
          <p:nvPr/>
        </p:nvSpPr>
        <p:spPr>
          <a:xfrm>
            <a:off x="3390292" y="651220"/>
            <a:ext cx="516488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Z score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95B7EA4-6F54-CE3B-001A-A8D899E6A0C4}"/>
              </a:ext>
            </a:extLst>
          </p:cNvPr>
          <p:cNvSpPr txBox="1"/>
          <p:nvPr/>
        </p:nvSpPr>
        <p:spPr>
          <a:xfrm>
            <a:off x="2873950" y="6171067"/>
            <a:ext cx="1739059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0.00     0.02     0.04      0.06     0.08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40FA3C68-491C-ACF4-F378-6C24A3DB5556}"/>
              </a:ext>
            </a:extLst>
          </p:cNvPr>
          <p:cNvSpPr txBox="1"/>
          <p:nvPr/>
        </p:nvSpPr>
        <p:spPr>
          <a:xfrm>
            <a:off x="1102540" y="1105572"/>
            <a:ext cx="185820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NAD metabolism, </a:t>
            </a:r>
            <a:r>
              <a:rPr lang="en-US" altLang="ja-JP" sz="900" dirty="0" err="1">
                <a:latin typeface="Calibri" panose="020F0502020204030204" pitchFamily="34" charset="0"/>
                <a:cs typeface="Calibri" panose="020F0502020204030204" pitchFamily="34" charset="0"/>
              </a:rPr>
              <a:t>sirtuins</a:t>
            </a:r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and aging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634794BA-FC47-DCBF-D95E-6DBDC6682289}"/>
              </a:ext>
            </a:extLst>
          </p:cNvPr>
          <p:cNvSpPr txBox="1"/>
          <p:nvPr/>
        </p:nvSpPr>
        <p:spPr>
          <a:xfrm>
            <a:off x="889179" y="1353388"/>
            <a:ext cx="2111475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Genes targeted by miRNAs in adipocytes 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A033DB48-2230-E9CF-8054-BF625C898047}"/>
              </a:ext>
            </a:extLst>
          </p:cNvPr>
          <p:cNvSpPr txBox="1"/>
          <p:nvPr/>
        </p:nvSpPr>
        <p:spPr>
          <a:xfrm>
            <a:off x="890503" y="1823702"/>
            <a:ext cx="2092239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Hematopoietic stem cell gene regulation</a:t>
            </a:r>
          </a:p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by GABP alpha/beta complex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810459A1-C091-B44E-2B4E-EA1F2D068A4F}"/>
              </a:ext>
            </a:extLst>
          </p:cNvPr>
          <p:cNvSpPr txBox="1"/>
          <p:nvPr/>
        </p:nvSpPr>
        <p:spPr>
          <a:xfrm>
            <a:off x="1543642" y="2337435"/>
            <a:ext cx="1463862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Interferon type I signaling 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1056C0AE-05B7-4731-D145-EF7447CF897A}"/>
              </a:ext>
            </a:extLst>
          </p:cNvPr>
          <p:cNvSpPr txBox="1"/>
          <p:nvPr/>
        </p:nvSpPr>
        <p:spPr>
          <a:xfrm>
            <a:off x="979053" y="2359526"/>
            <a:ext cx="205056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Imatinib and chronic myeloid leukemia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C63D8E52-5596-9D59-E48A-EC55E01B6D6D}"/>
              </a:ext>
            </a:extLst>
          </p:cNvPr>
          <p:cNvSpPr txBox="1"/>
          <p:nvPr/>
        </p:nvSpPr>
        <p:spPr>
          <a:xfrm>
            <a:off x="549679" y="2613170"/>
            <a:ext cx="2438488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miRNA targets in ECM and membrane receptors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BADCD159-334C-3EFC-63CE-DA3EBFA9A827}"/>
              </a:ext>
            </a:extLst>
          </p:cNvPr>
          <p:cNvSpPr txBox="1"/>
          <p:nvPr/>
        </p:nvSpPr>
        <p:spPr>
          <a:xfrm>
            <a:off x="1954968" y="2877442"/>
            <a:ext cx="1021433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PI3K-Akt signaling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E8B11DD6-9A2D-A0C1-5B96-646250A46008}"/>
              </a:ext>
            </a:extLst>
          </p:cNvPr>
          <p:cNvSpPr txBox="1"/>
          <p:nvPr/>
        </p:nvSpPr>
        <p:spPr>
          <a:xfrm>
            <a:off x="745377" y="3369716"/>
            <a:ext cx="2262793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Urea cycle and metabolism of amino groups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6CB8CF69-3642-A44D-D2BE-4E662D5A4335}"/>
              </a:ext>
            </a:extLst>
          </p:cNvPr>
          <p:cNvSpPr txBox="1"/>
          <p:nvPr/>
        </p:nvSpPr>
        <p:spPr>
          <a:xfrm>
            <a:off x="1262796" y="3625365"/>
            <a:ext cx="1773242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Methionine de novo and salvage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257AEA36-1036-2168-D4A4-6D988CB52FE1}"/>
              </a:ext>
            </a:extLst>
          </p:cNvPr>
          <p:cNvSpPr txBox="1"/>
          <p:nvPr/>
        </p:nvSpPr>
        <p:spPr>
          <a:xfrm>
            <a:off x="473403" y="3127428"/>
            <a:ext cx="2552369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Arrhythmogenic right ventricular cardiomyopathy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847DC4CA-48A3-6DF3-D791-6AC864AE2DB6}"/>
              </a:ext>
            </a:extLst>
          </p:cNvPr>
          <p:cNvSpPr txBox="1"/>
          <p:nvPr/>
        </p:nvSpPr>
        <p:spPr>
          <a:xfrm>
            <a:off x="833728" y="3892820"/>
            <a:ext cx="2156360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MicroRNAs in cardiomyocyte hypertrophy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EF0A1ABD-9489-53FE-6BDD-E795E9FFBDE3}"/>
              </a:ext>
            </a:extLst>
          </p:cNvPr>
          <p:cNvSpPr txBox="1"/>
          <p:nvPr/>
        </p:nvSpPr>
        <p:spPr>
          <a:xfrm>
            <a:off x="1591843" y="4392817"/>
            <a:ext cx="1434266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Hair follicle development 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F4A9C6F2-3CAC-66A9-1B0C-9CFF408ED415}"/>
              </a:ext>
            </a:extLst>
          </p:cNvPr>
          <p:cNvSpPr txBox="1"/>
          <p:nvPr/>
        </p:nvSpPr>
        <p:spPr>
          <a:xfrm>
            <a:off x="1780684" y="4635443"/>
            <a:ext cx="120231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Small cell lung cancer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DD64C3C5-9F4F-B9DE-C24B-33D57A297DB9}"/>
              </a:ext>
            </a:extLst>
          </p:cNvPr>
          <p:cNvSpPr txBox="1"/>
          <p:nvPr/>
        </p:nvSpPr>
        <p:spPr>
          <a:xfrm>
            <a:off x="740010" y="5172801"/>
            <a:ext cx="2262793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Canonical and non-canonical Notch signaling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A84978EC-4485-7395-FEE0-CBBB91AE7BF5}"/>
              </a:ext>
            </a:extLst>
          </p:cNvPr>
          <p:cNvSpPr txBox="1"/>
          <p:nvPr/>
        </p:nvSpPr>
        <p:spPr>
          <a:xfrm>
            <a:off x="1868500" y="5406810"/>
            <a:ext cx="1150150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Burn wound healing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7A524CF1-48F9-FD37-B3C3-6C90228B6482}"/>
              </a:ext>
            </a:extLst>
          </p:cNvPr>
          <p:cNvSpPr txBox="1"/>
          <p:nvPr/>
        </p:nvSpPr>
        <p:spPr>
          <a:xfrm>
            <a:off x="1544949" y="5636614"/>
            <a:ext cx="1468077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Neural crest differentiation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D712107F-A798-486D-1E57-997B8FE700B5}"/>
              </a:ext>
            </a:extLst>
          </p:cNvPr>
          <p:cNvSpPr txBox="1"/>
          <p:nvPr/>
        </p:nvSpPr>
        <p:spPr>
          <a:xfrm>
            <a:off x="1012319" y="5862589"/>
            <a:ext cx="2038642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PI3K-AKT-mTOR signaling pathway and therapeutic opportunities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144CD6B5-00B0-FEB4-1B84-763215AFEF24}"/>
              </a:ext>
            </a:extLst>
          </p:cNvPr>
          <p:cNvSpPr txBox="1"/>
          <p:nvPr/>
        </p:nvSpPr>
        <p:spPr>
          <a:xfrm>
            <a:off x="3622771" y="6379379"/>
            <a:ext cx="53412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p-value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9C9F6723-5EB6-C36F-D5FE-EF1CC8C07AF6}"/>
              </a:ext>
            </a:extLst>
          </p:cNvPr>
          <p:cNvCxnSpPr>
            <a:cxnSpLocks/>
          </p:cNvCxnSpPr>
          <p:nvPr/>
        </p:nvCxnSpPr>
        <p:spPr>
          <a:xfrm rot="5400000" flipV="1">
            <a:off x="3503011" y="6429055"/>
            <a:ext cx="0" cy="185531"/>
          </a:xfrm>
          <a:prstGeom prst="line">
            <a:avLst/>
          </a:prstGeom>
          <a:ln w="28575">
            <a:solidFill>
              <a:srgbClr val="9AF9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554B34F6-64B2-444D-31CB-CA01CE4E49D7}"/>
              </a:ext>
            </a:extLst>
          </p:cNvPr>
          <p:cNvSpPr txBox="1"/>
          <p:nvPr/>
        </p:nvSpPr>
        <p:spPr>
          <a:xfrm>
            <a:off x="946589" y="1610887"/>
            <a:ext cx="207319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OSX and miRNAs in tooth development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1" name="図 130">
            <a:extLst>
              <a:ext uri="{FF2B5EF4-FFF2-40B4-BE49-F238E27FC236}">
                <a16:creationId xmlns:a16="http://schemas.microsoft.com/office/drawing/2014/main" id="{2F63DACB-BBDC-3705-D5AD-710AB95CD7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841"/>
          <a:stretch/>
        </p:blipFill>
        <p:spPr>
          <a:xfrm>
            <a:off x="6706777" y="6153996"/>
            <a:ext cx="1587981" cy="171561"/>
          </a:xfrm>
          <a:prstGeom prst="rect">
            <a:avLst/>
          </a:prstGeom>
        </p:spPr>
      </p:pic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D49AAE11-8250-41FD-AC6D-D53393095366}"/>
              </a:ext>
            </a:extLst>
          </p:cNvPr>
          <p:cNvSpPr txBox="1"/>
          <p:nvPr/>
        </p:nvSpPr>
        <p:spPr>
          <a:xfrm>
            <a:off x="2963028" y="813872"/>
            <a:ext cx="1459903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0        2         4        6         8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FF992319-A7A1-E60B-C69F-07E0C42D9F2B}"/>
              </a:ext>
            </a:extLst>
          </p:cNvPr>
          <p:cNvSpPr txBox="1"/>
          <p:nvPr/>
        </p:nvSpPr>
        <p:spPr>
          <a:xfrm>
            <a:off x="7567590" y="636262"/>
            <a:ext cx="516488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Z score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53362DC9-86E7-8632-8085-A49BF0F0C129}"/>
              </a:ext>
            </a:extLst>
          </p:cNvPr>
          <p:cNvSpPr txBox="1"/>
          <p:nvPr/>
        </p:nvSpPr>
        <p:spPr>
          <a:xfrm>
            <a:off x="7200601" y="6188522"/>
            <a:ext cx="1257536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0.00    0.01   0.02   0.03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4D280C8C-C0BA-BB1F-E011-B5F50765717F}"/>
              </a:ext>
            </a:extLst>
          </p:cNvPr>
          <p:cNvSpPr txBox="1"/>
          <p:nvPr/>
        </p:nvSpPr>
        <p:spPr>
          <a:xfrm>
            <a:off x="7695162" y="6396606"/>
            <a:ext cx="53412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p-value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7" name="直線コネクタ 136">
            <a:extLst>
              <a:ext uri="{FF2B5EF4-FFF2-40B4-BE49-F238E27FC236}">
                <a16:creationId xmlns:a16="http://schemas.microsoft.com/office/drawing/2014/main" id="{CCB61708-9BAD-BAC4-4A3C-F32E7F793A4A}"/>
              </a:ext>
            </a:extLst>
          </p:cNvPr>
          <p:cNvCxnSpPr>
            <a:cxnSpLocks/>
          </p:cNvCxnSpPr>
          <p:nvPr/>
        </p:nvCxnSpPr>
        <p:spPr>
          <a:xfrm rot="5400000" flipV="1">
            <a:off x="7575402" y="6446282"/>
            <a:ext cx="0" cy="185531"/>
          </a:xfrm>
          <a:prstGeom prst="line">
            <a:avLst/>
          </a:prstGeom>
          <a:ln w="28575">
            <a:solidFill>
              <a:srgbClr val="9AF9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030CD191-F1DC-E9DE-B596-F66EB40A6FAB}"/>
              </a:ext>
            </a:extLst>
          </p:cNvPr>
          <p:cNvSpPr txBox="1"/>
          <p:nvPr/>
        </p:nvSpPr>
        <p:spPr>
          <a:xfrm>
            <a:off x="1678227" y="2140175"/>
            <a:ext cx="1327946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Glucocorticoid receptor </a:t>
            </a: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78D7F6C2-DD87-5240-67E0-BC9B0A9932CF}"/>
              </a:ext>
            </a:extLst>
          </p:cNvPr>
          <p:cNvSpPr txBox="1"/>
          <p:nvPr/>
        </p:nvSpPr>
        <p:spPr>
          <a:xfrm>
            <a:off x="890143" y="4139147"/>
            <a:ext cx="2090637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EGFR tyrosine kinase inhibitor resistance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EF2781D2-CE62-9470-41F9-6E09DB16788B}"/>
              </a:ext>
            </a:extLst>
          </p:cNvPr>
          <p:cNvSpPr txBox="1"/>
          <p:nvPr/>
        </p:nvSpPr>
        <p:spPr>
          <a:xfrm>
            <a:off x="1012319" y="4828975"/>
            <a:ext cx="2038642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Initiation of transcription and translation elongation at the HIV-1 LTR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0A6261A8-09D8-B6A3-FC89-1C73C09FC133}"/>
              </a:ext>
            </a:extLst>
          </p:cNvPr>
          <p:cNvSpPr txBox="1"/>
          <p:nvPr/>
        </p:nvSpPr>
        <p:spPr>
          <a:xfrm>
            <a:off x="3007504" y="291734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miR29c-3p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EC7C3630-7DEB-42D2-C654-4910E5CDBC29}"/>
              </a:ext>
            </a:extLst>
          </p:cNvPr>
          <p:cNvSpPr txBox="1"/>
          <p:nvPr/>
        </p:nvSpPr>
        <p:spPr>
          <a:xfrm>
            <a:off x="5166233" y="1058609"/>
            <a:ext cx="210666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Major receptors targeted by epinephrine</a:t>
            </a:r>
          </a:p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and norepinephrine 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AF4D1112-9EB1-3796-21C0-E1BD3D4B9C63}"/>
              </a:ext>
            </a:extLst>
          </p:cNvPr>
          <p:cNvSpPr txBox="1"/>
          <p:nvPr/>
        </p:nvSpPr>
        <p:spPr>
          <a:xfrm>
            <a:off x="4960243" y="1377240"/>
            <a:ext cx="2364750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Common pathways underlying drug addiction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E03F7E63-4B3F-27DD-597E-055EF68DF544}"/>
              </a:ext>
            </a:extLst>
          </p:cNvPr>
          <p:cNvSpPr txBox="1"/>
          <p:nvPr/>
        </p:nvSpPr>
        <p:spPr>
          <a:xfrm>
            <a:off x="6353053" y="1633003"/>
            <a:ext cx="904415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Notch signaling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AA021B15-C859-CA42-FA15-F13958E412F4}"/>
              </a:ext>
            </a:extLst>
          </p:cNvPr>
          <p:cNvSpPr txBox="1"/>
          <p:nvPr/>
        </p:nvSpPr>
        <p:spPr>
          <a:xfrm>
            <a:off x="6430805" y="1859523"/>
            <a:ext cx="869149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Breast cancer 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7E27D0B0-2D7A-3068-158C-8B11BA79B50B}"/>
              </a:ext>
            </a:extLst>
          </p:cNvPr>
          <p:cNvSpPr txBox="1"/>
          <p:nvPr/>
        </p:nvSpPr>
        <p:spPr>
          <a:xfrm>
            <a:off x="6656283" y="2105080"/>
            <a:ext cx="588623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CAMKK2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B79E7281-2804-76D2-B184-C2E913371767}"/>
              </a:ext>
            </a:extLst>
          </p:cNvPr>
          <p:cNvSpPr txBox="1"/>
          <p:nvPr/>
        </p:nvSpPr>
        <p:spPr>
          <a:xfrm>
            <a:off x="5604108" y="2635148"/>
            <a:ext cx="1728250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 err="1">
                <a:latin typeface="Calibri" panose="020F0502020204030204" pitchFamily="34" charset="0"/>
                <a:cs typeface="Calibri" panose="020F0502020204030204" pitchFamily="34" charset="0"/>
              </a:rPr>
              <a:t>Wnt</a:t>
            </a:r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signaling in kidney disease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B90818B9-1075-DF54-AFDB-F724CB977BEC}"/>
              </a:ext>
            </a:extLst>
          </p:cNvPr>
          <p:cNvSpPr txBox="1"/>
          <p:nvPr/>
        </p:nvSpPr>
        <p:spPr>
          <a:xfrm>
            <a:off x="6161215" y="2869490"/>
            <a:ext cx="1085554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Monoamine GPCRs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CD6CAAE5-660C-B18B-5744-8A2DB2D59A29}"/>
              </a:ext>
            </a:extLst>
          </p:cNvPr>
          <p:cNvSpPr txBox="1"/>
          <p:nvPr/>
        </p:nvSpPr>
        <p:spPr>
          <a:xfrm>
            <a:off x="5303149" y="3113911"/>
            <a:ext cx="1989647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Vitamins A and D- action mechanisms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64EDA89D-5FCB-2AF6-478C-1E203A369EA2}"/>
              </a:ext>
            </a:extLst>
          </p:cNvPr>
          <p:cNvSpPr txBox="1"/>
          <p:nvPr/>
        </p:nvSpPr>
        <p:spPr>
          <a:xfrm>
            <a:off x="5336365" y="3369715"/>
            <a:ext cx="2084779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16p11.2 proximal deletion syndrome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568E588F-5B13-1314-B083-DD345A181223}"/>
              </a:ext>
            </a:extLst>
          </p:cNvPr>
          <p:cNvSpPr txBox="1"/>
          <p:nvPr/>
        </p:nvSpPr>
        <p:spPr>
          <a:xfrm>
            <a:off x="5787091" y="3617411"/>
            <a:ext cx="1515158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Neovascularization process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12D24CC3-DC38-1C8D-DE61-B91ABE985223}"/>
              </a:ext>
            </a:extLst>
          </p:cNvPr>
          <p:cNvSpPr txBox="1"/>
          <p:nvPr/>
        </p:nvSpPr>
        <p:spPr>
          <a:xfrm>
            <a:off x="6420977" y="3874851"/>
            <a:ext cx="898873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 err="1">
                <a:latin typeface="Calibri" panose="020F0502020204030204" pitchFamily="34" charset="0"/>
                <a:cs typeface="Calibri" panose="020F0502020204030204" pitchFamily="34" charset="0"/>
              </a:rPr>
              <a:t>Wnt</a:t>
            </a:r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signaling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C0E6F7BA-7866-0F05-2DED-C22E78C5F1DD}"/>
              </a:ext>
            </a:extLst>
          </p:cNvPr>
          <p:cNvSpPr txBox="1"/>
          <p:nvPr/>
        </p:nvSpPr>
        <p:spPr>
          <a:xfrm>
            <a:off x="4721914" y="4115451"/>
            <a:ext cx="2597186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Kisspeptin/kisspeptin receptor system in the ovary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37D0DD1F-C0B8-B384-9FFE-AB67530F2498}"/>
              </a:ext>
            </a:extLst>
          </p:cNvPr>
          <p:cNvSpPr txBox="1"/>
          <p:nvPr/>
        </p:nvSpPr>
        <p:spPr>
          <a:xfrm>
            <a:off x="5201730" y="4384865"/>
            <a:ext cx="2154480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 err="1">
                <a:latin typeface="Calibri" panose="020F0502020204030204" pitchFamily="34" charset="0"/>
                <a:cs typeface="Calibri" panose="020F0502020204030204" pitchFamily="34" charset="0"/>
              </a:rPr>
              <a:t>Wnt</a:t>
            </a:r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signaling pathway and pluripotency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9523D000-6572-E50A-E9EA-19DDDF6D44FD}"/>
              </a:ext>
            </a:extLst>
          </p:cNvPr>
          <p:cNvSpPr txBox="1"/>
          <p:nvPr/>
        </p:nvSpPr>
        <p:spPr>
          <a:xfrm>
            <a:off x="5283611" y="4555082"/>
            <a:ext cx="2038642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Hypothesized pathways in pathogenesis of cardiovascular disease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39BD82FE-3B9D-ADAC-80F9-18D39A2ADC9B}"/>
              </a:ext>
            </a:extLst>
          </p:cNvPr>
          <p:cNvSpPr txBox="1"/>
          <p:nvPr/>
        </p:nvSpPr>
        <p:spPr>
          <a:xfrm>
            <a:off x="5041924" y="4880846"/>
            <a:ext cx="2379220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FGFR3 signaling in chondrocyte proliferation and terminal differentiation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178361D3-8462-FF68-4FD2-975B0B9B767E}"/>
              </a:ext>
            </a:extLst>
          </p:cNvPr>
          <p:cNvSpPr txBox="1"/>
          <p:nvPr/>
        </p:nvSpPr>
        <p:spPr>
          <a:xfrm>
            <a:off x="5201512" y="5191808"/>
            <a:ext cx="2123664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ncRNAs involved in </a:t>
            </a:r>
            <a:r>
              <a:rPr lang="en-US" altLang="ja-JP" sz="900" dirty="0" err="1">
                <a:latin typeface="Calibri" panose="020F0502020204030204" pitchFamily="34" charset="0"/>
                <a:cs typeface="Calibri" panose="020F0502020204030204" pitchFamily="34" charset="0"/>
              </a:rPr>
              <a:t>Wnt</a:t>
            </a:r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 signaling in HCC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C4D33A0B-5860-DB45-E6D5-0684741AC8A7}"/>
              </a:ext>
            </a:extLst>
          </p:cNvPr>
          <p:cNvSpPr txBox="1"/>
          <p:nvPr/>
        </p:nvSpPr>
        <p:spPr>
          <a:xfrm>
            <a:off x="5965178" y="5376869"/>
            <a:ext cx="1353922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VEGFA VEGFR2 signaling 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3B93942B-D6CA-F58B-604D-82289021A226}"/>
              </a:ext>
            </a:extLst>
          </p:cNvPr>
          <p:cNvSpPr txBox="1"/>
          <p:nvPr/>
        </p:nvSpPr>
        <p:spPr>
          <a:xfrm>
            <a:off x="5796843" y="2334372"/>
            <a:ext cx="1478469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Neural crest differentiation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7A2E4993-623E-F89D-F3BC-6B148298F2FF}"/>
              </a:ext>
            </a:extLst>
          </p:cNvPr>
          <p:cNvSpPr txBox="1"/>
          <p:nvPr/>
        </p:nvSpPr>
        <p:spPr>
          <a:xfrm>
            <a:off x="5307408" y="5639505"/>
            <a:ext cx="2012090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Airway smooth muscle cell contraction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49152079-68CD-0680-0912-1978AB5B3ABB}"/>
              </a:ext>
            </a:extLst>
          </p:cNvPr>
          <p:cNvSpPr txBox="1"/>
          <p:nvPr/>
        </p:nvSpPr>
        <p:spPr>
          <a:xfrm>
            <a:off x="5280317" y="5877094"/>
            <a:ext cx="2073191" cy="230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900" dirty="0">
                <a:latin typeface="Calibri" panose="020F0502020204030204" pitchFamily="34" charset="0"/>
                <a:cs typeface="Calibri" panose="020F0502020204030204" pitchFamily="34" charset="0"/>
              </a:rPr>
              <a:t>OSX and miRNAs in tooth development</a:t>
            </a:r>
            <a:endParaRPr kumimoji="1" lang="ja-JP" alt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6FC41BB1-745C-D6CD-036D-2CB86CB20425}"/>
              </a:ext>
            </a:extLst>
          </p:cNvPr>
          <p:cNvSpPr txBox="1"/>
          <p:nvPr/>
        </p:nvSpPr>
        <p:spPr>
          <a:xfrm>
            <a:off x="7171488" y="291733"/>
            <a:ext cx="1217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Calibri" panose="020F0502020204030204" pitchFamily="34" charset="0"/>
                <a:cs typeface="Calibri" panose="020F0502020204030204" pitchFamily="34" charset="0"/>
              </a:rPr>
              <a:t>miR486-3p</a:t>
            </a:r>
            <a:endParaRPr kumimoji="1" lang="ja-JP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B8F2EE3-D7F8-42D7-986A-FB617CFCBEC9}"/>
              </a:ext>
            </a:extLst>
          </p:cNvPr>
          <p:cNvSpPr txBox="1"/>
          <p:nvPr/>
        </p:nvSpPr>
        <p:spPr>
          <a:xfrm>
            <a:off x="284433" y="708738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kumimoji="1"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6117AD9-1BF2-FDFC-A14B-3A48454E6C2B}"/>
              </a:ext>
            </a:extLst>
          </p:cNvPr>
          <p:cNvSpPr txBox="1"/>
          <p:nvPr/>
        </p:nvSpPr>
        <p:spPr>
          <a:xfrm>
            <a:off x="8816291" y="5860285"/>
            <a:ext cx="29710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(D) Top 20 pathways for the target genes associated with miR-29c-3p and miR-486-3p based on the Z-score.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39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29172</TotalTime>
  <Words>759</Words>
  <Application>Microsoft Office PowerPoint</Application>
  <PresentationFormat>ワイド画面</PresentationFormat>
  <Paragraphs>180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游ゴシック</vt:lpstr>
      <vt:lpstr>游ゴシック Light</vt:lpstr>
      <vt:lpstr>游明朝</vt:lpstr>
      <vt:lpstr>Arial</vt:lpstr>
      <vt:lpstr>Calibri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嶋田 善久</dc:creator>
  <cp:lastModifiedBy>嶋田 善久</cp:lastModifiedBy>
  <cp:revision>93</cp:revision>
  <cp:lastPrinted>2022-09-01T03:10:36Z</cp:lastPrinted>
  <dcterms:created xsi:type="dcterms:W3CDTF">2022-04-19T06:09:03Z</dcterms:created>
  <dcterms:modified xsi:type="dcterms:W3CDTF">2022-12-16T03:00:29Z</dcterms:modified>
</cp:coreProperties>
</file>