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3" r:id="rId4"/>
    <p:sldId id="264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F5A5ED9-F27F-4CA2-A093-3DDFB94CFEFB}">
          <p14:sldIdLst>
            <p14:sldId id="260"/>
            <p14:sldId id="261"/>
            <p14:sldId id="263"/>
            <p14:sldId id="264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3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522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571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559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339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560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774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7693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899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869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48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946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F0A86-E53B-42DD-99AA-165EAEDF0C59}" type="datetimeFigureOut">
              <a:rPr lang="en-IN" smtClean="0"/>
              <a:t>21-09-2022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F6A01-6E9C-4803-864E-C98A84E47C0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299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oleObject" Target="../embeddings/oleObject2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12" Type="http://schemas.microsoft.com/office/2007/relationships/hdphoto" Target="../media/hdphoto4.wdp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6" Type="http://schemas.microsoft.com/office/2007/relationships/hdphoto" Target="../media/hdphoto1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oleObject" Target="../embeddings/oleObject3.bin"/><Relationship Id="rId10" Type="http://schemas.microsoft.com/office/2007/relationships/hdphoto" Target="../media/hdphoto3.wdp"/><Relationship Id="rId4" Type="http://schemas.openxmlformats.org/officeDocument/2006/relationships/image" Target="../media/image1.emf"/><Relationship Id="rId9" Type="http://schemas.openxmlformats.org/officeDocument/2006/relationships/image" Target="../media/image6.png"/><Relationship Id="rId1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4.bin"/><Relationship Id="rId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5.bin"/><Relationship Id="rId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407139"/>
              </p:ext>
            </p:extLst>
          </p:nvPr>
        </p:nvGraphicFramePr>
        <p:xfrm>
          <a:off x="-109481" y="2591975"/>
          <a:ext cx="3657600" cy="2622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" name="Prism 9" r:id="rId3" imgW="3787187" imgH="2717002" progId="Prism9.Document">
                  <p:embed/>
                </p:oleObj>
              </mc:Choice>
              <mc:Fallback>
                <p:oleObj name="Prism 9" r:id="rId3" imgW="3787187" imgH="2717002" progId="Prism9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09481" y="2591975"/>
                        <a:ext cx="3657600" cy="26226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53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984" r="11733"/>
          <a:stretch/>
        </p:blipFill>
        <p:spPr>
          <a:xfrm>
            <a:off x="122720" y="70713"/>
            <a:ext cx="2103120" cy="2113274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53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06" r="11858"/>
          <a:stretch/>
        </p:blipFill>
        <p:spPr>
          <a:xfrm>
            <a:off x="2319339" y="69485"/>
            <a:ext cx="2103120" cy="2106314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53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33" r="11733"/>
          <a:stretch/>
        </p:blipFill>
        <p:spPr>
          <a:xfrm>
            <a:off x="4452777" y="77673"/>
            <a:ext cx="2103120" cy="2106314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53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983" r="11859"/>
          <a:stretch/>
        </p:blipFill>
        <p:spPr>
          <a:xfrm>
            <a:off x="6664825" y="77673"/>
            <a:ext cx="2103120" cy="2116762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834290" y="2116115"/>
            <a:ext cx="7578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                         </a:t>
            </a:r>
            <a:r>
              <a:rPr lang="en-I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 </a:t>
            </a:r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1</a:t>
            </a:r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I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                                  Mal </a:t>
            </a:r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 5M                            Mal C 10M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36516" y="5175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S1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702" y="22794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2471" y="259197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56001" y="43784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C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112775"/>
              </p:ext>
            </p:extLst>
          </p:nvPr>
        </p:nvGraphicFramePr>
        <p:xfrm>
          <a:off x="3061302" y="4345653"/>
          <a:ext cx="3383280" cy="224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3" name="Prism 9" r:id="rId13" imgW="3316130" imgH="2203062" progId="Prism9.Document">
                  <p:embed/>
                </p:oleObj>
              </mc:Choice>
              <mc:Fallback>
                <p:oleObj name="Prism 9" r:id="rId13" imgW="3316130" imgH="2203062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061302" y="4345653"/>
                        <a:ext cx="3383280" cy="2247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957653" y="6447154"/>
            <a:ext cx="32462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dirty="0">
                <a:latin typeface="Arial" panose="020B0604020202020204" pitchFamily="34" charset="0"/>
                <a:cs typeface="Arial" panose="020B0604020202020204" pitchFamily="34" charset="0"/>
              </a:rPr>
              <a:t>--               +             --           </a:t>
            </a:r>
            <a:r>
              <a:rPr lang="en-IN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IN" sz="1100" b="1" dirty="0">
                <a:latin typeface="Arial" panose="020B0604020202020204" pitchFamily="34" charset="0"/>
                <a:cs typeface="Arial" panose="020B0604020202020204" pitchFamily="34" charset="0"/>
              </a:rPr>
              <a:t>+   </a:t>
            </a:r>
            <a:r>
              <a:rPr lang="en-IN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Mal C 10M</a:t>
            </a:r>
            <a:endParaRPr lang="en-IN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N" sz="1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--               --             +           </a:t>
            </a:r>
            <a:r>
              <a:rPr lang="en-IN" sz="11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</a:t>
            </a:r>
            <a:r>
              <a:rPr lang="en-IN" sz="1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+    </a:t>
            </a:r>
            <a:r>
              <a:rPr lang="en-IN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 A</a:t>
            </a:r>
            <a:endParaRPr lang="en-IN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360079"/>
              </p:ext>
            </p:extLst>
          </p:nvPr>
        </p:nvGraphicFramePr>
        <p:xfrm>
          <a:off x="5824578" y="2592388"/>
          <a:ext cx="3506788" cy="282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" name="Prism 9" r:id="rId15" imgW="3689590" imgH="2970190" progId="Prism9.Document">
                  <p:embed/>
                </p:oleObj>
              </mc:Choice>
              <mc:Fallback>
                <p:oleObj name="Prism 9" r:id="rId15" imgW="3689590" imgH="2970190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824578" y="2592388"/>
                        <a:ext cx="3506788" cy="2822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027747" y="2590869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/>
              <a:t>D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932110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L C +NAC.JPG"/>
          <p:cNvPicPr/>
          <p:nvPr/>
        </p:nvPicPr>
        <p:blipFill rotWithShape="1">
          <a:blip r:embed="rId2"/>
          <a:srcRect l="8080" t="3348" b="6118"/>
          <a:stretch/>
        </p:blipFill>
        <p:spPr>
          <a:xfrm>
            <a:off x="2872781" y="1299223"/>
            <a:ext cx="3670081" cy="2586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47587" y="3817732"/>
            <a:ext cx="1467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/>
              <a:t>Wavelength (nm)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2292597" y="2412495"/>
            <a:ext cx="885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b="1" dirty="0"/>
              <a:t>O.D. (AU)</a:t>
            </a:r>
          </a:p>
        </p:txBody>
      </p:sp>
      <p:sp>
        <p:nvSpPr>
          <p:cNvPr id="7" name="Rectangle 6"/>
          <p:cNvSpPr/>
          <p:nvPr/>
        </p:nvSpPr>
        <p:spPr>
          <a:xfrm>
            <a:off x="3212672" y="975183"/>
            <a:ext cx="18411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400" b="1" dirty="0"/>
              <a:t>Spectroscopic analysis</a:t>
            </a:r>
            <a:endParaRPr lang="en-IN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8657411" y="25830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S2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379448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:\Users\Admin\AppData\Local\Microsoft\Windows\INetCache\Content.Word\New Picture.bmp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6" t="15526" r="10666" b="5536"/>
          <a:stretch/>
        </p:blipFill>
        <p:spPr bwMode="auto">
          <a:xfrm>
            <a:off x="629226" y="2141445"/>
            <a:ext cx="7408718" cy="42254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2568" y="880846"/>
            <a:ext cx="8204843" cy="815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u="sng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 NMR of Mal C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(CD</a:t>
            </a:r>
            <a:r>
              <a:rPr lang="en-US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OD, 500 MHz):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δ 7.19 (1H, t,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8.0 Hz), 6.65 (1H, d,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8.0 Hz), 6.60 (1H, d,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1.5 Hz), 6.47 (1H,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dd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1.5 Hz and 8.0 Hz), 6.34 (2H, d,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8.0 Hz), 3.11 (2H, t,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7.5 Hz), 2.44 (2H, t,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7.5 Hz), 1.69-1.64 (2H, m), 1.58-1.53 (2H, m), 1.40-1.28 (8H, m).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1713858" y="3139230"/>
          <a:ext cx="2131717" cy="624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CS ChemDraw Drawing" r:id="rId5" imgW="2563004" imgH="751181" progId="ChemDraw.Document.6.0">
                  <p:embed/>
                </p:oleObj>
              </mc:Choice>
              <mc:Fallback>
                <p:oleObj name="CS ChemDraw Drawing" r:id="rId5" imgW="2563004" imgH="751181" progId="ChemDraw.Document.6.0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13858" y="3139230"/>
                        <a:ext cx="2131717" cy="6247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657411" y="25830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S3</a:t>
            </a:r>
            <a:endParaRPr lang="en-IN" b="1" dirty="0"/>
          </a:p>
        </p:txBody>
      </p:sp>
      <p:sp>
        <p:nvSpPr>
          <p:cNvPr id="2" name="Rectangle 1"/>
          <p:cNvSpPr/>
          <p:nvPr/>
        </p:nvSpPr>
        <p:spPr>
          <a:xfrm>
            <a:off x="568841" y="351592"/>
            <a:ext cx="76780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H-NMR and 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13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C NMR spectra were recorded on Varian 500 MHz spectrometer.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17235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dmin\AppData\Local\Microsoft\Windows\INetCache\Content.Word\New Picture.bmp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83" t="13515" r="7084" b="5233"/>
          <a:stretch/>
        </p:blipFill>
        <p:spPr bwMode="auto">
          <a:xfrm>
            <a:off x="965289" y="1601047"/>
            <a:ext cx="6968917" cy="46458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777709" y="566626"/>
            <a:ext cx="7344075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NMR of Mal C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(CD</a:t>
            </a:r>
            <a:r>
              <a:rPr lang="en-US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OD, 125 MHz):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δ 210.0, 163.4, 146.1, 144.1, 137.0, 136.0, 136.0, 120.8, 120.8, 116.7, 116.4, 111.7, 108.6, 45.8, 36.3, 32.9, 30.6, 30.6, 30.5, 30.3, 25.9. 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816973" y="2750038"/>
          <a:ext cx="2131717" cy="624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CS ChemDraw Drawing" r:id="rId5" imgW="2563004" imgH="751181" progId="ChemDraw.Document.6.0">
                  <p:embed/>
                </p:oleObj>
              </mc:Choice>
              <mc:Fallback>
                <p:oleObj name="CS ChemDraw Drawing" r:id="rId5" imgW="2563004" imgH="751181" progId="ChemDraw.Document.6.0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16973" y="2750038"/>
                        <a:ext cx="2131717" cy="6247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57411" y="25830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S4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551271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29" y="1546539"/>
            <a:ext cx="7111675" cy="21596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657411" y="25830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S5</a:t>
            </a:r>
            <a:endParaRPr lang="en-IN" b="1" dirty="0"/>
          </a:p>
        </p:txBody>
      </p:sp>
      <p:sp>
        <p:nvSpPr>
          <p:cNvPr id="2" name="Rectangle 1"/>
          <p:cNvSpPr/>
          <p:nvPr/>
        </p:nvSpPr>
        <p:spPr>
          <a:xfrm>
            <a:off x="867759" y="651999"/>
            <a:ext cx="7677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HPLC was run on </a:t>
            </a:r>
            <a:r>
              <a:rPr lang="en-IN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Dionex</a:t>
            </a:r>
            <a:r>
              <a:rPr lang="en-IN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IN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Ultima</a:t>
            </a:r>
            <a:r>
              <a:rPr lang="en-IN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3000 series HPLC system with </a:t>
            </a:r>
            <a:r>
              <a:rPr lang="en-US" dirty="0">
                <a:solidFill>
                  <a:srgbClr val="000000"/>
                </a:solidFill>
                <a:latin typeface="AdvOT2e364b11"/>
              </a:rPr>
              <a:t>reversed phase C18 column and UV detection at 274 nm.</a:t>
            </a:r>
            <a:r>
              <a:rPr lang="en-I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1446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1948</TotalTime>
  <Words>250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AdvOT2e364b11</vt:lpstr>
      <vt:lpstr>Arial</vt:lpstr>
      <vt:lpstr>Calibri</vt:lpstr>
      <vt:lpstr>Calibri Light</vt:lpstr>
      <vt:lpstr>Symbol</vt:lpstr>
      <vt:lpstr>Times New Roman</vt:lpstr>
      <vt:lpstr>Office Theme</vt:lpstr>
      <vt:lpstr>GraphPad Prism 9 Project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rsp</dc:creator>
  <cp:lastModifiedBy>rsp</cp:lastModifiedBy>
  <cp:revision>50</cp:revision>
  <dcterms:created xsi:type="dcterms:W3CDTF">2020-11-23T10:20:59Z</dcterms:created>
  <dcterms:modified xsi:type="dcterms:W3CDTF">2022-09-21T11:17:10Z</dcterms:modified>
</cp:coreProperties>
</file>