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-1786" y="-41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1q\1q%20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plotArea>
      <c:layout>
        <c:manualLayout>
          <c:layoutTarget val="inner"/>
          <c:xMode val="edge"/>
          <c:yMode val="edge"/>
          <c:x val="0.1494451427892102"/>
          <c:y val="9.925640580955232E-2"/>
          <c:w val="0.59347599639301385"/>
          <c:h val="0.75525059146261808"/>
        </c:manualLayout>
      </c:layout>
      <c:barChart>
        <c:barDir val="col"/>
        <c:grouping val="stacked"/>
        <c:ser>
          <c:idx val="0"/>
          <c:order val="0"/>
          <c:tx>
            <c:strRef>
              <c:f>Sheet2!$A$3</c:f>
              <c:strCache>
                <c:ptCount val="1"/>
                <c:pt idx="0">
                  <c:v>R2-ISS IV</c:v>
                </c:pt>
              </c:strCache>
            </c:strRef>
          </c:tx>
          <c:cat>
            <c:strRef>
              <c:f>Sheet2!$B$2:$D$2</c:f>
              <c:strCache>
                <c:ptCount val="3"/>
                <c:pt idx="0">
                  <c:v>R-ISS I</c:v>
                </c:pt>
                <c:pt idx="1">
                  <c:v>R-ISS II</c:v>
                </c:pt>
                <c:pt idx="2">
                  <c:v>R-ISS III</c:v>
                </c:pt>
              </c:strCache>
            </c:strRef>
          </c:cat>
          <c:val>
            <c:numRef>
              <c:f>Sheet2!$B$3:$D$3</c:f>
              <c:numCache>
                <c:formatCode>General</c:formatCode>
                <c:ptCount val="3"/>
                <c:pt idx="1">
                  <c:v>3.3</c:v>
                </c:pt>
                <c:pt idx="2">
                  <c:v>63.5</c:v>
                </c:pt>
              </c:numCache>
            </c:numRef>
          </c:val>
        </c:ser>
        <c:ser>
          <c:idx val="1"/>
          <c:order val="1"/>
          <c:tx>
            <c:strRef>
              <c:f>Sheet2!$A$4</c:f>
              <c:strCache>
                <c:ptCount val="1"/>
                <c:pt idx="0">
                  <c:v>R2-ISS III</c:v>
                </c:pt>
              </c:strCache>
            </c:strRef>
          </c:tx>
          <c:cat>
            <c:strRef>
              <c:f>Sheet2!$B$2:$D$2</c:f>
              <c:strCache>
                <c:ptCount val="3"/>
                <c:pt idx="0">
                  <c:v>R-ISS I</c:v>
                </c:pt>
                <c:pt idx="1">
                  <c:v>R-ISS II</c:v>
                </c:pt>
                <c:pt idx="2">
                  <c:v>R-ISS III</c:v>
                </c:pt>
              </c:strCache>
            </c:strRef>
          </c:cat>
          <c:val>
            <c:numRef>
              <c:f>Sheet2!$B$4:$D$4</c:f>
              <c:numCache>
                <c:formatCode>General</c:formatCode>
                <c:ptCount val="3"/>
                <c:pt idx="1">
                  <c:v>77.900000000000006</c:v>
                </c:pt>
                <c:pt idx="2">
                  <c:v>36.5</c:v>
                </c:pt>
              </c:numCache>
            </c:numRef>
          </c:val>
        </c:ser>
        <c:ser>
          <c:idx val="2"/>
          <c:order val="2"/>
          <c:tx>
            <c:strRef>
              <c:f>Sheet2!$A$5</c:f>
              <c:strCache>
                <c:ptCount val="1"/>
                <c:pt idx="0">
                  <c:v>R2-ISS II</c:v>
                </c:pt>
              </c:strCache>
            </c:strRef>
          </c:tx>
          <c:cat>
            <c:strRef>
              <c:f>Sheet2!$B$2:$D$2</c:f>
              <c:strCache>
                <c:ptCount val="3"/>
                <c:pt idx="0">
                  <c:v>R-ISS I</c:v>
                </c:pt>
                <c:pt idx="1">
                  <c:v>R-ISS II</c:v>
                </c:pt>
                <c:pt idx="2">
                  <c:v>R-ISS III</c:v>
                </c:pt>
              </c:strCache>
            </c:strRef>
          </c:cat>
          <c:val>
            <c:numRef>
              <c:f>Sheet2!$B$5:$D$5</c:f>
              <c:numCache>
                <c:formatCode>General</c:formatCode>
                <c:ptCount val="3"/>
                <c:pt idx="0">
                  <c:v>36.4</c:v>
                </c:pt>
                <c:pt idx="1">
                  <c:v>18.8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Sheet2!$A$6</c:f>
              <c:strCache>
                <c:ptCount val="1"/>
                <c:pt idx="0">
                  <c:v>R2-ISS I</c:v>
                </c:pt>
              </c:strCache>
            </c:strRef>
          </c:tx>
          <c:cat>
            <c:strRef>
              <c:f>Sheet2!$B$2:$D$2</c:f>
              <c:strCache>
                <c:ptCount val="3"/>
                <c:pt idx="0">
                  <c:v>R-ISS I</c:v>
                </c:pt>
                <c:pt idx="1">
                  <c:v>R-ISS II</c:v>
                </c:pt>
                <c:pt idx="2">
                  <c:v>R-ISS III</c:v>
                </c:pt>
              </c:strCache>
            </c:strRef>
          </c:cat>
          <c:val>
            <c:numRef>
              <c:f>Sheet2!$B$6:$D$6</c:f>
              <c:numCache>
                <c:formatCode>General</c:formatCode>
                <c:ptCount val="3"/>
                <c:pt idx="0">
                  <c:v>63.6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100"/>
        <c:overlap val="100"/>
        <c:axId val="99976704"/>
        <c:axId val="99978240"/>
      </c:barChart>
      <c:catAx>
        <c:axId val="99976704"/>
        <c:scaling>
          <c:orientation val="minMax"/>
        </c:scaling>
        <c:axPos val="b"/>
        <c:tickLblPos val="nextTo"/>
        <c:spPr>
          <a:ln w="12700"/>
        </c:spPr>
        <c:txPr>
          <a:bodyPr/>
          <a:lstStyle/>
          <a:p>
            <a:pPr>
              <a:defRPr sz="1000" baseline="0"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99978240"/>
        <c:crosses val="autoZero"/>
        <c:auto val="1"/>
        <c:lblAlgn val="ctr"/>
        <c:lblOffset val="100"/>
      </c:catAx>
      <c:valAx>
        <c:axId val="99978240"/>
        <c:scaling>
          <c:orientation val="minMax"/>
          <c:max val="100"/>
        </c:scaling>
        <c:axPos val="l"/>
        <c:title>
          <c:tx>
            <c:rich>
              <a:bodyPr rot="-5400000" vert="horz"/>
              <a:lstStyle/>
              <a:p>
                <a:pPr>
                  <a:defRPr sz="1000" b="0" baseline="0">
                    <a:latin typeface="Arial" pitchFamily="34" charset="0"/>
                    <a:cs typeface="Arial" pitchFamily="34" charset="0"/>
                  </a:defRPr>
                </a:pPr>
                <a:r>
                  <a:rPr lang="en-US" altLang="zh-CN" sz="1000" b="0" baseline="0">
                    <a:latin typeface="Arial" pitchFamily="34" charset="0"/>
                    <a:cs typeface="Arial" pitchFamily="34" charset="0"/>
                  </a:rPr>
                  <a:t>Patients (%)</a:t>
                </a:r>
                <a:endParaRPr lang="zh-CN" altLang="en-US" sz="1000" b="0" baseline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tickLblPos val="nextTo"/>
        <c:spPr>
          <a:ln w="12700"/>
        </c:spPr>
        <c:txPr>
          <a:bodyPr/>
          <a:lstStyle/>
          <a:p>
            <a:pPr>
              <a:defRPr sz="800" baseline="0"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99976704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3347542956249379"/>
          <c:y val="0.11264094810077771"/>
          <c:w val="0.23693419741680194"/>
          <c:h val="0.42100526873448896"/>
        </c:manualLayout>
      </c:layout>
      <c:txPr>
        <a:bodyPr/>
        <a:lstStyle/>
        <a:p>
          <a:pPr>
            <a:defRPr sz="1000" baseline="0">
              <a:latin typeface="Arial" pitchFamily="34" charset="0"/>
              <a:cs typeface="Arial" pitchFamily="34" charset="0"/>
            </a:defRPr>
          </a:pPr>
          <a:endParaRPr lang="zh-CN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EAEC8-FB52-4FC7-ADAC-A856F9B767F5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22679-8D8E-4CDF-B18C-B928E069F8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B,C:</a:t>
            </a:r>
            <a:r>
              <a:rPr lang="en-US" altLang="zh-CN" baseline="0" dirty="0" smtClean="0"/>
              <a:t> </a:t>
            </a:r>
            <a:r>
              <a:rPr lang="zh-CN" altLang="en-US" sz="1200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≤</a:t>
            </a:r>
            <a:r>
              <a:rPr lang="en-US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65</a:t>
            </a:r>
            <a:r>
              <a:rPr lang="zh-CN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岁患者中，</a:t>
            </a:r>
            <a:r>
              <a:rPr lang="zh-CN" altLang="en-US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不</a:t>
            </a:r>
            <a:r>
              <a:rPr lang="zh-CN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接受</a:t>
            </a:r>
            <a:r>
              <a:rPr lang="en-US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ASCT</a:t>
            </a:r>
            <a:r>
              <a:rPr lang="zh-CN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en-US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R2-ISS</a:t>
            </a:r>
            <a:r>
              <a:rPr lang="zh-CN" altLang="en-US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生存比较</a:t>
            </a:r>
            <a:endParaRPr lang="en-US" altLang="zh-CN" sz="1200" b="0" kern="0" dirty="0" smtClean="0">
              <a:effectLst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kern="0" dirty="0" smtClean="0">
                <a:effectLst/>
                <a:ea typeface="宋体" panose="02010600030101010101" pitchFamily="2" charset="-122"/>
              </a:rPr>
              <a:t>A:</a:t>
            </a:r>
            <a:r>
              <a:rPr lang="en-US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&gt;65</a:t>
            </a:r>
            <a:r>
              <a:rPr lang="zh-CN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岁患者的</a:t>
            </a:r>
            <a:r>
              <a:rPr lang="en-US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R2-ISS</a:t>
            </a:r>
            <a:r>
              <a:rPr lang="zh-CN" altLang="en-US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生存比较</a:t>
            </a:r>
            <a:endParaRPr lang="zh-CN" altLang="en-US" sz="1200" b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22679-8D8E-4CDF-B18C-B928E069F80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≤</a:t>
            </a:r>
            <a:r>
              <a:rPr lang="en-US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65</a:t>
            </a:r>
            <a:r>
              <a:rPr lang="zh-CN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岁患者中，接受</a:t>
            </a:r>
            <a:r>
              <a:rPr lang="en-US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ASCT</a:t>
            </a:r>
            <a:r>
              <a:rPr lang="zh-CN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en-US" altLang="zh-CN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R2-ISS</a:t>
            </a:r>
            <a:r>
              <a:rPr lang="zh-CN" altLang="en-US" sz="1200" b="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生存比较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22679-8D8E-4CDF-B18C-B928E069F80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0" dirty="0" smtClean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B,C: </a:t>
            </a:r>
            <a:r>
              <a:rPr lang="zh-CN" altLang="en-US" sz="1200" kern="0" dirty="0" smtClean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应用</a:t>
            </a:r>
            <a:r>
              <a:rPr lang="en-US" altLang="zh-CN" sz="1200" b="0" i="0" u="none" strike="noStrike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IMiDs+Pis</a:t>
            </a:r>
            <a:r>
              <a:rPr lang="en-US" altLang="zh-CN" sz="1200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患者的</a:t>
            </a:r>
            <a:r>
              <a:rPr lang="en-US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R2-ISS</a:t>
            </a:r>
            <a:r>
              <a:rPr lang="zh-CN" altLang="en-US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生存比较</a:t>
            </a:r>
            <a:endParaRPr lang="en-US" altLang="zh-CN" sz="1200" kern="0" dirty="0" smtClean="0">
              <a:effectLst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A:</a:t>
            </a:r>
            <a:r>
              <a:rPr lang="zh-CN" altLang="en-US" sz="1200" kern="0" dirty="0" smtClean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应用</a:t>
            </a:r>
            <a:r>
              <a:rPr lang="en-US" altLang="zh-CN" sz="1200" b="0" i="0" u="none" strike="noStrike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IMiDs</a:t>
            </a:r>
            <a:r>
              <a:rPr lang="zh-CN" altLang="en-US" sz="1200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或</a:t>
            </a:r>
            <a:r>
              <a:rPr lang="en-US" altLang="zh-CN" sz="1200" b="0" i="0" u="none" strike="noStrike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Pis</a:t>
            </a:r>
            <a:r>
              <a:rPr lang="zh-CN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患者的</a:t>
            </a:r>
            <a:r>
              <a:rPr lang="en-US" altLang="zh-CN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R2-ISS</a:t>
            </a:r>
            <a:r>
              <a:rPr lang="zh-CN" altLang="en-US" sz="12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生存比较</a:t>
            </a:r>
            <a:endParaRPr lang="zh-CN" altLang="en-US" sz="1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22679-8D8E-4CDF-B18C-B928E069F80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85BE-6EEE-4614-B0D3-168C3AFF2762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4DBCA-7C13-4C86-8052-66B281B63D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F61FAD6-F48B-C648-8D18-DE2094A18B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6393" y="1985077"/>
            <a:ext cx="3608242" cy="306700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DCC8E92-F08C-BFB1-9B27-0F8532A5E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4756" y="1991898"/>
            <a:ext cx="3597663" cy="3058013"/>
          </a:xfrm>
          <a:prstGeom prst="rect">
            <a:avLst/>
          </a:prstGeom>
        </p:spPr>
      </p:pic>
      <p:sp>
        <p:nvSpPr>
          <p:cNvPr id="8" name="TextBox 71">
            <a:extLst>
              <a:ext uri="{FF2B5EF4-FFF2-40B4-BE49-F238E27FC236}">
                <a16:creationId xmlns:a16="http://schemas.microsoft.com/office/drawing/2014/main" xmlns="" id="{6F2FE578-A9E1-4405-B13D-B777F881C52D}"/>
              </a:ext>
            </a:extLst>
          </p:cNvPr>
          <p:cNvSpPr txBox="1"/>
          <p:nvPr/>
        </p:nvSpPr>
        <p:spPr>
          <a:xfrm>
            <a:off x="687871" y="1683577"/>
            <a:ext cx="5019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                                                                  B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文本框 19">
            <a:extLst>
              <a:ext uri="{FF2B5EF4-FFF2-40B4-BE49-F238E27FC236}">
                <a16:creationId xmlns:a16="http://schemas.microsoft.com/office/drawing/2014/main" xmlns="" id="{AF8C097A-A2CF-462D-B1ED-79C7E830D4B5}"/>
              </a:ext>
            </a:extLst>
          </p:cNvPr>
          <p:cNvSpPr txBox="1"/>
          <p:nvPr/>
        </p:nvSpPr>
        <p:spPr>
          <a:xfrm>
            <a:off x="1657381" y="1775255"/>
            <a:ext cx="2584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II: HR 1.704, 95% CI 1.289-2.254,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=0.0002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III: HR=1.738, 95% CI 1.447-2.087,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&lt;0.0001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文本框 19">
            <a:extLst>
              <a:ext uri="{FF2B5EF4-FFF2-40B4-BE49-F238E27FC236}">
                <a16:creationId xmlns:a16="http://schemas.microsoft.com/office/drawing/2014/main" xmlns="" id="{D44B09D0-EBD0-42CB-BFAC-1551583C0396}"/>
              </a:ext>
            </a:extLst>
          </p:cNvPr>
          <p:cNvSpPr txBox="1"/>
          <p:nvPr/>
        </p:nvSpPr>
        <p:spPr>
          <a:xfrm>
            <a:off x="5603740" y="1797832"/>
            <a:ext cx="2614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2.216, 95% CI 1.471-3.338,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=0.0001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III: HR 1.977, 95% CI 1.589-2.461,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&lt;0.0001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13452F94-5E55-B53D-88F8-0E2BF4DE57A2}"/>
              </a:ext>
            </a:extLst>
          </p:cNvPr>
          <p:cNvCxnSpPr>
            <a:cxnSpLocks/>
          </p:cNvCxnSpPr>
          <p:nvPr/>
        </p:nvCxnSpPr>
        <p:spPr>
          <a:xfrm flipH="1" flipV="1">
            <a:off x="1308078" y="3017910"/>
            <a:ext cx="1300651" cy="31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文本框 23">
            <a:extLst>
              <a:ext uri="{FF2B5EF4-FFF2-40B4-BE49-F238E27FC236}">
                <a16:creationId xmlns:a16="http://schemas.microsoft.com/office/drawing/2014/main" xmlns="" id="{F4CA5309-FEF4-8A2F-755C-83CF444F75DA}"/>
              </a:ext>
            </a:extLst>
          </p:cNvPr>
          <p:cNvSpPr txBox="1"/>
          <p:nvPr/>
        </p:nvSpPr>
        <p:spPr>
          <a:xfrm rot="16200000">
            <a:off x="1779425" y="3559041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27.4m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24">
            <a:extLst>
              <a:ext uri="{FF2B5EF4-FFF2-40B4-BE49-F238E27FC236}">
                <a16:creationId xmlns:a16="http://schemas.microsoft.com/office/drawing/2014/main" xmlns="" id="{06DD4F18-C86E-72C9-9CCC-855E3EEB0BEA}"/>
              </a:ext>
            </a:extLst>
          </p:cNvPr>
          <p:cNvSpPr txBox="1"/>
          <p:nvPr/>
        </p:nvSpPr>
        <p:spPr>
          <a:xfrm rot="16200000">
            <a:off x="2221069" y="3659671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44.6m</a:t>
            </a:r>
            <a:endParaRPr lang="en-US" altLang="zh-CN" sz="1000" dirty="0">
              <a:solidFill>
                <a:srgbClr val="0066C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23">
            <a:extLst>
              <a:ext uri="{FF2B5EF4-FFF2-40B4-BE49-F238E27FC236}">
                <a16:creationId xmlns:a16="http://schemas.microsoft.com/office/drawing/2014/main" xmlns="" id="{68102572-B231-20E6-CC0B-8EA1EE508777}"/>
              </a:ext>
            </a:extLst>
          </p:cNvPr>
          <p:cNvSpPr txBox="1"/>
          <p:nvPr/>
        </p:nvSpPr>
        <p:spPr>
          <a:xfrm rot="16200000">
            <a:off x="1509978" y="3170774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18.2m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1901201" y="3014355"/>
            <a:ext cx="8282" cy="9928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2170133" y="3018849"/>
            <a:ext cx="8282" cy="9928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2609403" y="3014367"/>
            <a:ext cx="8282" cy="9928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13452F94-5E55-B53D-88F8-0E2BF4DE57A2}"/>
              </a:ext>
            </a:extLst>
          </p:cNvPr>
          <p:cNvCxnSpPr>
            <a:cxnSpLocks/>
          </p:cNvCxnSpPr>
          <p:nvPr/>
        </p:nvCxnSpPr>
        <p:spPr>
          <a:xfrm flipH="1">
            <a:off x="5245669" y="3002634"/>
            <a:ext cx="2354484" cy="606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5" name="文本框 23">
            <a:extLst>
              <a:ext uri="{FF2B5EF4-FFF2-40B4-BE49-F238E27FC236}">
                <a16:creationId xmlns:a16="http://schemas.microsoft.com/office/drawing/2014/main" xmlns="" id="{F4CA5309-FEF4-8A2F-755C-83CF444F75DA}"/>
              </a:ext>
            </a:extLst>
          </p:cNvPr>
          <p:cNvSpPr txBox="1"/>
          <p:nvPr/>
        </p:nvSpPr>
        <p:spPr>
          <a:xfrm rot="16200000">
            <a:off x="6129560" y="3558334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57.8m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24">
            <a:extLst>
              <a:ext uri="{FF2B5EF4-FFF2-40B4-BE49-F238E27FC236}">
                <a16:creationId xmlns:a16="http://schemas.microsoft.com/office/drawing/2014/main" xmlns="" id="{06DD4F18-C86E-72C9-9CCC-855E3EEB0BEA}"/>
              </a:ext>
            </a:extLst>
          </p:cNvPr>
          <p:cNvSpPr txBox="1"/>
          <p:nvPr/>
        </p:nvSpPr>
        <p:spPr>
          <a:xfrm rot="16200000">
            <a:off x="7161132" y="3144348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111.6m</a:t>
            </a:r>
            <a:endParaRPr lang="en-US" altLang="zh-CN" sz="1000" dirty="0">
              <a:solidFill>
                <a:srgbClr val="0066C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23">
            <a:extLst>
              <a:ext uri="{FF2B5EF4-FFF2-40B4-BE49-F238E27FC236}">
                <a16:creationId xmlns:a16="http://schemas.microsoft.com/office/drawing/2014/main" xmlns="" id="{68102572-B231-20E6-CC0B-8EA1EE508777}"/>
              </a:ext>
            </a:extLst>
          </p:cNvPr>
          <p:cNvSpPr txBox="1"/>
          <p:nvPr/>
        </p:nvSpPr>
        <p:spPr>
          <a:xfrm rot="16200000">
            <a:off x="5634702" y="3157307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32.5m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6030176" y="3005141"/>
            <a:ext cx="8282" cy="9928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6524520" y="3005382"/>
            <a:ext cx="8282" cy="9928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7597490" y="3000900"/>
            <a:ext cx="8282" cy="9928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D0B1F548-1F79-C94C-AD09-478B0DE0E9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5236" y="3758638"/>
            <a:ext cx="4320000" cy="3672000"/>
          </a:xfrm>
          <a:prstGeom prst="rect">
            <a:avLst/>
          </a:prstGeom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xmlns="" id="{E7838B82-254A-02FA-16D9-C912F9DEA4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112" y="3767603"/>
            <a:ext cx="4320000" cy="3672000"/>
          </a:xfrm>
          <a:prstGeom prst="rect">
            <a:avLst/>
          </a:prstGeom>
        </p:spPr>
      </p:pic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xmlns="" id="{78CD7ECA-F800-397D-5BAF-AD84278DA9AF}"/>
              </a:ext>
            </a:extLst>
          </p:cNvPr>
          <p:cNvCxnSpPr>
            <a:cxnSpLocks/>
          </p:cNvCxnSpPr>
          <p:nvPr/>
        </p:nvCxnSpPr>
        <p:spPr>
          <a:xfrm flipH="1">
            <a:off x="5136959" y="4979291"/>
            <a:ext cx="1391537" cy="75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xmlns="" id="{1A15C43E-FC65-59F5-ACD8-640CEE5744A9}"/>
              </a:ext>
            </a:extLst>
          </p:cNvPr>
          <p:cNvCxnSpPr>
            <a:cxnSpLocks/>
          </p:cNvCxnSpPr>
          <p:nvPr/>
        </p:nvCxnSpPr>
        <p:spPr>
          <a:xfrm flipH="1">
            <a:off x="6532372" y="4979291"/>
            <a:ext cx="3404" cy="118185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9" name="文本框 23">
            <a:extLst>
              <a:ext uri="{FF2B5EF4-FFF2-40B4-BE49-F238E27FC236}">
                <a16:creationId xmlns:a16="http://schemas.microsoft.com/office/drawing/2014/main" xmlns="" id="{8ECDA630-9F30-B2ED-93A8-F97C280D3170}"/>
              </a:ext>
            </a:extLst>
          </p:cNvPr>
          <p:cNvSpPr txBox="1"/>
          <p:nvPr/>
        </p:nvSpPr>
        <p:spPr>
          <a:xfrm rot="16200000">
            <a:off x="6141369" y="5766109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67.0m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文本框 24">
            <a:extLst>
              <a:ext uri="{FF2B5EF4-FFF2-40B4-BE49-F238E27FC236}">
                <a16:creationId xmlns:a16="http://schemas.microsoft.com/office/drawing/2014/main" xmlns="" id="{B674D4AE-B63F-47D7-738B-E217B2D414C3}"/>
              </a:ext>
            </a:extLst>
          </p:cNvPr>
          <p:cNvSpPr txBox="1"/>
          <p:nvPr/>
        </p:nvSpPr>
        <p:spPr>
          <a:xfrm>
            <a:off x="8102681" y="4478962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NR</a:t>
            </a: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xmlns="" id="{950C4F1D-8140-BF36-8516-6D07838AA98F}"/>
              </a:ext>
            </a:extLst>
          </p:cNvPr>
          <p:cNvCxnSpPr>
            <a:cxnSpLocks/>
          </p:cNvCxnSpPr>
          <p:nvPr/>
        </p:nvCxnSpPr>
        <p:spPr>
          <a:xfrm flipH="1">
            <a:off x="5822759" y="4979291"/>
            <a:ext cx="547" cy="11770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2" name="文本框 23">
            <a:extLst>
              <a:ext uri="{FF2B5EF4-FFF2-40B4-BE49-F238E27FC236}">
                <a16:creationId xmlns:a16="http://schemas.microsoft.com/office/drawing/2014/main" xmlns="" id="{2DC894D0-4FB0-A4F8-58E1-EF65EA26CACC}"/>
              </a:ext>
            </a:extLst>
          </p:cNvPr>
          <p:cNvSpPr txBox="1"/>
          <p:nvPr/>
        </p:nvSpPr>
        <p:spPr>
          <a:xfrm rot="16200000">
            <a:off x="5424136" y="5108815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28.4m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xmlns="" id="{EDF58382-7D79-FA7E-9F03-F624028B0665}"/>
              </a:ext>
            </a:extLst>
          </p:cNvPr>
          <p:cNvCxnSpPr>
            <a:cxnSpLocks/>
          </p:cNvCxnSpPr>
          <p:nvPr/>
        </p:nvCxnSpPr>
        <p:spPr>
          <a:xfrm>
            <a:off x="6290031" y="4979291"/>
            <a:ext cx="4216" cy="11770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4" name="文本框 23">
            <a:extLst>
              <a:ext uri="{FF2B5EF4-FFF2-40B4-BE49-F238E27FC236}">
                <a16:creationId xmlns:a16="http://schemas.microsoft.com/office/drawing/2014/main" xmlns="" id="{9D6704CB-B6FF-40AA-8595-FE49E32B16A4}"/>
              </a:ext>
            </a:extLst>
          </p:cNvPr>
          <p:cNvSpPr txBox="1"/>
          <p:nvPr/>
        </p:nvSpPr>
        <p:spPr>
          <a:xfrm rot="16200000">
            <a:off x="5895624" y="5723242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53.8m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xmlns="" id="{AF0FE18F-480F-B568-3A2B-C983AD9F1FF2}"/>
              </a:ext>
            </a:extLst>
          </p:cNvPr>
          <p:cNvCxnSpPr>
            <a:cxnSpLocks/>
          </p:cNvCxnSpPr>
          <p:nvPr/>
        </p:nvCxnSpPr>
        <p:spPr>
          <a:xfrm flipH="1" flipV="1">
            <a:off x="777118" y="4989780"/>
            <a:ext cx="1116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xmlns="" id="{B93385F7-2D65-E8C3-39FF-9B8DB9C5318B}"/>
              </a:ext>
            </a:extLst>
          </p:cNvPr>
          <p:cNvCxnSpPr>
            <a:cxnSpLocks/>
          </p:cNvCxnSpPr>
          <p:nvPr/>
        </p:nvCxnSpPr>
        <p:spPr>
          <a:xfrm>
            <a:off x="1776725" y="4989780"/>
            <a:ext cx="7434" cy="117613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xmlns="" id="{1A2EF1DA-4B30-99A1-CE9C-5678797347C5}"/>
              </a:ext>
            </a:extLst>
          </p:cNvPr>
          <p:cNvCxnSpPr>
            <a:cxnSpLocks/>
          </p:cNvCxnSpPr>
          <p:nvPr/>
        </p:nvCxnSpPr>
        <p:spPr>
          <a:xfrm flipH="1">
            <a:off x="1893697" y="4989780"/>
            <a:ext cx="53" cy="117613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8" name="文本框 23">
            <a:extLst>
              <a:ext uri="{FF2B5EF4-FFF2-40B4-BE49-F238E27FC236}">
                <a16:creationId xmlns:a16="http://schemas.microsoft.com/office/drawing/2014/main" xmlns="" id="{8E537C5C-A120-C522-CA96-ED47677017F5}"/>
              </a:ext>
            </a:extLst>
          </p:cNvPr>
          <p:cNvSpPr txBox="1"/>
          <p:nvPr/>
        </p:nvSpPr>
        <p:spPr>
          <a:xfrm rot="16200000">
            <a:off x="1396607" y="5767072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32.8m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文本框 24">
            <a:extLst>
              <a:ext uri="{FF2B5EF4-FFF2-40B4-BE49-F238E27FC236}">
                <a16:creationId xmlns:a16="http://schemas.microsoft.com/office/drawing/2014/main" xmlns="" id="{41361842-ADAF-05C9-CD79-571B83DBA883}"/>
              </a:ext>
            </a:extLst>
          </p:cNvPr>
          <p:cNvSpPr txBox="1"/>
          <p:nvPr/>
        </p:nvSpPr>
        <p:spPr>
          <a:xfrm rot="16200000">
            <a:off x="1749857" y="5843201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37.5m</a:t>
            </a:r>
          </a:p>
        </p:txBody>
      </p:sp>
      <p:sp>
        <p:nvSpPr>
          <p:cNvPr id="90" name="文本框 23">
            <a:extLst>
              <a:ext uri="{FF2B5EF4-FFF2-40B4-BE49-F238E27FC236}">
                <a16:creationId xmlns:a16="http://schemas.microsoft.com/office/drawing/2014/main" xmlns="" id="{7E88D63C-272E-615B-E31C-8643F783B9B4}"/>
              </a:ext>
            </a:extLst>
          </p:cNvPr>
          <p:cNvSpPr txBox="1"/>
          <p:nvPr/>
        </p:nvSpPr>
        <p:spPr>
          <a:xfrm rot="16200000">
            <a:off x="938645" y="5119304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14.9m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F5B6D7ED-C2A1-A75D-8E2A-5ADBDDE7C801}"/>
              </a:ext>
            </a:extLst>
          </p:cNvPr>
          <p:cNvCxnSpPr>
            <a:cxnSpLocks/>
          </p:cNvCxnSpPr>
          <p:nvPr/>
        </p:nvCxnSpPr>
        <p:spPr>
          <a:xfrm>
            <a:off x="1550411" y="4989780"/>
            <a:ext cx="5148" cy="117136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2" name="文本框 46">
            <a:extLst>
              <a:ext uri="{FF2B5EF4-FFF2-40B4-BE49-F238E27FC236}">
                <a16:creationId xmlns:a16="http://schemas.microsoft.com/office/drawing/2014/main" xmlns="" id="{E8637106-5017-39D9-0112-17F695F9A218}"/>
              </a:ext>
            </a:extLst>
          </p:cNvPr>
          <p:cNvSpPr txBox="1"/>
          <p:nvPr/>
        </p:nvSpPr>
        <p:spPr>
          <a:xfrm rot="16200000">
            <a:off x="1170293" y="5133593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24.2m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文本框 19">
            <a:extLst>
              <a:ext uri="{FF2B5EF4-FFF2-40B4-BE49-F238E27FC236}">
                <a16:creationId xmlns:a16="http://schemas.microsoft.com/office/drawing/2014/main" xmlns="" id="{F2953667-9EAF-2D5D-4A09-0EB9A105E25D}"/>
              </a:ext>
            </a:extLst>
          </p:cNvPr>
          <p:cNvSpPr txBox="1"/>
          <p:nvPr/>
        </p:nvSpPr>
        <p:spPr>
          <a:xfrm>
            <a:off x="1629762" y="3891965"/>
            <a:ext cx="2717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1.453, 95% CI 0.880-2.400,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=0.1446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1.398, 95% CI 1.049-1.864,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=0.0223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1.536, 95% CI 1.180-2.000,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=0.0014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文本框 19">
            <a:extLst>
              <a:ext uri="{FF2B5EF4-FFF2-40B4-BE49-F238E27FC236}">
                <a16:creationId xmlns:a16="http://schemas.microsoft.com/office/drawing/2014/main" xmlns="" id="{B9402BE5-7284-8BBC-F007-4E6B3CB799B9}"/>
              </a:ext>
            </a:extLst>
          </p:cNvPr>
          <p:cNvSpPr txBox="1"/>
          <p:nvPr/>
        </p:nvSpPr>
        <p:spPr>
          <a:xfrm>
            <a:off x="6053377" y="3887698"/>
            <a:ext cx="2539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1.652, 95% CI 0.786-3.473,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=0.1856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III: HR 1.378, 95% CI 0.930-2.040,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=0.1099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2.073, 95% CI 1.515-2.835,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&lt;0.0001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894800" y="5994670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6" name="直接连接符 95">
            <a:extLst>
              <a:ext uri="{FF2B5EF4-FFF2-40B4-BE49-F238E27FC236}">
                <a16:creationId xmlns:a16="http://schemas.microsoft.com/office/drawing/2014/main" xmlns="" id="{E8001ECE-E9C0-EB36-BA77-2AB6C5CBE700}"/>
              </a:ext>
            </a:extLst>
          </p:cNvPr>
          <p:cNvCxnSpPr>
            <a:cxnSpLocks/>
          </p:cNvCxnSpPr>
          <p:nvPr/>
        </p:nvCxnSpPr>
        <p:spPr>
          <a:xfrm flipH="1">
            <a:off x="1317434" y="4985017"/>
            <a:ext cx="1330" cy="118089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7" name="矩形 96"/>
          <p:cNvSpPr/>
          <p:nvPr/>
        </p:nvSpPr>
        <p:spPr>
          <a:xfrm>
            <a:off x="5214396" y="5975621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71">
            <a:extLst>
              <a:ext uri="{FF2B5EF4-FFF2-40B4-BE49-F238E27FC236}">
                <a16:creationId xmlns:a16="http://schemas.microsoft.com/office/drawing/2014/main" xmlns="" id="{6F2FE578-A9E1-4405-B13D-B777F881C52D}"/>
              </a:ext>
            </a:extLst>
          </p:cNvPr>
          <p:cNvSpPr txBox="1"/>
          <p:nvPr/>
        </p:nvSpPr>
        <p:spPr>
          <a:xfrm>
            <a:off x="87351" y="3694057"/>
            <a:ext cx="5019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                                                                          C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62" name="图片 61">
            <a:extLst>
              <a:ext uri="{FF2B5EF4-FFF2-40B4-BE49-F238E27FC236}">
                <a16:creationId xmlns:a16="http://schemas.microsoft.com/office/drawing/2014/main" xmlns="" id="{6DB58D6B-9F19-1E01-C1E9-D12A0B0DF0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8736" y="23123"/>
            <a:ext cx="4320000" cy="3672000"/>
          </a:xfrm>
          <a:prstGeom prst="rect">
            <a:avLst/>
          </a:prstGeom>
        </p:spPr>
      </p:pic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13452F94-5E55-B53D-88F8-0E2BF4DE57A2}"/>
              </a:ext>
            </a:extLst>
          </p:cNvPr>
          <p:cNvCxnSpPr>
            <a:cxnSpLocks/>
          </p:cNvCxnSpPr>
          <p:nvPr/>
        </p:nvCxnSpPr>
        <p:spPr>
          <a:xfrm flipH="1" flipV="1">
            <a:off x="2922667" y="1243776"/>
            <a:ext cx="1980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文本框 23">
            <a:extLst>
              <a:ext uri="{FF2B5EF4-FFF2-40B4-BE49-F238E27FC236}">
                <a16:creationId xmlns:a16="http://schemas.microsoft.com/office/drawing/2014/main" xmlns="" id="{F4CA5309-FEF4-8A2F-755C-83CF444F75DA}"/>
              </a:ext>
            </a:extLst>
          </p:cNvPr>
          <p:cNvSpPr txBox="1"/>
          <p:nvPr/>
        </p:nvSpPr>
        <p:spPr>
          <a:xfrm rot="16200000">
            <a:off x="4281521" y="1394944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51.8m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24">
            <a:extLst>
              <a:ext uri="{FF2B5EF4-FFF2-40B4-BE49-F238E27FC236}">
                <a16:creationId xmlns:a16="http://schemas.microsoft.com/office/drawing/2014/main" xmlns="" id="{06DD4F18-C86E-72C9-9CCC-855E3EEB0BEA}"/>
              </a:ext>
            </a:extLst>
          </p:cNvPr>
          <p:cNvSpPr txBox="1"/>
          <p:nvPr/>
        </p:nvSpPr>
        <p:spPr>
          <a:xfrm rot="16200000">
            <a:off x="4521459" y="1589740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58.8m</a:t>
            </a:r>
          </a:p>
        </p:txBody>
      </p:sp>
      <p:sp>
        <p:nvSpPr>
          <p:cNvPr id="66" name="文本框 23">
            <a:extLst>
              <a:ext uri="{FF2B5EF4-FFF2-40B4-BE49-F238E27FC236}">
                <a16:creationId xmlns:a16="http://schemas.microsoft.com/office/drawing/2014/main" xmlns="" id="{68102572-B231-20E6-CC0B-8EA1EE508777}"/>
              </a:ext>
            </a:extLst>
          </p:cNvPr>
          <p:cNvSpPr txBox="1"/>
          <p:nvPr/>
        </p:nvSpPr>
        <p:spPr>
          <a:xfrm rot="16200000">
            <a:off x="3223180" y="1378711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17.3m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44">
            <a:extLst>
              <a:ext uri="{FF2B5EF4-FFF2-40B4-BE49-F238E27FC236}">
                <a16:creationId xmlns:a16="http://schemas.microsoft.com/office/drawing/2014/main" xmlns="" id="{11BE3BF7-83DB-F850-6FAE-DFA80FA84092}"/>
              </a:ext>
            </a:extLst>
          </p:cNvPr>
          <p:cNvSpPr txBox="1"/>
          <p:nvPr/>
        </p:nvSpPr>
        <p:spPr>
          <a:xfrm rot="16200000">
            <a:off x="3622297" y="2011798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21.3m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文本框 19">
            <a:extLst>
              <a:ext uri="{FF2B5EF4-FFF2-40B4-BE49-F238E27FC236}">
                <a16:creationId xmlns:a16="http://schemas.microsoft.com/office/drawing/2014/main" xmlns="" id="{C443423D-5130-6DE8-EC59-E2177ABE233E}"/>
              </a:ext>
            </a:extLst>
          </p:cNvPr>
          <p:cNvSpPr txBox="1"/>
          <p:nvPr/>
        </p:nvSpPr>
        <p:spPr>
          <a:xfrm>
            <a:off x="3827067" y="63153"/>
            <a:ext cx="2606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1.533, 95% CI 0.558-4.211,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=0.4068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1.933, 95% CI 1.133-3.297,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=0.0155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1.381, 95% CI 0.962-1.982,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=0.0803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038539" y="2234095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xmlns="" id="{A2357366-B067-76CE-75CA-6D57816B84F0}"/>
              </a:ext>
            </a:extLst>
          </p:cNvPr>
          <p:cNvCxnSpPr>
            <a:cxnSpLocks/>
          </p:cNvCxnSpPr>
          <p:nvPr/>
        </p:nvCxnSpPr>
        <p:spPr>
          <a:xfrm>
            <a:off x="4682635" y="1243776"/>
            <a:ext cx="1015" cy="117600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xmlns="" id="{9463F6C8-6C09-2181-94EC-052C910E1251}"/>
              </a:ext>
            </a:extLst>
          </p:cNvPr>
          <p:cNvCxnSpPr>
            <a:cxnSpLocks/>
          </p:cNvCxnSpPr>
          <p:nvPr/>
        </p:nvCxnSpPr>
        <p:spPr>
          <a:xfrm flipH="1">
            <a:off x="4904875" y="1243776"/>
            <a:ext cx="1465" cy="117600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xmlns="" id="{A4F967F2-D0C2-9F92-2D73-427FBC2FAA6E}"/>
              </a:ext>
            </a:extLst>
          </p:cNvPr>
          <p:cNvCxnSpPr>
            <a:cxnSpLocks/>
          </p:cNvCxnSpPr>
          <p:nvPr/>
        </p:nvCxnSpPr>
        <p:spPr>
          <a:xfrm>
            <a:off x="3748423" y="1243776"/>
            <a:ext cx="6078" cy="117109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xmlns="" id="{F175DEB5-F743-B331-4BD9-086C4137B21B}"/>
              </a:ext>
            </a:extLst>
          </p:cNvPr>
          <p:cNvCxnSpPr>
            <a:cxnSpLocks/>
          </p:cNvCxnSpPr>
          <p:nvPr/>
        </p:nvCxnSpPr>
        <p:spPr>
          <a:xfrm>
            <a:off x="3618884" y="1249187"/>
            <a:ext cx="2882" cy="11705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8" name="TextBox 71">
            <a:extLst>
              <a:ext uri="{FF2B5EF4-FFF2-40B4-BE49-F238E27FC236}">
                <a16:creationId xmlns:a16="http://schemas.microsoft.com/office/drawing/2014/main" xmlns="" id="{6F2FE578-A9E1-4405-B13D-B777F881C52D}"/>
              </a:ext>
            </a:extLst>
          </p:cNvPr>
          <p:cNvSpPr txBox="1"/>
          <p:nvPr/>
        </p:nvSpPr>
        <p:spPr>
          <a:xfrm>
            <a:off x="2165184" y="-28605"/>
            <a:ext cx="37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5D9A81A-7659-9F7E-DC3B-7BF564D188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9699" y="1482222"/>
            <a:ext cx="4320000" cy="367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54C08F8-40BA-14A3-8932-C6EF53F05A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272" y="1494577"/>
            <a:ext cx="4320000" cy="3672000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67E3F189-9075-AE9F-276E-8AA077A3B687}"/>
              </a:ext>
            </a:extLst>
          </p:cNvPr>
          <p:cNvCxnSpPr>
            <a:cxnSpLocks/>
          </p:cNvCxnSpPr>
          <p:nvPr/>
        </p:nvCxnSpPr>
        <p:spPr>
          <a:xfrm flipH="1" flipV="1">
            <a:off x="5200561" y="2703742"/>
            <a:ext cx="3024014" cy="542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5FD23ACF-D186-DB3A-CE4D-0CBA41675EC5}"/>
              </a:ext>
            </a:extLst>
          </p:cNvPr>
          <p:cNvCxnSpPr>
            <a:cxnSpLocks/>
          </p:cNvCxnSpPr>
          <p:nvPr/>
        </p:nvCxnSpPr>
        <p:spPr>
          <a:xfrm flipH="1">
            <a:off x="7511142" y="2704399"/>
            <a:ext cx="8831" cy="117445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文本框 23">
            <a:extLst>
              <a:ext uri="{FF2B5EF4-FFF2-40B4-BE49-F238E27FC236}">
                <a16:creationId xmlns:a16="http://schemas.microsoft.com/office/drawing/2014/main" xmlns="" id="{17F04B53-5D4A-DE4C-4E91-A973D3CF9637}"/>
              </a:ext>
            </a:extLst>
          </p:cNvPr>
          <p:cNvSpPr txBox="1"/>
          <p:nvPr/>
        </p:nvSpPr>
        <p:spPr>
          <a:xfrm rot="16200000">
            <a:off x="7125260" y="2868335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93.3m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8B36515D-8F15-0AED-BA8A-81CF4FD1163E}"/>
              </a:ext>
            </a:extLst>
          </p:cNvPr>
          <p:cNvSpPr txBox="1"/>
          <p:nvPr/>
        </p:nvSpPr>
        <p:spPr>
          <a:xfrm>
            <a:off x="8120687" y="2242642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NR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6D30EEE9-FFD6-F441-9361-448F2B890670}"/>
              </a:ext>
            </a:extLst>
          </p:cNvPr>
          <p:cNvCxnSpPr>
            <a:cxnSpLocks/>
          </p:cNvCxnSpPr>
          <p:nvPr/>
        </p:nvCxnSpPr>
        <p:spPr>
          <a:xfrm>
            <a:off x="6234479" y="2704399"/>
            <a:ext cx="3386" cy="117445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文本框 23">
            <a:extLst>
              <a:ext uri="{FF2B5EF4-FFF2-40B4-BE49-F238E27FC236}">
                <a16:creationId xmlns:a16="http://schemas.microsoft.com/office/drawing/2014/main" xmlns="" id="{9593EC32-7FE0-7152-BF4B-BEC4B83412A9}"/>
              </a:ext>
            </a:extLst>
          </p:cNvPr>
          <p:cNvSpPr txBox="1"/>
          <p:nvPr/>
        </p:nvSpPr>
        <p:spPr>
          <a:xfrm rot="16200000">
            <a:off x="5839766" y="2868335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37.5m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A691F960-B9D0-D3CD-B489-05F9639C4B14}"/>
              </a:ext>
            </a:extLst>
          </p:cNvPr>
          <p:cNvCxnSpPr>
            <a:cxnSpLocks/>
          </p:cNvCxnSpPr>
          <p:nvPr/>
        </p:nvCxnSpPr>
        <p:spPr>
          <a:xfrm flipH="1">
            <a:off x="8233813" y="2704399"/>
            <a:ext cx="535" cy="117445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文本框 23">
            <a:extLst>
              <a:ext uri="{FF2B5EF4-FFF2-40B4-BE49-F238E27FC236}">
                <a16:creationId xmlns:a16="http://schemas.microsoft.com/office/drawing/2014/main" xmlns="" id="{D1DD682C-8480-9558-D9E9-607F74B40BFF}"/>
              </a:ext>
            </a:extLst>
          </p:cNvPr>
          <p:cNvSpPr txBox="1"/>
          <p:nvPr/>
        </p:nvSpPr>
        <p:spPr>
          <a:xfrm rot="16200000">
            <a:off x="7804369" y="2904911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123.8m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A5A71849-13FA-29FC-5B5A-1A1234C6A95F}"/>
              </a:ext>
            </a:extLst>
          </p:cNvPr>
          <p:cNvCxnSpPr>
            <a:cxnSpLocks/>
          </p:cNvCxnSpPr>
          <p:nvPr/>
        </p:nvCxnSpPr>
        <p:spPr>
          <a:xfrm flipH="1">
            <a:off x="791800" y="2707518"/>
            <a:ext cx="1987958" cy="645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64189995-C32B-CC2F-3834-25E44DD6E259}"/>
              </a:ext>
            </a:extLst>
          </p:cNvPr>
          <p:cNvCxnSpPr>
            <a:cxnSpLocks/>
          </p:cNvCxnSpPr>
          <p:nvPr/>
        </p:nvCxnSpPr>
        <p:spPr>
          <a:xfrm flipH="1">
            <a:off x="2731436" y="2712136"/>
            <a:ext cx="1615" cy="117947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E61A798E-F3D8-49C1-418D-E4F99E38EF79}"/>
              </a:ext>
            </a:extLst>
          </p:cNvPr>
          <p:cNvCxnSpPr>
            <a:cxnSpLocks/>
          </p:cNvCxnSpPr>
          <p:nvPr/>
        </p:nvCxnSpPr>
        <p:spPr>
          <a:xfrm flipH="1">
            <a:off x="2782236" y="2716754"/>
            <a:ext cx="3832" cy="117023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文本框 23">
            <a:extLst>
              <a:ext uri="{FF2B5EF4-FFF2-40B4-BE49-F238E27FC236}">
                <a16:creationId xmlns:a16="http://schemas.microsoft.com/office/drawing/2014/main" xmlns="" id="{B964B351-734C-F6B4-235F-1D99503BD3A5}"/>
              </a:ext>
            </a:extLst>
          </p:cNvPr>
          <p:cNvSpPr txBox="1"/>
          <p:nvPr/>
        </p:nvSpPr>
        <p:spPr>
          <a:xfrm rot="16200000">
            <a:off x="2343552" y="2846278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77.1m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24">
            <a:extLst>
              <a:ext uri="{FF2B5EF4-FFF2-40B4-BE49-F238E27FC236}">
                <a16:creationId xmlns:a16="http://schemas.microsoft.com/office/drawing/2014/main" xmlns="" id="{0C72F884-9DA1-2F19-24AD-8C079942191F}"/>
              </a:ext>
            </a:extLst>
          </p:cNvPr>
          <p:cNvSpPr txBox="1"/>
          <p:nvPr/>
        </p:nvSpPr>
        <p:spPr>
          <a:xfrm rot="16200000">
            <a:off x="2640595" y="3188024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79.2m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AF9582C0-EECA-0FE3-8DB9-AA721DDE327F}"/>
              </a:ext>
            </a:extLst>
          </p:cNvPr>
          <p:cNvCxnSpPr>
            <a:cxnSpLocks/>
          </p:cNvCxnSpPr>
          <p:nvPr/>
        </p:nvCxnSpPr>
        <p:spPr>
          <a:xfrm>
            <a:off x="1535187" y="2712136"/>
            <a:ext cx="4758" cy="117947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文本框 23">
            <a:extLst>
              <a:ext uri="{FF2B5EF4-FFF2-40B4-BE49-F238E27FC236}">
                <a16:creationId xmlns:a16="http://schemas.microsoft.com/office/drawing/2014/main" xmlns="" id="{01A6A39A-8067-4E48-DD79-6F065A94917F}"/>
              </a:ext>
            </a:extLst>
          </p:cNvPr>
          <p:cNvSpPr txBox="1"/>
          <p:nvPr/>
        </p:nvSpPr>
        <p:spPr>
          <a:xfrm rot="16200000">
            <a:off x="1136452" y="2846278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25.4m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529B553B-A742-00BC-C5C6-42040C843CBF}"/>
              </a:ext>
            </a:extLst>
          </p:cNvPr>
          <p:cNvCxnSpPr>
            <a:cxnSpLocks/>
          </p:cNvCxnSpPr>
          <p:nvPr/>
        </p:nvCxnSpPr>
        <p:spPr>
          <a:xfrm>
            <a:off x="1737879" y="2712136"/>
            <a:ext cx="648" cy="117947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文本框 46">
            <a:extLst>
              <a:ext uri="{FF2B5EF4-FFF2-40B4-BE49-F238E27FC236}">
                <a16:creationId xmlns:a16="http://schemas.microsoft.com/office/drawing/2014/main" xmlns="" id="{F5E3A2CB-5E0B-8049-F900-B531285A0B15}"/>
              </a:ext>
            </a:extLst>
          </p:cNvPr>
          <p:cNvSpPr txBox="1"/>
          <p:nvPr/>
        </p:nvSpPr>
        <p:spPr>
          <a:xfrm rot="16200000">
            <a:off x="1356138" y="3257280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34.2m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xmlns="" id="{855AD6B0-FAAE-4144-5485-34F853A5C509}"/>
              </a:ext>
            </a:extLst>
          </p:cNvPr>
          <p:cNvSpPr txBox="1"/>
          <p:nvPr/>
        </p:nvSpPr>
        <p:spPr>
          <a:xfrm>
            <a:off x="1314015" y="1086426"/>
            <a:ext cx="2488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1.170, 95% CI 0.323-4.239,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=0.8116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2.746, 95% CI 1.124-6.705,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=0.0266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1.743, 95% CI 0.858-3.538,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=0.1242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xmlns="" id="{6E5DA266-7197-D35E-E430-905BF2F0AD52}"/>
              </a:ext>
            </a:extLst>
          </p:cNvPr>
          <p:cNvSpPr txBox="1"/>
          <p:nvPr/>
        </p:nvSpPr>
        <p:spPr>
          <a:xfrm>
            <a:off x="5761554" y="1086311"/>
            <a:ext cx="2542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II: HR 1.281, 95% CI 0.209-7.862,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=0.7892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1.969, 95% CI 0.564-6.880,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=0.2884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2.803, 95%CI 1.236-6.356,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=0.0136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4200" y="3711701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318549" y="3692037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71">
            <a:extLst>
              <a:ext uri="{FF2B5EF4-FFF2-40B4-BE49-F238E27FC236}">
                <a16:creationId xmlns:a16="http://schemas.microsoft.com/office/drawing/2014/main" xmlns="" id="{6F2FE578-A9E1-4405-B13D-B777F881C52D}"/>
              </a:ext>
            </a:extLst>
          </p:cNvPr>
          <p:cNvSpPr txBox="1"/>
          <p:nvPr/>
        </p:nvSpPr>
        <p:spPr>
          <a:xfrm>
            <a:off x="216262" y="1070989"/>
            <a:ext cx="5019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                                                                           B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37258F9-3A4C-9C50-739E-15C80AAD48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77" y="3983165"/>
            <a:ext cx="4320000" cy="3672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3718E3-3D01-7BC1-4FF8-FDE9237958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0779" y="216526"/>
            <a:ext cx="4320000" cy="3672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0FCAD2CA-3ED2-7F3B-45DF-CE7B32BB72CF}"/>
              </a:ext>
            </a:extLst>
          </p:cNvPr>
          <p:cNvCxnSpPr>
            <a:cxnSpLocks/>
          </p:cNvCxnSpPr>
          <p:nvPr/>
        </p:nvCxnSpPr>
        <p:spPr>
          <a:xfrm flipH="1" flipV="1">
            <a:off x="809409" y="5203939"/>
            <a:ext cx="2317123" cy="26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6D081018-8F24-9239-59B9-697C157FE487}"/>
              </a:ext>
            </a:extLst>
          </p:cNvPr>
          <p:cNvCxnSpPr>
            <a:cxnSpLocks/>
          </p:cNvCxnSpPr>
          <p:nvPr/>
        </p:nvCxnSpPr>
        <p:spPr>
          <a:xfrm>
            <a:off x="3127087" y="5203818"/>
            <a:ext cx="979" cy="11785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50D416A8-2783-2E6D-B96E-04A42F059D18}"/>
              </a:ext>
            </a:extLst>
          </p:cNvPr>
          <p:cNvCxnSpPr>
            <a:cxnSpLocks/>
          </p:cNvCxnSpPr>
          <p:nvPr/>
        </p:nvCxnSpPr>
        <p:spPr>
          <a:xfrm flipH="1">
            <a:off x="2333409" y="5203818"/>
            <a:ext cx="113" cy="118122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文本框 23">
            <a:extLst>
              <a:ext uri="{FF2B5EF4-FFF2-40B4-BE49-F238E27FC236}">
                <a16:creationId xmlns:a16="http://schemas.microsoft.com/office/drawing/2014/main" xmlns="" id="{C8DACAF2-3DE1-3C55-B5F5-901741334C65}"/>
              </a:ext>
            </a:extLst>
          </p:cNvPr>
          <p:cNvSpPr txBox="1"/>
          <p:nvPr/>
        </p:nvSpPr>
        <p:spPr>
          <a:xfrm rot="16200000">
            <a:off x="2736764" y="5956451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93.3m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24">
            <a:extLst>
              <a:ext uri="{FF2B5EF4-FFF2-40B4-BE49-F238E27FC236}">
                <a16:creationId xmlns:a16="http://schemas.microsoft.com/office/drawing/2014/main" xmlns="" id="{09795FA9-F8E4-1752-F131-CF2D4CCE0C7F}"/>
              </a:ext>
            </a:extLst>
          </p:cNvPr>
          <p:cNvSpPr txBox="1"/>
          <p:nvPr/>
        </p:nvSpPr>
        <p:spPr>
          <a:xfrm rot="16200000">
            <a:off x="2181960" y="5762668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58.9m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7E620861-ACB0-CE0D-BECA-B6F9822DCCF6}"/>
              </a:ext>
            </a:extLst>
          </p:cNvPr>
          <p:cNvCxnSpPr>
            <a:cxnSpLocks/>
          </p:cNvCxnSpPr>
          <p:nvPr/>
        </p:nvCxnSpPr>
        <p:spPr>
          <a:xfrm>
            <a:off x="1845657" y="5203818"/>
            <a:ext cx="616" cy="117577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文本框 23">
            <a:extLst>
              <a:ext uri="{FF2B5EF4-FFF2-40B4-BE49-F238E27FC236}">
                <a16:creationId xmlns:a16="http://schemas.microsoft.com/office/drawing/2014/main" xmlns="" id="{E869D370-EC63-B1D7-7852-0FAC7A810986}"/>
              </a:ext>
            </a:extLst>
          </p:cNvPr>
          <p:cNvSpPr txBox="1"/>
          <p:nvPr/>
        </p:nvSpPr>
        <p:spPr>
          <a:xfrm rot="16200000">
            <a:off x="1455334" y="5333342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37.5m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CB1B8ECE-9E86-EAA1-2878-DF3320722767}"/>
              </a:ext>
            </a:extLst>
          </p:cNvPr>
          <p:cNvCxnSpPr>
            <a:cxnSpLocks/>
          </p:cNvCxnSpPr>
          <p:nvPr/>
        </p:nvCxnSpPr>
        <p:spPr>
          <a:xfrm flipH="1">
            <a:off x="2219109" y="5203818"/>
            <a:ext cx="1833" cy="118122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文本框 23">
            <a:extLst>
              <a:ext uri="{FF2B5EF4-FFF2-40B4-BE49-F238E27FC236}">
                <a16:creationId xmlns:a16="http://schemas.microsoft.com/office/drawing/2014/main" xmlns="" id="{CDA55297-74E4-49BA-EC0A-B031FFA4B067}"/>
              </a:ext>
            </a:extLst>
          </p:cNvPr>
          <p:cNvSpPr txBox="1"/>
          <p:nvPr/>
        </p:nvSpPr>
        <p:spPr>
          <a:xfrm rot="16200000">
            <a:off x="1830619" y="5589116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53.0m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6D4FC538-59D7-3E7C-146F-B178B9BB272B}"/>
              </a:ext>
            </a:extLst>
          </p:cNvPr>
          <p:cNvCxnSpPr>
            <a:cxnSpLocks/>
          </p:cNvCxnSpPr>
          <p:nvPr/>
        </p:nvCxnSpPr>
        <p:spPr>
          <a:xfrm flipH="1" flipV="1">
            <a:off x="5297112" y="1438119"/>
            <a:ext cx="1368820" cy="58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44362EE8-0693-8ADF-89A5-E29F28341988}"/>
              </a:ext>
            </a:extLst>
          </p:cNvPr>
          <p:cNvCxnSpPr>
            <a:cxnSpLocks/>
          </p:cNvCxnSpPr>
          <p:nvPr/>
        </p:nvCxnSpPr>
        <p:spPr>
          <a:xfrm flipH="1">
            <a:off x="6675291" y="1438703"/>
            <a:ext cx="1435" cy="118353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7FCB64A7-C24F-6498-09F6-255559158BCF}"/>
              </a:ext>
            </a:extLst>
          </p:cNvPr>
          <p:cNvCxnSpPr>
            <a:cxnSpLocks/>
          </p:cNvCxnSpPr>
          <p:nvPr/>
        </p:nvCxnSpPr>
        <p:spPr>
          <a:xfrm flipH="1">
            <a:off x="6188488" y="1438703"/>
            <a:ext cx="3804" cy="118024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文本框 23">
            <a:extLst>
              <a:ext uri="{FF2B5EF4-FFF2-40B4-BE49-F238E27FC236}">
                <a16:creationId xmlns:a16="http://schemas.microsoft.com/office/drawing/2014/main" xmlns="" id="{C904E118-95CF-CCFA-AD51-9DE01773EDBF}"/>
              </a:ext>
            </a:extLst>
          </p:cNvPr>
          <p:cNvSpPr txBox="1"/>
          <p:nvPr/>
        </p:nvSpPr>
        <p:spPr>
          <a:xfrm rot="16200000">
            <a:off x="6281978" y="2176526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39.6m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24">
            <a:extLst>
              <a:ext uri="{FF2B5EF4-FFF2-40B4-BE49-F238E27FC236}">
                <a16:creationId xmlns:a16="http://schemas.microsoft.com/office/drawing/2014/main" xmlns="" id="{F17086D4-8569-6326-D531-B1A6906739CA}"/>
              </a:ext>
            </a:extLst>
          </p:cNvPr>
          <p:cNvSpPr txBox="1"/>
          <p:nvPr/>
        </p:nvSpPr>
        <p:spPr>
          <a:xfrm rot="16200000">
            <a:off x="5794255" y="1568227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24.0m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FBB7CAA6-033B-67F4-6F52-A4AD8FDD123E}"/>
              </a:ext>
            </a:extLst>
          </p:cNvPr>
          <p:cNvCxnSpPr>
            <a:cxnSpLocks/>
          </p:cNvCxnSpPr>
          <p:nvPr/>
        </p:nvCxnSpPr>
        <p:spPr>
          <a:xfrm>
            <a:off x="6208096" y="1438703"/>
            <a:ext cx="6706" cy="118024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5D8E6F06-2434-C76F-D44B-511D933971D0}"/>
              </a:ext>
            </a:extLst>
          </p:cNvPr>
          <p:cNvCxnSpPr>
            <a:cxnSpLocks/>
          </p:cNvCxnSpPr>
          <p:nvPr/>
        </p:nvCxnSpPr>
        <p:spPr>
          <a:xfrm flipH="1">
            <a:off x="6250983" y="1438703"/>
            <a:ext cx="1270" cy="118024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文本框 44">
            <a:extLst>
              <a:ext uri="{FF2B5EF4-FFF2-40B4-BE49-F238E27FC236}">
                <a16:creationId xmlns:a16="http://schemas.microsoft.com/office/drawing/2014/main" xmlns="" id="{28CAF5DE-4D94-60AB-7C14-D9BB4AEB7630}"/>
              </a:ext>
            </a:extLst>
          </p:cNvPr>
          <p:cNvSpPr txBox="1"/>
          <p:nvPr/>
        </p:nvSpPr>
        <p:spPr>
          <a:xfrm rot="16200000">
            <a:off x="6100303" y="1946462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25.3m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xmlns="" id="{DAF8D6B3-686B-C0A1-6CAE-214CD9D7AEAE}"/>
              </a:ext>
            </a:extLst>
          </p:cNvPr>
          <p:cNvSpPr txBox="1"/>
          <p:nvPr/>
        </p:nvSpPr>
        <p:spPr>
          <a:xfrm>
            <a:off x="6283399" y="242282"/>
            <a:ext cx="2646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0.711, 95% CI 0.370-1.366,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=0.3054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1.564, 95% CI 1.030-2.374,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=0.0360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1.178, 95% CI 0.805-1.724,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=0.3981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xmlns="" id="{6963355F-6D8F-C5B9-A59F-EF0C6F9DE6E1}"/>
              </a:ext>
            </a:extLst>
          </p:cNvPr>
          <p:cNvSpPr txBox="1"/>
          <p:nvPr/>
        </p:nvSpPr>
        <p:spPr>
          <a:xfrm>
            <a:off x="1816705" y="4054065"/>
            <a:ext cx="263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II: HR 0.955, 95% CI 0.341-2.673,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=0.9306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1.866, 95% CI 1.051-3.313,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=0.0331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1.201, 95% CI 0.752-1.919,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=0.4438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81389" y="2437465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23">
            <a:extLst>
              <a:ext uri="{FF2B5EF4-FFF2-40B4-BE49-F238E27FC236}">
                <a16:creationId xmlns:a16="http://schemas.microsoft.com/office/drawing/2014/main" xmlns="" id="{7F227E95-E253-8B44-A708-40F42D4B2875}"/>
              </a:ext>
            </a:extLst>
          </p:cNvPr>
          <p:cNvSpPr txBox="1"/>
          <p:nvPr/>
        </p:nvSpPr>
        <p:spPr>
          <a:xfrm rot="16200000">
            <a:off x="5810059" y="2219283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24.3m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97203" y="6197180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TextBox 71">
            <a:extLst>
              <a:ext uri="{FF2B5EF4-FFF2-40B4-BE49-F238E27FC236}">
                <a16:creationId xmlns:a16="http://schemas.microsoft.com/office/drawing/2014/main" xmlns="" id="{6F2FE578-A9E1-4405-B13D-B777F881C52D}"/>
              </a:ext>
            </a:extLst>
          </p:cNvPr>
          <p:cNvSpPr txBox="1"/>
          <p:nvPr/>
        </p:nvSpPr>
        <p:spPr>
          <a:xfrm>
            <a:off x="72906" y="3946358"/>
            <a:ext cx="5019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                                                                             D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1FAC14C1-5F66-3E5C-76AF-A3F3922C80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927" y="248476"/>
            <a:ext cx="4320000" cy="3672000"/>
          </a:xfrm>
          <a:prstGeom prst="rect">
            <a:avLst/>
          </a:prstGeom>
        </p:spPr>
      </p:pic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xmlns="" id="{2B3F59DC-3F4E-8214-693F-730159D1B158}"/>
              </a:ext>
            </a:extLst>
          </p:cNvPr>
          <p:cNvCxnSpPr>
            <a:cxnSpLocks/>
          </p:cNvCxnSpPr>
          <p:nvPr/>
        </p:nvCxnSpPr>
        <p:spPr>
          <a:xfrm flipH="1" flipV="1">
            <a:off x="791598" y="1470026"/>
            <a:ext cx="1525616" cy="22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xmlns="" id="{849A265C-0A47-EFCA-499C-B0FB30241331}"/>
              </a:ext>
            </a:extLst>
          </p:cNvPr>
          <p:cNvCxnSpPr>
            <a:cxnSpLocks/>
          </p:cNvCxnSpPr>
          <p:nvPr/>
        </p:nvCxnSpPr>
        <p:spPr>
          <a:xfrm flipH="1">
            <a:off x="1760608" y="1470254"/>
            <a:ext cx="2818" cy="117900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xmlns="" id="{9373008E-5B9C-D20A-A1E4-DA6A636C9C3B}"/>
              </a:ext>
            </a:extLst>
          </p:cNvPr>
          <p:cNvCxnSpPr>
            <a:cxnSpLocks/>
          </p:cNvCxnSpPr>
          <p:nvPr/>
        </p:nvCxnSpPr>
        <p:spPr>
          <a:xfrm>
            <a:off x="2317331" y="1470254"/>
            <a:ext cx="1330" cy="117900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8" name="文本框 23">
            <a:extLst>
              <a:ext uri="{FF2B5EF4-FFF2-40B4-BE49-F238E27FC236}">
                <a16:creationId xmlns:a16="http://schemas.microsoft.com/office/drawing/2014/main" xmlns="" id="{94227DBE-F6E9-7443-4AC5-A32DB324BF6C}"/>
              </a:ext>
            </a:extLst>
          </p:cNvPr>
          <p:cNvSpPr txBox="1"/>
          <p:nvPr/>
        </p:nvSpPr>
        <p:spPr>
          <a:xfrm rot="16200000">
            <a:off x="1365097" y="2305798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FFCC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35.2m</a:t>
            </a:r>
            <a:endParaRPr lang="zh-CN" altLang="en-US" sz="1000" dirty="0">
              <a:solidFill>
                <a:srgbClr val="FFCC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文本框 24">
            <a:extLst>
              <a:ext uri="{FF2B5EF4-FFF2-40B4-BE49-F238E27FC236}">
                <a16:creationId xmlns:a16="http://schemas.microsoft.com/office/drawing/2014/main" xmlns="" id="{926C15C1-1AD3-1461-5EF1-9DE7AEB34B07}"/>
              </a:ext>
            </a:extLst>
          </p:cNvPr>
          <p:cNvSpPr txBox="1"/>
          <p:nvPr/>
        </p:nvSpPr>
        <p:spPr>
          <a:xfrm rot="16200000">
            <a:off x="1929088" y="1556072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0066C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58.8m</a:t>
            </a:r>
          </a:p>
        </p:txBody>
      </p:sp>
      <p:sp>
        <p:nvSpPr>
          <p:cNvPr id="90" name="文本框 23">
            <a:extLst>
              <a:ext uri="{FF2B5EF4-FFF2-40B4-BE49-F238E27FC236}">
                <a16:creationId xmlns:a16="http://schemas.microsoft.com/office/drawing/2014/main" xmlns="" id="{5CD4FD06-AD1B-67DF-C2D2-195942C39321}"/>
              </a:ext>
            </a:extLst>
          </p:cNvPr>
          <p:cNvSpPr txBox="1"/>
          <p:nvPr/>
        </p:nvSpPr>
        <p:spPr>
          <a:xfrm rot="16200000">
            <a:off x="899381" y="1599778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CB4C4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14.9m</a:t>
            </a:r>
            <a:endParaRPr lang="zh-CN" altLang="en-US" sz="1000" dirty="0">
              <a:solidFill>
                <a:srgbClr val="CB4C4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C13791BF-A203-0929-E586-232AFE2B36BC}"/>
              </a:ext>
            </a:extLst>
          </p:cNvPr>
          <p:cNvCxnSpPr>
            <a:cxnSpLocks/>
          </p:cNvCxnSpPr>
          <p:nvPr/>
        </p:nvCxnSpPr>
        <p:spPr>
          <a:xfrm>
            <a:off x="1491646" y="1470254"/>
            <a:ext cx="21" cy="117900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2" name="文本框 46">
            <a:extLst>
              <a:ext uri="{FF2B5EF4-FFF2-40B4-BE49-F238E27FC236}">
                <a16:creationId xmlns:a16="http://schemas.microsoft.com/office/drawing/2014/main" xmlns="" id="{B1C8426B-9374-5858-D00B-1910AE643E72}"/>
              </a:ext>
            </a:extLst>
          </p:cNvPr>
          <p:cNvSpPr txBox="1"/>
          <p:nvPr/>
        </p:nvSpPr>
        <p:spPr>
          <a:xfrm rot="16200000">
            <a:off x="1116851" y="1640122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>
                <a:solidFill>
                  <a:srgbClr val="77777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23.4m</a:t>
            </a:r>
            <a:endParaRPr lang="zh-CN" altLang="en-US" sz="1000" dirty="0">
              <a:solidFill>
                <a:srgbClr val="777777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文本框 19">
            <a:extLst>
              <a:ext uri="{FF2B5EF4-FFF2-40B4-BE49-F238E27FC236}">
                <a16:creationId xmlns:a16="http://schemas.microsoft.com/office/drawing/2014/main" xmlns="" id="{CEDFD76B-DC21-A21E-13E9-AC29F7F2827C}"/>
              </a:ext>
            </a:extLst>
          </p:cNvPr>
          <p:cNvSpPr txBox="1"/>
          <p:nvPr/>
        </p:nvSpPr>
        <p:spPr>
          <a:xfrm>
            <a:off x="1797877" y="208883"/>
            <a:ext cx="2653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I: HR 2.119, 95% CI 1.205-3.726,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=0.0091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III: HR 1.600, 95% CI 1.194-2.145,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=0.0017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III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vs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IV: HR 1.660, 95% CI 1.303-2.115, </a:t>
            </a:r>
            <a:r>
              <a:rPr lang="en-US" altLang="zh-CN" sz="800" i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&lt;0.0001 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833487" y="2464526"/>
            <a:ext cx="585019" cy="14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6" name="直接连接符 95">
            <a:extLst>
              <a:ext uri="{FF2B5EF4-FFF2-40B4-BE49-F238E27FC236}">
                <a16:creationId xmlns:a16="http://schemas.microsoft.com/office/drawing/2014/main" xmlns="" id="{525EEF6E-885E-C766-ABA6-9764C7C443DF}"/>
              </a:ext>
            </a:extLst>
          </p:cNvPr>
          <p:cNvCxnSpPr>
            <a:cxnSpLocks/>
          </p:cNvCxnSpPr>
          <p:nvPr/>
        </p:nvCxnSpPr>
        <p:spPr>
          <a:xfrm flipH="1">
            <a:off x="1289961" y="1470254"/>
            <a:ext cx="1025" cy="117564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TextBox 71">
            <a:extLst>
              <a:ext uri="{FF2B5EF4-FFF2-40B4-BE49-F238E27FC236}">
                <a16:creationId xmlns:a16="http://schemas.microsoft.com/office/drawing/2014/main" xmlns="" id="{6F2FE578-A9E1-4405-B13D-B777F881C52D}"/>
              </a:ext>
            </a:extLst>
          </p:cNvPr>
          <p:cNvSpPr txBox="1"/>
          <p:nvPr/>
        </p:nvSpPr>
        <p:spPr>
          <a:xfrm>
            <a:off x="119591" y="99151"/>
            <a:ext cx="5112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                                                                             B</a:t>
            </a:r>
            <a:endParaRPr lang="zh-CN" altLang="en-US" sz="16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52" name="图表 51"/>
          <p:cNvGraphicFramePr/>
          <p:nvPr/>
        </p:nvGraphicFramePr>
        <p:xfrm>
          <a:off x="5105400" y="4490129"/>
          <a:ext cx="3724053" cy="2988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3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5784080" y="5386930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64%</a:t>
            </a:r>
          </a:p>
        </p:txBody>
      </p:sp>
      <p:sp>
        <p:nvSpPr>
          <p:cNvPr id="54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5784593" y="6540723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36%</a:t>
            </a:r>
          </a:p>
        </p:txBody>
      </p:sp>
      <p:sp>
        <p:nvSpPr>
          <p:cNvPr id="55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6528389" y="4874405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19%</a:t>
            </a:r>
          </a:p>
        </p:txBody>
      </p:sp>
      <p:sp>
        <p:nvSpPr>
          <p:cNvPr id="56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6544113" y="5956194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78%</a:t>
            </a:r>
          </a:p>
        </p:txBody>
      </p:sp>
      <p:sp>
        <p:nvSpPr>
          <p:cNvPr id="57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6538719" y="6873291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3%</a:t>
            </a:r>
          </a:p>
        </p:txBody>
      </p:sp>
      <p:sp>
        <p:nvSpPr>
          <p:cNvPr id="58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7263729" y="5122650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37%</a:t>
            </a:r>
          </a:p>
        </p:txBody>
      </p:sp>
      <p:sp>
        <p:nvSpPr>
          <p:cNvPr id="59" name="文本框 1">
            <a:extLst>
              <a:ext uri="{FF2B5EF4-FFF2-40B4-BE49-F238E27FC236}">
                <a16:creationId xmlns:a16="http://schemas.microsoft.com/office/drawing/2014/main" xmlns="" id="{86B8A252-7698-9409-AA54-53E430C23EC3}"/>
              </a:ext>
            </a:extLst>
          </p:cNvPr>
          <p:cNvSpPr txBox="1"/>
          <p:nvPr/>
        </p:nvSpPr>
        <p:spPr>
          <a:xfrm>
            <a:off x="7262588" y="6194470"/>
            <a:ext cx="501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+mn-lt"/>
              </a:rPr>
              <a:t>63%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485</Words>
  <Application>Microsoft Office PowerPoint</Application>
  <PresentationFormat>全屏显示(4:3)</PresentationFormat>
  <Paragraphs>88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admin</cp:lastModifiedBy>
  <cp:revision>79</cp:revision>
  <dcterms:created xsi:type="dcterms:W3CDTF">2022-07-20T02:26:56Z</dcterms:created>
  <dcterms:modified xsi:type="dcterms:W3CDTF">2022-12-22T02:52:26Z</dcterms:modified>
</cp:coreProperties>
</file>