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otanikouhei:Desktop:SOF%20VEL&#35542;&#25991;&#20316;&#25104;&#20013;&#65281;:Supple%20figure&#6528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val>
            <c:numRef>
              <c:f>(Sheet1!$H$2,Sheet1!$J$2)</c:f>
              <c:numCache>
                <c:formatCode>General</c:formatCode>
                <c:ptCount val="2"/>
                <c:pt idx="0">
                  <c:v>1.0</c:v>
                </c:pt>
                <c:pt idx="1">
                  <c:v>3.0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04A-CB46-8671-2C322AA0E94D}"/>
            </c:ext>
          </c:extLst>
        </c:ser>
        <c:ser>
          <c:idx val="1"/>
          <c:order val="1"/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val>
            <c:numRef>
              <c:f>(Sheet1!$H$3,Sheet1!$J$3)</c:f>
              <c:numCache>
                <c:formatCode>General</c:formatCode>
                <c:ptCount val="2"/>
                <c:pt idx="0">
                  <c:v>11.0</c:v>
                </c:pt>
                <c:pt idx="1">
                  <c:v>9.0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04A-CB46-8671-2C322AA0E9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79486600"/>
        <c:axId val="-2117709160"/>
      </c:barChart>
      <c:catAx>
        <c:axId val="2079486600"/>
        <c:scaling>
          <c:orientation val="minMax"/>
        </c:scaling>
        <c:delete val="1"/>
        <c:axPos val="b"/>
        <c:majorTickMark val="out"/>
        <c:minorTickMark val="none"/>
        <c:tickLblPos val="nextTo"/>
        <c:crossAx val="-2117709160"/>
        <c:crosses val="autoZero"/>
        <c:auto val="1"/>
        <c:lblAlgn val="ctr"/>
        <c:lblOffset val="100"/>
        <c:noMultiLvlLbl val="0"/>
      </c:catAx>
      <c:valAx>
        <c:axId val="-21177091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600" u="none">
                <a:latin typeface="Helvetica"/>
              </a:defRPr>
            </a:pPr>
            <a:endParaRPr lang="ja-JP"/>
          </a:p>
        </c:txPr>
        <c:crossAx val="2079486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221-37B5-3E4F-8695-9AE9C8010B2A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FDDF9-9F6D-FF45-B374-F74E27B6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334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Supplementary </a:t>
            </a:r>
            <a:r>
              <a:rPr kumimoji="1" lang="en-US" altLang="ja-JP" dirty="0"/>
              <a:t>Figure </a:t>
            </a:r>
            <a:r>
              <a:rPr kumimoji="1" lang="en-US" altLang="ja-JP" dirty="0" smtClean="0"/>
              <a:t>5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74BCC-2493-204A-A657-6DE927586DC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490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94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1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643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396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1196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74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14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947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17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410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341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498B1-E771-CE4B-8697-FE4EDE7F4BD1}" type="datetimeFigureOut">
              <a:rPr kumimoji="1" lang="ja-JP" altLang="en-US" smtClean="0"/>
              <a:t>23/01/07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35F7A-A099-4942-B78C-2E3005A333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029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図形グループ 8"/>
          <p:cNvGrpSpPr/>
          <p:nvPr/>
        </p:nvGrpSpPr>
        <p:grpSpPr>
          <a:xfrm>
            <a:off x="0" y="0"/>
            <a:ext cx="9144000" cy="6469994"/>
            <a:chOff x="0" y="0"/>
            <a:chExt cx="9144000" cy="6469994"/>
          </a:xfrm>
        </p:grpSpPr>
        <p:sp>
          <p:nvSpPr>
            <p:cNvPr id="18" name="正方形/長方形 17"/>
            <p:cNvSpPr/>
            <p:nvPr/>
          </p:nvSpPr>
          <p:spPr>
            <a:xfrm>
              <a:off x="0" y="0"/>
              <a:ext cx="9144000" cy="64699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aphicFrame>
          <p:nvGraphicFramePr>
            <p:cNvPr id="2" name="グラフ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98674870"/>
                </p:ext>
              </p:extLst>
            </p:nvPr>
          </p:nvGraphicFramePr>
          <p:xfrm>
            <a:off x="0" y="840327"/>
            <a:ext cx="6117621" cy="5284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" name="テキスト ボックス 2"/>
            <p:cNvSpPr txBox="1"/>
            <p:nvPr/>
          </p:nvSpPr>
          <p:spPr>
            <a:xfrm>
              <a:off x="1392629" y="2507663"/>
              <a:ext cx="1381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latin typeface="Helvetica"/>
                  <a:cs typeface="Helvetica"/>
                </a:rPr>
                <a:t>92%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3980647" y="2494346"/>
              <a:ext cx="1381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Helvetica"/>
                  <a:cs typeface="Helvetica"/>
                </a:rPr>
                <a:t>75</a:t>
              </a:r>
              <a:r>
                <a:rPr kumimoji="1" lang="en-US" altLang="ja-JP" dirty="0">
                  <a:latin typeface="Helvetica"/>
                  <a:cs typeface="Helvetica"/>
                </a:rPr>
                <a:t>%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373513" y="6069030"/>
              <a:ext cx="34176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latin typeface="Helvetica"/>
                  <a:cs typeface="Helvetica"/>
                </a:rPr>
                <a:t>Before treatment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3725802" y="6069030"/>
              <a:ext cx="18329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latin typeface="Helvetica"/>
                  <a:cs typeface="Helvetica"/>
                </a:rPr>
                <a:t>SVR24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cxnSp>
          <p:nvCxnSpPr>
            <p:cNvPr id="7" name="直線コネクタ 6"/>
            <p:cNvCxnSpPr/>
            <p:nvPr/>
          </p:nvCxnSpPr>
          <p:spPr>
            <a:xfrm>
              <a:off x="2019667" y="714576"/>
              <a:ext cx="2686563" cy="0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/>
          </p:nvSpPr>
          <p:spPr>
            <a:xfrm>
              <a:off x="2738198" y="286823"/>
              <a:ext cx="2173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latin typeface="Helvetica"/>
                  <a:cs typeface="Helvetica"/>
                </a:rPr>
                <a:t> p = 0.157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373953" y="3039149"/>
              <a:ext cx="1381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latin typeface="Helvetica"/>
                  <a:cs typeface="Helvetica"/>
                </a:rPr>
                <a:t>(11/12)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3951241" y="3039149"/>
              <a:ext cx="1381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>
                  <a:latin typeface="Helvetica"/>
                  <a:cs typeface="Helvetica"/>
                </a:rPr>
                <a:t>(9/12)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6432282" y="3576062"/>
              <a:ext cx="253547" cy="242761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6741857" y="3513637"/>
              <a:ext cx="22340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Helvetica"/>
                  <a:cs typeface="Helvetica"/>
                </a:rPr>
                <a:t>HVPG ≥ 10 mm Hg</a:t>
              </a:r>
              <a:r>
                <a:rPr lang="ja-JP" altLang="ja-JP" dirty="0">
                  <a:latin typeface="Helvetica"/>
                  <a:cs typeface="Helvetica"/>
                </a:rPr>
                <a:t> </a:t>
              </a:r>
              <a:r>
                <a:rPr lang="en-US" altLang="ja-JP" dirty="0">
                  <a:latin typeface="Helvetica"/>
                  <a:cs typeface="Helvetica"/>
                </a:rPr>
                <a:t> 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6432282" y="4383677"/>
              <a:ext cx="253547" cy="24276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6741857" y="4327170"/>
              <a:ext cx="22340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Helvetica"/>
                  <a:cs typeface="Helvetica"/>
                </a:rPr>
                <a:t>HVPG &lt; 10 mm Hg</a:t>
              </a:r>
              <a:r>
                <a:rPr lang="ja-JP" altLang="ja-JP" dirty="0">
                  <a:latin typeface="Helvetica"/>
                  <a:cs typeface="Helvetica"/>
                </a:rPr>
                <a:t> </a:t>
              </a:r>
              <a:r>
                <a:rPr lang="en-US" altLang="ja-JP" dirty="0">
                  <a:latin typeface="Helvetica"/>
                  <a:cs typeface="Helvetica"/>
                </a:rPr>
                <a:t> </a:t>
              </a:r>
              <a:endParaRPr kumimoji="1" lang="ja-JP" altLang="en-US" dirty="0">
                <a:latin typeface="Helvetica"/>
                <a:cs typeface="Helvetica"/>
              </a:endParaRPr>
            </a:p>
          </p:txBody>
        </p:sp>
      </p:grpSp>
      <p:sp>
        <p:nvSpPr>
          <p:cNvPr id="17" name="テキスト ボックス 16"/>
          <p:cNvSpPr txBox="1"/>
          <p:nvPr/>
        </p:nvSpPr>
        <p:spPr>
          <a:xfrm>
            <a:off x="0" y="6469994"/>
            <a:ext cx="3641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Supplementary Figure 5</a:t>
            </a:r>
            <a:endParaRPr kumimoji="1" lang="en-US" altLang="ja-JP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11563072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38</Words>
  <Application>Microsoft Macintosh PowerPoint</Application>
  <PresentationFormat>画面に合わせる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晃平</dc:creator>
  <cp:lastModifiedBy>晃平</cp:lastModifiedBy>
  <cp:revision>10</cp:revision>
  <dcterms:created xsi:type="dcterms:W3CDTF">2023-01-07T00:39:43Z</dcterms:created>
  <dcterms:modified xsi:type="dcterms:W3CDTF">2023-01-07T01:02:05Z</dcterms:modified>
</cp:coreProperties>
</file>