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>
  <p:sldMasterIdLst>
    <p:sldMasterId id="2147483684" r:id="rId1"/>
  </p:sldMasterIdLst>
  <p:sldIdLst>
    <p:sldId id="262" r:id="rId2"/>
    <p:sldId id="263" r:id="rId3"/>
    <p:sldId id="264" r:id="rId4"/>
    <p:sldId id="265" r:id="rId5"/>
  </p:sldIdLst>
  <p:sldSz cx="77724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75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ala%20&amp;%20Hafez\AppData\Roaming\Microsoft\Excel\Book1%20(version%202).xlsb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Timeline of Lactate and EF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Sheet1!$K$10</c:f>
              <c:strCache>
                <c:ptCount val="1"/>
                <c:pt idx="0">
                  <c:v>Lactic Acid (mmol/L)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  <a:headEnd type="none"/>
              <a:tailEnd type="arrow"/>
            </a:ln>
            <a:effectLst/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12700">
                <a:solidFill>
                  <a:schemeClr val="lt2"/>
                </a:solidFill>
                <a:round/>
              </a:ln>
              <a:effectLst/>
            </c:spPr>
          </c:marker>
          <c:cat>
            <c:strRef>
              <c:f>Sheet1!$J$11:$J$15</c:f>
              <c:strCache>
                <c:ptCount val="5"/>
                <c:pt idx="0">
                  <c:v>Day 1 (Post-Arrest)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</c:strCache>
            </c:strRef>
          </c:cat>
          <c:val>
            <c:numRef>
              <c:f>Sheet1!$K$11:$K$15</c:f>
              <c:numCache>
                <c:formatCode>General</c:formatCode>
                <c:ptCount val="5"/>
                <c:pt idx="0">
                  <c:v>10</c:v>
                </c:pt>
                <c:pt idx="1">
                  <c:v>3.3</c:v>
                </c:pt>
                <c:pt idx="2">
                  <c:v>2.2999999999999998</c:v>
                </c:pt>
                <c:pt idx="3">
                  <c:v>1.3</c:v>
                </c:pt>
                <c:pt idx="4">
                  <c:v>0.9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9AE-496F-A9A0-9C239C5787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382847"/>
        <c:axId val="133384095"/>
      </c:lineChart>
      <c:lineChart>
        <c:grouping val="standard"/>
        <c:varyColors val="0"/>
        <c:ser>
          <c:idx val="1"/>
          <c:order val="1"/>
          <c:tx>
            <c:strRef>
              <c:f>Sheet1!$L$10</c:f>
              <c:strCache>
                <c:ptCount val="1"/>
                <c:pt idx="0">
                  <c:v>Ejection Fraction (%)</c:v>
                </c:pt>
              </c:strCache>
            </c:strRef>
          </c:tx>
          <c:spPr>
            <a:ln w="22225" cap="rnd" cmpd="sng">
              <a:solidFill>
                <a:schemeClr val="tx2">
                  <a:lumMod val="75000"/>
                </a:schemeClr>
              </a:solidFill>
              <a:round/>
              <a:tailEnd type="arrow"/>
            </a:ln>
            <a:effectLst/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12700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marker>
          <c:cat>
            <c:strRef>
              <c:f>Sheet1!$J$11:$J$15</c:f>
              <c:strCache>
                <c:ptCount val="5"/>
                <c:pt idx="0">
                  <c:v>Day 1 (Post-Arrest)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</c:strCache>
            </c:strRef>
          </c:cat>
          <c:val>
            <c:numRef>
              <c:f>Sheet1!$L$11:$L$15</c:f>
              <c:numCache>
                <c:formatCode>0%</c:formatCode>
                <c:ptCount val="5"/>
                <c:pt idx="0">
                  <c:v>0.03</c:v>
                </c:pt>
                <c:pt idx="1">
                  <c:v>0.08</c:v>
                </c:pt>
                <c:pt idx="2">
                  <c:v>0.32</c:v>
                </c:pt>
                <c:pt idx="3">
                  <c:v>0.47</c:v>
                </c:pt>
                <c:pt idx="4">
                  <c:v>0.6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9AE-496F-A9A0-9C239C5787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1134527"/>
        <c:axId val="133382015"/>
      </c:lineChart>
      <c:catAx>
        <c:axId val="13338284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Hospital Day </a:t>
                </a:r>
              </a:p>
            </c:rich>
          </c:tx>
          <c:layout>
            <c:manualLayout>
              <c:xMode val="edge"/>
              <c:yMode val="edge"/>
              <c:x val="0.43538444452939506"/>
              <c:y val="0.846853629740732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3384095"/>
        <c:crosses val="autoZero"/>
        <c:auto val="1"/>
        <c:lblAlgn val="ctr"/>
        <c:lblOffset val="100"/>
        <c:noMultiLvlLbl val="0"/>
      </c:catAx>
      <c:valAx>
        <c:axId val="13338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>
                    <a:solidFill>
                      <a:schemeClr val="accent6">
                        <a:lumMod val="75000"/>
                      </a:schemeClr>
                    </a:solidFill>
                  </a:rPr>
                  <a:t>Lactic Acid  (mmol/L) </a:t>
                </a:r>
              </a:p>
            </c:rich>
          </c:tx>
          <c:layout>
            <c:manualLayout>
              <c:xMode val="edge"/>
              <c:yMode val="edge"/>
              <c:x val="1.6952866377914662E-2"/>
              <c:y val="0.289965319432023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3382847"/>
        <c:crosses val="autoZero"/>
        <c:crossBetween val="between"/>
      </c:valAx>
      <c:valAx>
        <c:axId val="133382015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>
                    <a:solidFill>
                      <a:schemeClr val="tx2">
                        <a:lumMod val="75000"/>
                      </a:schemeClr>
                    </a:solidFill>
                  </a:rPr>
                  <a:t>Ejection Fraction (%)</a:t>
                </a:r>
              </a:p>
            </c:rich>
          </c:tx>
          <c:layout>
            <c:manualLayout>
              <c:xMode val="edge"/>
              <c:yMode val="edge"/>
              <c:x val="0.9606771577355443"/>
              <c:y val="0.274255385666819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1134527"/>
        <c:crosses val="max"/>
        <c:crossBetween val="between"/>
      </c:valAx>
      <c:catAx>
        <c:axId val="209113452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338201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95000"/>
          <a:lumOff val="5000"/>
        </a:schemeClr>
      </a:solidFill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122363"/>
            <a:ext cx="6606540" cy="2387600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3602038"/>
            <a:ext cx="5829300" cy="1655762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5322F-D8E6-46CF-8FE7-FA2ADF0A17AD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DBDF-4081-4A38-BACF-C9A9D1D8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6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5322F-D8E6-46CF-8FE7-FA2ADF0A17AD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DBDF-4081-4A38-BACF-C9A9D1D8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56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365125"/>
            <a:ext cx="1675924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365125"/>
            <a:ext cx="493061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5322F-D8E6-46CF-8FE7-FA2ADF0A17AD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DBDF-4081-4A38-BACF-C9A9D1D8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5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5322F-D8E6-46CF-8FE7-FA2ADF0A17AD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DBDF-4081-4A38-BACF-C9A9D1D8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66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1709740"/>
            <a:ext cx="6703695" cy="2852737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4589465"/>
            <a:ext cx="6703695" cy="1500187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5322F-D8E6-46CF-8FE7-FA2ADF0A17AD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DBDF-4081-4A38-BACF-C9A9D1D8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8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1825625"/>
            <a:ext cx="330327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1825625"/>
            <a:ext cx="330327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5322F-D8E6-46CF-8FE7-FA2ADF0A17AD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DBDF-4081-4A38-BACF-C9A9D1D8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47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365127"/>
            <a:ext cx="670369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1681163"/>
            <a:ext cx="3288089" cy="823912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2505075"/>
            <a:ext cx="328808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1681163"/>
            <a:ext cx="3304282" cy="823912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2505075"/>
            <a:ext cx="330428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5322F-D8E6-46CF-8FE7-FA2ADF0A17AD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DBDF-4081-4A38-BACF-C9A9D1D8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96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5322F-D8E6-46CF-8FE7-FA2ADF0A17AD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DBDF-4081-4A38-BACF-C9A9D1D8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5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5322F-D8E6-46CF-8FE7-FA2ADF0A17AD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DBDF-4081-4A38-BACF-C9A9D1D8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51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457200"/>
            <a:ext cx="2506801" cy="160020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987427"/>
            <a:ext cx="3934778" cy="4873625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2057400"/>
            <a:ext cx="2506801" cy="3811588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5322F-D8E6-46CF-8FE7-FA2ADF0A17AD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DBDF-4081-4A38-BACF-C9A9D1D8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99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457200"/>
            <a:ext cx="2506801" cy="160020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987427"/>
            <a:ext cx="3934778" cy="4873625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2057400"/>
            <a:ext cx="2506801" cy="3811588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5322F-D8E6-46CF-8FE7-FA2ADF0A17AD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DBDF-4081-4A38-BACF-C9A9D1D8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56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365127"/>
            <a:ext cx="670369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1825625"/>
            <a:ext cx="670369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6356352"/>
            <a:ext cx="17487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5322F-D8E6-46CF-8FE7-FA2ADF0A17AD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6356352"/>
            <a:ext cx="26231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6356352"/>
            <a:ext cx="17487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BDBDF-4081-4A38-BACF-C9A9D1D85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760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89A5F-FC28-4153-87D6-62B734043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713" y="275210"/>
            <a:ext cx="5952973" cy="47415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1: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Timeline of pertinent daily lab results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37AB042-CD62-40F4-9AC0-4A508EED3B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064085"/>
              </p:ext>
            </p:extLst>
          </p:nvPr>
        </p:nvGraphicFramePr>
        <p:xfrm>
          <a:off x="413859" y="855896"/>
          <a:ext cx="6944682" cy="5651435"/>
        </p:xfrm>
        <a:graphic>
          <a:graphicData uri="http://schemas.openxmlformats.org/drawingml/2006/table">
            <a:tbl>
              <a:tblPr firstRow="1" firstCol="1"/>
              <a:tblGrid>
                <a:gridCol w="2642158">
                  <a:extLst>
                    <a:ext uri="{9D8B030D-6E8A-4147-A177-3AD203B41FA5}">
                      <a16:colId xmlns:a16="http://schemas.microsoft.com/office/drawing/2014/main" val="4057512818"/>
                    </a:ext>
                  </a:extLst>
                </a:gridCol>
                <a:gridCol w="860504">
                  <a:extLst>
                    <a:ext uri="{9D8B030D-6E8A-4147-A177-3AD203B41FA5}">
                      <a16:colId xmlns:a16="http://schemas.microsoft.com/office/drawing/2014/main" val="932130366"/>
                    </a:ext>
                  </a:extLst>
                </a:gridCol>
                <a:gridCol w="803137">
                  <a:extLst>
                    <a:ext uri="{9D8B030D-6E8A-4147-A177-3AD203B41FA5}">
                      <a16:colId xmlns:a16="http://schemas.microsoft.com/office/drawing/2014/main" val="1085756277"/>
                    </a:ext>
                  </a:extLst>
                </a:gridCol>
                <a:gridCol w="573670">
                  <a:extLst>
                    <a:ext uri="{9D8B030D-6E8A-4147-A177-3AD203B41FA5}">
                      <a16:colId xmlns:a16="http://schemas.microsoft.com/office/drawing/2014/main" val="3269461685"/>
                    </a:ext>
                  </a:extLst>
                </a:gridCol>
                <a:gridCol w="573670">
                  <a:extLst>
                    <a:ext uri="{9D8B030D-6E8A-4147-A177-3AD203B41FA5}">
                      <a16:colId xmlns:a16="http://schemas.microsoft.com/office/drawing/2014/main" val="1626593555"/>
                    </a:ext>
                  </a:extLst>
                </a:gridCol>
                <a:gridCol w="458937">
                  <a:extLst>
                    <a:ext uri="{9D8B030D-6E8A-4147-A177-3AD203B41FA5}">
                      <a16:colId xmlns:a16="http://schemas.microsoft.com/office/drawing/2014/main" val="2541022461"/>
                    </a:ext>
                  </a:extLst>
                </a:gridCol>
                <a:gridCol w="516303">
                  <a:extLst>
                    <a:ext uri="{9D8B030D-6E8A-4147-A177-3AD203B41FA5}">
                      <a16:colId xmlns:a16="http://schemas.microsoft.com/office/drawing/2014/main" val="1319086894"/>
                    </a:ext>
                  </a:extLst>
                </a:gridCol>
                <a:gridCol w="516303">
                  <a:extLst>
                    <a:ext uri="{9D8B030D-6E8A-4147-A177-3AD203B41FA5}">
                      <a16:colId xmlns:a16="http://schemas.microsoft.com/office/drawing/2014/main" val="3870425987"/>
                    </a:ext>
                  </a:extLst>
                </a:gridCol>
              </a:tblGrid>
              <a:tr h="235948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Hospital Day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869183"/>
                  </a:ext>
                </a:extLst>
              </a:tr>
              <a:tr h="2359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Day 1 (Admission)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734861"/>
                  </a:ext>
                </a:extLst>
              </a:tr>
              <a:tr h="4865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Pre-Arrest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Post-ECPella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774797"/>
                  </a:ext>
                </a:extLst>
              </a:tr>
              <a:tr h="353048">
                <a:tc gridSpan="8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Lab Tests with Reference Ranges: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837957"/>
                  </a:ext>
                </a:extLst>
              </a:tr>
              <a:tr h="2648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Sodium (135 – 145 mEq/L)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145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146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142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7255451"/>
                  </a:ext>
                </a:extLst>
              </a:tr>
              <a:tr h="235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Potassium (3.5 – 5.2 mEq/L)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4.8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3.9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3.7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3.9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585838"/>
                  </a:ext>
                </a:extLst>
              </a:tr>
              <a:tr h="235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Chloride (96 – 106 mEq/L)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2023390"/>
                  </a:ext>
                </a:extLst>
              </a:tr>
              <a:tr h="235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CO2 (23 – 29 mmol/L)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673164"/>
                  </a:ext>
                </a:extLst>
              </a:tr>
              <a:tr h="2763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Anion Gap (8.0 – 16.0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mEq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/L)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902614"/>
                  </a:ext>
                </a:extLst>
              </a:tr>
              <a:tr h="235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BUN (7 – 22 mg/dL)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947373"/>
                  </a:ext>
                </a:extLst>
              </a:tr>
              <a:tr h="235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GFR (&gt;90 mL/min/1.73 m</a:t>
                      </a:r>
                      <a:r>
                        <a:rPr lang="en-US" sz="12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&gt;90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81098"/>
                  </a:ext>
                </a:extLst>
              </a:tr>
              <a:tr h="235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Creatinine (0.4 – 1.1 mg/dL)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00491"/>
                  </a:ext>
                </a:extLst>
              </a:tr>
              <a:tr h="25454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Lactic Acid (0.50 – 2.0 mmol/L)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90006"/>
                  </a:ext>
                </a:extLst>
              </a:tr>
              <a:tr h="2359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WBC (4.8 – 10.8 thou/mm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9.2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9.1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10.6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5022965"/>
                  </a:ext>
                </a:extLst>
              </a:tr>
              <a:tr h="2612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Hemoglobin (12 – 16 gm/dL)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13.1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907350"/>
                  </a:ext>
                </a:extLst>
              </a:tr>
              <a:tr h="2750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Hematocrit (37.0 – 47.0%)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43.3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5800829"/>
                  </a:ext>
                </a:extLst>
              </a:tr>
              <a:tr h="260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Platelet Count (140 – 450 thou/mm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045527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Fibrinogen (160 – 475 mg/100 mL)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235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233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311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468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0300553"/>
                  </a:ext>
                </a:extLst>
              </a:tr>
              <a:tr h="2749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Activated Clotting Time ( 1 – 150 secs)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3766805"/>
                  </a:ext>
                </a:extLst>
              </a:tr>
              <a:tr h="2751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D-Dimer (0.00 – 500 ng/mL FEU)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5158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714267"/>
                  </a:ext>
                </a:extLst>
              </a:tr>
              <a:tr h="2813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Fibrin Split Products ( &lt; 5mcg/mL)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5-10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735" marR="517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1491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9107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89A5F-FC28-4153-87D6-62B734043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96" y="807870"/>
            <a:ext cx="7070484" cy="47415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Graph 1: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Timeline of Lactate and EF Throughout ICU Course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8AE6228-FCA2-4FF0-9B14-3954522003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9382769"/>
              </p:ext>
            </p:extLst>
          </p:nvPr>
        </p:nvGraphicFramePr>
        <p:xfrm>
          <a:off x="302418" y="1400845"/>
          <a:ext cx="7167562" cy="4056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5736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89A5F-FC28-4153-87D6-62B734043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74" y="1180085"/>
            <a:ext cx="6877049" cy="47415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2: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Timeline and quantity of blood product transfusions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16FD21-FAE9-435A-B0E1-228A43EBD6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586086"/>
              </p:ext>
            </p:extLst>
          </p:nvPr>
        </p:nvGraphicFramePr>
        <p:xfrm>
          <a:off x="319086" y="2162175"/>
          <a:ext cx="7134223" cy="2652712"/>
        </p:xfrm>
        <a:graphic>
          <a:graphicData uri="http://schemas.openxmlformats.org/drawingml/2006/table">
            <a:tbl>
              <a:tblPr firstRow="1" firstCol="1"/>
              <a:tblGrid>
                <a:gridCol w="352698">
                  <a:extLst>
                    <a:ext uri="{9D8B030D-6E8A-4147-A177-3AD203B41FA5}">
                      <a16:colId xmlns:a16="http://schemas.microsoft.com/office/drawing/2014/main" val="3430414044"/>
                    </a:ext>
                  </a:extLst>
                </a:gridCol>
                <a:gridCol w="2410104">
                  <a:extLst>
                    <a:ext uri="{9D8B030D-6E8A-4147-A177-3AD203B41FA5}">
                      <a16:colId xmlns:a16="http://schemas.microsoft.com/office/drawing/2014/main" val="3289447790"/>
                    </a:ext>
                  </a:extLst>
                </a:gridCol>
                <a:gridCol w="1058094">
                  <a:extLst>
                    <a:ext uri="{9D8B030D-6E8A-4147-A177-3AD203B41FA5}">
                      <a16:colId xmlns:a16="http://schemas.microsoft.com/office/drawing/2014/main" val="2342588116"/>
                    </a:ext>
                  </a:extLst>
                </a:gridCol>
                <a:gridCol w="470264">
                  <a:extLst>
                    <a:ext uri="{9D8B030D-6E8A-4147-A177-3AD203B41FA5}">
                      <a16:colId xmlns:a16="http://schemas.microsoft.com/office/drawing/2014/main" val="926800101"/>
                    </a:ext>
                  </a:extLst>
                </a:gridCol>
                <a:gridCol w="511338">
                  <a:extLst>
                    <a:ext uri="{9D8B030D-6E8A-4147-A177-3AD203B41FA5}">
                      <a16:colId xmlns:a16="http://schemas.microsoft.com/office/drawing/2014/main" val="825100088"/>
                    </a:ext>
                  </a:extLst>
                </a:gridCol>
                <a:gridCol w="489858">
                  <a:extLst>
                    <a:ext uri="{9D8B030D-6E8A-4147-A177-3AD203B41FA5}">
                      <a16:colId xmlns:a16="http://schemas.microsoft.com/office/drawing/2014/main" val="2403153049"/>
                    </a:ext>
                  </a:extLst>
                </a:gridCol>
                <a:gridCol w="431075">
                  <a:extLst>
                    <a:ext uri="{9D8B030D-6E8A-4147-A177-3AD203B41FA5}">
                      <a16:colId xmlns:a16="http://schemas.microsoft.com/office/drawing/2014/main" val="80630810"/>
                    </a:ext>
                  </a:extLst>
                </a:gridCol>
                <a:gridCol w="421278">
                  <a:extLst>
                    <a:ext uri="{9D8B030D-6E8A-4147-A177-3AD203B41FA5}">
                      <a16:colId xmlns:a16="http://schemas.microsoft.com/office/drawing/2014/main" val="3915105113"/>
                    </a:ext>
                  </a:extLst>
                </a:gridCol>
                <a:gridCol w="989514">
                  <a:extLst>
                    <a:ext uri="{9D8B030D-6E8A-4147-A177-3AD203B41FA5}">
                      <a16:colId xmlns:a16="http://schemas.microsoft.com/office/drawing/2014/main" val="2321979519"/>
                    </a:ext>
                  </a:extLst>
                </a:gridCol>
              </a:tblGrid>
              <a:tr h="29791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Hospital Day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234601"/>
                  </a:ext>
                </a:extLst>
              </a:tr>
              <a:tr h="6202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(Admission)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Units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956853"/>
                  </a:ext>
                </a:extLst>
              </a:tr>
              <a:tr h="483575">
                <a:tc rowSpan="4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Blood Products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Packed Red Blood Cells (PRBC)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810271"/>
                  </a:ext>
                </a:extLst>
              </a:tr>
              <a:tr h="4099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Cryoprecipitate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72856"/>
                  </a:ext>
                </a:extLst>
              </a:tr>
              <a:tr h="4099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Fresh Frozen Plasma (FFP)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798851"/>
                  </a:ext>
                </a:extLst>
              </a:tr>
              <a:tr h="4310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Platelets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9202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5232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89A5F-FC28-4153-87D6-62B734043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788" y="784574"/>
            <a:ext cx="7362824" cy="47415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3: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Comprehensive flowsheet of our patient’s hemodynamic progress on ECPELLA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F95A81F-C5F5-41FD-82F8-E424D50472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884260"/>
              </p:ext>
            </p:extLst>
          </p:nvPr>
        </p:nvGraphicFramePr>
        <p:xfrm>
          <a:off x="202406" y="1763554"/>
          <a:ext cx="7362824" cy="3760945"/>
        </p:xfrm>
        <a:graphic>
          <a:graphicData uri="http://schemas.openxmlformats.org/drawingml/2006/table">
            <a:tbl>
              <a:tblPr firstRow="1" firstCol="1"/>
              <a:tblGrid>
                <a:gridCol w="690184">
                  <a:extLst>
                    <a:ext uri="{9D8B030D-6E8A-4147-A177-3AD203B41FA5}">
                      <a16:colId xmlns:a16="http://schemas.microsoft.com/office/drawing/2014/main" val="4106236305"/>
                    </a:ext>
                  </a:extLst>
                </a:gridCol>
                <a:gridCol w="1807870">
                  <a:extLst>
                    <a:ext uri="{9D8B030D-6E8A-4147-A177-3AD203B41FA5}">
                      <a16:colId xmlns:a16="http://schemas.microsoft.com/office/drawing/2014/main" val="3094885901"/>
                    </a:ext>
                  </a:extLst>
                </a:gridCol>
                <a:gridCol w="1308260">
                  <a:extLst>
                    <a:ext uri="{9D8B030D-6E8A-4147-A177-3AD203B41FA5}">
                      <a16:colId xmlns:a16="http://schemas.microsoft.com/office/drawing/2014/main" val="1217532653"/>
                    </a:ext>
                  </a:extLst>
                </a:gridCol>
                <a:gridCol w="721088">
                  <a:extLst>
                    <a:ext uri="{9D8B030D-6E8A-4147-A177-3AD203B41FA5}">
                      <a16:colId xmlns:a16="http://schemas.microsoft.com/office/drawing/2014/main" val="36506668"/>
                    </a:ext>
                  </a:extLst>
                </a:gridCol>
                <a:gridCol w="741691">
                  <a:extLst>
                    <a:ext uri="{9D8B030D-6E8A-4147-A177-3AD203B41FA5}">
                      <a16:colId xmlns:a16="http://schemas.microsoft.com/office/drawing/2014/main" val="694244392"/>
                    </a:ext>
                  </a:extLst>
                </a:gridCol>
                <a:gridCol w="762293">
                  <a:extLst>
                    <a:ext uri="{9D8B030D-6E8A-4147-A177-3AD203B41FA5}">
                      <a16:colId xmlns:a16="http://schemas.microsoft.com/office/drawing/2014/main" val="443613154"/>
                    </a:ext>
                  </a:extLst>
                </a:gridCol>
                <a:gridCol w="679883">
                  <a:extLst>
                    <a:ext uri="{9D8B030D-6E8A-4147-A177-3AD203B41FA5}">
                      <a16:colId xmlns:a16="http://schemas.microsoft.com/office/drawing/2014/main" val="1109430092"/>
                    </a:ext>
                  </a:extLst>
                </a:gridCol>
                <a:gridCol w="651555">
                  <a:extLst>
                    <a:ext uri="{9D8B030D-6E8A-4147-A177-3AD203B41FA5}">
                      <a16:colId xmlns:a16="http://schemas.microsoft.com/office/drawing/2014/main" val="1524788115"/>
                    </a:ext>
                  </a:extLst>
                </a:gridCol>
              </a:tblGrid>
              <a:tr h="26955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Hospital Day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4170733"/>
                  </a:ext>
                </a:extLst>
              </a:tr>
              <a:tr h="2695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(Admission)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83457"/>
                  </a:ext>
                </a:extLst>
              </a:tr>
              <a:tr h="555930">
                <a:tc rowSpan="6">
                  <a:txBody>
                    <a:bodyPr/>
                    <a:lstStyle/>
                    <a:p>
                      <a:pPr marL="71755" marR="71755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Hemodynamics: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Central Venous Pressure (mmHg)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812218"/>
                  </a:ext>
                </a:extLst>
              </a:tr>
              <a:tr h="5559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Pulmonary Artery Pressure (PAP)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16/13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25/18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41/25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40/25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45/31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45/42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817460"/>
                  </a:ext>
                </a:extLst>
              </a:tr>
              <a:tr h="4818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 PAP (mmHg)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090832"/>
                  </a:ext>
                </a:extLst>
              </a:tr>
              <a:tr h="5653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Stroke Volume (mL)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8899219"/>
                  </a:ext>
                </a:extLst>
              </a:tr>
              <a:tr h="5559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Cardiac Index (L/min/m</a:t>
                      </a:r>
                      <a:r>
                        <a:rPr lang="en-US" sz="1400" baseline="30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9336593"/>
                  </a:ext>
                </a:extLst>
              </a:tr>
              <a:tr h="5068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Ejection Fraction (%)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30-35%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45-50%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42591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366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298</TotalTime>
  <Words>516</Words>
  <Application>Microsoft Office PowerPoint</Application>
  <PresentationFormat>Custom</PresentationFormat>
  <Paragraphs>252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Supplemental Table 1: Timeline of pertinent daily lab results </vt:lpstr>
      <vt:lpstr>Supplemental Graph 1: Timeline of Lactate and EF Throughout ICU Course </vt:lpstr>
      <vt:lpstr>Supplemental Table 2: Timeline and quantity of blood product transfusions</vt:lpstr>
      <vt:lpstr>Supplemental Table 3: Comprehensive flowsheet of our patient’s hemodynamic progress on ECPELLA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Golzarian, Hafez</dc:creator>
  <cp:lastModifiedBy>Golzarian, Hafez</cp:lastModifiedBy>
  <cp:revision>17</cp:revision>
  <dcterms:created xsi:type="dcterms:W3CDTF">2022-06-12T04:31:03Z</dcterms:created>
  <dcterms:modified xsi:type="dcterms:W3CDTF">2022-10-30T22:29:40Z</dcterms:modified>
</cp:coreProperties>
</file>