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20DCCF-110F-8F01-E0C1-3DF43F71A08C}"/>
              </a:ext>
            </a:extLst>
          </p:cNvPr>
          <p:cNvSpPr txBox="1"/>
          <p:nvPr/>
        </p:nvSpPr>
        <p:spPr>
          <a:xfrm>
            <a:off x="152400" y="304800"/>
            <a:ext cx="876299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general Iranian adult population working in 50 health centers (Phase 1) (n= 10087)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[Validated questionnaires on lifestyle, demographic, anthropometric factors, dietary habits and intakes were distributed]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A08266-D93F-6E8C-72BB-C53EC2EF01DB}"/>
              </a:ext>
            </a:extLst>
          </p:cNvPr>
          <p:cNvSpPr txBox="1"/>
          <p:nvPr/>
        </p:nvSpPr>
        <p:spPr>
          <a:xfrm>
            <a:off x="381000" y="1066800"/>
            <a:ext cx="3200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 and returned questionnaire (n=8691)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(Response rate:86.16%)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462212-5EB8-730E-E351-69E179DE7D25}"/>
              </a:ext>
            </a:extLst>
          </p:cNvPr>
          <p:cNvCxnSpPr>
            <a:cxnSpLocks/>
          </p:cNvCxnSpPr>
          <p:nvPr/>
        </p:nvCxnSpPr>
        <p:spPr>
          <a:xfrm>
            <a:off x="1977992" y="828020"/>
            <a:ext cx="3208" cy="2387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171D16-6CA7-7DDB-32BC-1F79FD8C8D3D}"/>
              </a:ext>
            </a:extLst>
          </p:cNvPr>
          <p:cNvCxnSpPr>
            <a:cxnSpLocks/>
          </p:cNvCxnSpPr>
          <p:nvPr/>
        </p:nvCxnSpPr>
        <p:spPr>
          <a:xfrm>
            <a:off x="5867400" y="818178"/>
            <a:ext cx="0" cy="9245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B5341CA-82A0-7FCB-6D16-975CE2C67CBA}"/>
              </a:ext>
            </a:extLst>
          </p:cNvPr>
          <p:cNvSpPr txBox="1"/>
          <p:nvPr/>
        </p:nvSpPr>
        <p:spPr>
          <a:xfrm>
            <a:off x="317505" y="1742758"/>
            <a:ext cx="850899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Validated questionnaires on mental health and psychological disorders were distributed (Phase 2) (n=10087)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B3DF7E-6699-C300-F175-4811A2C0DC48}"/>
              </a:ext>
            </a:extLst>
          </p:cNvPr>
          <p:cNvSpPr txBox="1"/>
          <p:nvPr/>
        </p:nvSpPr>
        <p:spPr>
          <a:xfrm>
            <a:off x="304800" y="2296180"/>
            <a:ext cx="3200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 and returned questionnaire (n=6239)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(Response rate:61.85%)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BE7F46E-94E9-0958-1483-9716C90E34CA}"/>
              </a:ext>
            </a:extLst>
          </p:cNvPr>
          <p:cNvCxnSpPr>
            <a:cxnSpLocks/>
          </p:cNvCxnSpPr>
          <p:nvPr/>
        </p:nvCxnSpPr>
        <p:spPr>
          <a:xfrm>
            <a:off x="1977992" y="2057400"/>
            <a:ext cx="0" cy="2387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C005BBB-3E95-8CF1-FCA5-20A131F64B40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3676650" y="2057400"/>
            <a:ext cx="0" cy="11613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06AB95B-3E08-9FDD-F9B9-A886C37853B7}"/>
              </a:ext>
            </a:extLst>
          </p:cNvPr>
          <p:cNvSpPr txBox="1"/>
          <p:nvPr/>
        </p:nvSpPr>
        <p:spPr>
          <a:xfrm>
            <a:off x="2628900" y="3218761"/>
            <a:ext cx="20955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phases merged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(n=4669)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5DE000-236A-3AF7-2B71-6191AFD08388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flipH="1">
            <a:off x="3657600" y="3741981"/>
            <a:ext cx="19050" cy="19639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301114D-8919-9793-E576-9AA512C41580}"/>
              </a:ext>
            </a:extLst>
          </p:cNvPr>
          <p:cNvSpPr txBox="1"/>
          <p:nvPr/>
        </p:nvSpPr>
        <p:spPr>
          <a:xfrm>
            <a:off x="1828800" y="5705895"/>
            <a:ext cx="36576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data included in the present study (n=3362)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1A205D-CE9D-5A89-6E17-D1E6701632E2}"/>
              </a:ext>
            </a:extLst>
          </p:cNvPr>
          <p:cNvSpPr txBox="1"/>
          <p:nvPr/>
        </p:nvSpPr>
        <p:spPr>
          <a:xfrm>
            <a:off x="4876801" y="4033954"/>
            <a:ext cx="3990337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Excluded data </a:t>
            </a:r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(n=1307),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Reported total energy intake outside of the normal range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Suffered from severe diseases.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Having missing data on dietary intakes or psychological features.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E2257F-E5A3-B7AF-F4B3-CFAD15FFA09B}"/>
              </a:ext>
            </a:extLst>
          </p:cNvPr>
          <p:cNvCxnSpPr>
            <a:cxnSpLocks/>
          </p:cNvCxnSpPr>
          <p:nvPr/>
        </p:nvCxnSpPr>
        <p:spPr>
          <a:xfrm>
            <a:off x="3676650" y="4505981"/>
            <a:ext cx="11811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1FE5712-EE0D-87DA-90E2-A637993DB836}"/>
              </a:ext>
            </a:extLst>
          </p:cNvPr>
          <p:cNvSpPr txBox="1"/>
          <p:nvPr/>
        </p:nvSpPr>
        <p:spPr>
          <a:xfrm>
            <a:off x="4876801" y="2176791"/>
            <a:ext cx="3971286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Excluded data (n=1567), due to: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not complete questionnaires in the first or second phase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not report their identification code in the first or second phase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020AE6D-7A96-BCDA-BBC6-8CEEC8B1A3A4}"/>
              </a:ext>
            </a:extLst>
          </p:cNvPr>
          <p:cNvCxnSpPr>
            <a:cxnSpLocks/>
          </p:cNvCxnSpPr>
          <p:nvPr/>
        </p:nvCxnSpPr>
        <p:spPr>
          <a:xfrm>
            <a:off x="3676650" y="2638080"/>
            <a:ext cx="11811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4FD959A-E208-9934-F008-72A9275C86E4}"/>
              </a:ext>
            </a:extLst>
          </p:cNvPr>
          <p:cNvSpPr txBox="1"/>
          <p:nvPr/>
        </p:nvSpPr>
        <p:spPr>
          <a:xfrm>
            <a:off x="266700" y="6447247"/>
            <a:ext cx="8001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Supplemetary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Flow chart of study participants. </a:t>
            </a:r>
          </a:p>
        </p:txBody>
      </p:sp>
    </p:spTree>
    <p:extLst>
      <p:ext uri="{BB962C8B-B14F-4D97-AF65-F5344CB8AC3E}">
        <p14:creationId xmlns:p14="http://schemas.microsoft.com/office/powerpoint/2010/main" val="117925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183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Mehrbod</dc:creator>
  <cp:lastModifiedBy>Paris a</cp:lastModifiedBy>
  <cp:revision>11</cp:revision>
  <dcterms:created xsi:type="dcterms:W3CDTF">2006-08-16T00:00:00Z</dcterms:created>
  <dcterms:modified xsi:type="dcterms:W3CDTF">2023-03-08T15:03:16Z</dcterms:modified>
</cp:coreProperties>
</file>