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09/09/2022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-1" y="0"/>
            <a:ext cx="9492343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chemeClr val="bg1"/>
                </a:solidFill>
              </a:rPr>
              <a:t>Urinary complement proteins are increased in children with IgA vasculitis (Henoch-Schönlein purpura) nephritis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201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Can urinary complement markers distinguish between children with IgAV with and without kidney involvement?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Wright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When analysed in combination, complement C3, C4, C5 and C5a are outstanding at distinguishing between IgAV patients with and without kidney involvement.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8A1305BE-0779-46CC-AA31-EB63EE0B8DCF}"/>
              </a:ext>
            </a:extLst>
          </p:cNvPr>
          <p:cNvSpPr/>
          <p:nvPr/>
        </p:nvSpPr>
        <p:spPr>
          <a:xfrm>
            <a:off x="1052518" y="424219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AEF23A-0F21-4824-A8B3-9AF70A8B9315}"/>
              </a:ext>
            </a:extLst>
          </p:cNvPr>
          <p:cNvSpPr/>
          <p:nvPr/>
        </p:nvSpPr>
        <p:spPr>
          <a:xfrm>
            <a:off x="444967" y="3772266"/>
            <a:ext cx="1728385" cy="36933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IgAVN (n=10)</a:t>
            </a:r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E61A4F43-39E5-4A4B-934A-83C8098270DD}"/>
              </a:ext>
            </a:extLst>
          </p:cNvPr>
          <p:cNvSpPr/>
          <p:nvPr/>
        </p:nvSpPr>
        <p:spPr>
          <a:xfrm>
            <a:off x="1309160" y="426141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F2CDDF-A8BC-423C-800F-EA46158F2429}"/>
              </a:ext>
            </a:extLst>
          </p:cNvPr>
          <p:cNvSpPr/>
          <p:nvPr/>
        </p:nvSpPr>
        <p:spPr>
          <a:xfrm>
            <a:off x="444966" y="3402933"/>
            <a:ext cx="1728385" cy="36933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IgAVwoN (n=37)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1EEDA4-D3FE-4978-B989-9B1B65F74914}"/>
              </a:ext>
            </a:extLst>
          </p:cNvPr>
          <p:cNvGrpSpPr/>
          <p:nvPr/>
        </p:nvGrpSpPr>
        <p:grpSpPr>
          <a:xfrm>
            <a:off x="8546810" y="1967944"/>
            <a:ext cx="3524543" cy="3467227"/>
            <a:chOff x="1691892" y="1103437"/>
            <a:chExt cx="3524543" cy="34672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FE33B1-AABD-41AB-928C-3AA0C78163E6}"/>
                </a:ext>
              </a:extLst>
            </p:cNvPr>
            <p:cNvSpPr txBox="1"/>
            <p:nvPr/>
          </p:nvSpPr>
          <p:spPr>
            <a:xfrm>
              <a:off x="2334629" y="1103437"/>
              <a:ext cx="218874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/>
                <a:t>ROC Curve</a:t>
              </a:r>
            </a:p>
            <a:p>
              <a:pPr algn="ctr"/>
              <a:r>
                <a:rPr lang="en-GB" sz="1400" b="1" dirty="0"/>
                <a:t>IgAVN vs IgAVwoN</a:t>
              </a:r>
            </a:p>
            <a:p>
              <a:pPr algn="ctr"/>
              <a:r>
                <a:rPr lang="en-GB" sz="1400" b="1" dirty="0"/>
                <a:t>Combined marker analysis </a:t>
              </a:r>
            </a:p>
          </p:txBody>
        </p:sp>
        <p:graphicFrame>
          <p:nvGraphicFramePr>
            <p:cNvPr id="31" name="Object 30">
              <a:extLst>
                <a:ext uri="{FF2B5EF4-FFF2-40B4-BE49-F238E27FC236}">
                  <a16:creationId xmlns:a16="http://schemas.microsoft.com/office/drawing/2014/main" id="{0703B6C2-F375-4EED-AE84-1417B0A3B94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9089261"/>
                </p:ext>
              </p:extLst>
            </p:nvPr>
          </p:nvGraphicFramePr>
          <p:xfrm>
            <a:off x="1691892" y="1725864"/>
            <a:ext cx="3141663" cy="284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Prism 9" r:id="rId3" imgW="3142184" imgH="2844857" progId="Prism9.Document">
                    <p:embed/>
                  </p:oleObj>
                </mc:Choice>
                <mc:Fallback>
                  <p:oleObj name="Prism 9" r:id="rId3" imgW="3142184" imgH="2844857" progId="Prism9.Document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08ABEAEA-D602-4234-B76A-CD11CFA8F57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91892" y="1725864"/>
                          <a:ext cx="3141663" cy="284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B876782-2D60-48DB-BD88-B3744D7D1B7E}"/>
                </a:ext>
              </a:extLst>
            </p:cNvPr>
            <p:cNvSpPr txBox="1"/>
            <p:nvPr/>
          </p:nvSpPr>
          <p:spPr>
            <a:xfrm>
              <a:off x="3908121" y="2830882"/>
              <a:ext cx="1308314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AUC = 0.919</a:t>
              </a:r>
            </a:p>
            <a:p>
              <a:pPr algn="ctr"/>
              <a:r>
                <a:rPr lang="en-GB" sz="1400" b="1" dirty="0"/>
                <a:t>p&lt;0.0001</a:t>
              </a:r>
            </a:p>
          </p:txBody>
        </p:sp>
      </p:grpSp>
      <p:pic>
        <p:nvPicPr>
          <p:cNvPr id="37" name="image1.jpeg">
            <a:extLst>
              <a:ext uri="{FF2B5EF4-FFF2-40B4-BE49-F238E27FC236}">
                <a16:creationId xmlns:a16="http://schemas.microsoft.com/office/drawing/2014/main" id="{A60C2E4C-ED55-4D9A-87B9-B71CD26B3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2" y="2134622"/>
            <a:ext cx="861180" cy="10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959554F-0736-4551-B947-299A02961E98}"/>
              </a:ext>
            </a:extLst>
          </p:cNvPr>
          <p:cNvCxnSpPr/>
          <p:nvPr/>
        </p:nvCxnSpPr>
        <p:spPr>
          <a:xfrm>
            <a:off x="2519235" y="4400224"/>
            <a:ext cx="613837" cy="478387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D4D426A5-E7FD-49C7-8AFB-571730656D84}"/>
              </a:ext>
            </a:extLst>
          </p:cNvPr>
          <p:cNvSpPr/>
          <p:nvPr/>
        </p:nvSpPr>
        <p:spPr>
          <a:xfrm>
            <a:off x="3281168" y="4353176"/>
            <a:ext cx="1735313" cy="1114842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437A"/>
                </a:solidFill>
              </a:rPr>
              <a:t>Cross-sectional urinary complement analysis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5632FA0-10C4-44BB-AAB4-483CF156DA77}"/>
              </a:ext>
            </a:extLst>
          </p:cNvPr>
          <p:cNvCxnSpPr/>
          <p:nvPr/>
        </p:nvCxnSpPr>
        <p:spPr>
          <a:xfrm flipV="1">
            <a:off x="5112360" y="4930385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CCC351B2-4575-444F-B345-6E0E938E0D69}"/>
              </a:ext>
            </a:extLst>
          </p:cNvPr>
          <p:cNvSpPr/>
          <p:nvPr/>
        </p:nvSpPr>
        <p:spPr>
          <a:xfrm>
            <a:off x="5965046" y="4386640"/>
            <a:ext cx="1036646" cy="1049896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437A"/>
                </a:solidFill>
              </a:rPr>
              <a:t>C3</a:t>
            </a:r>
          </a:p>
          <a:p>
            <a:pPr algn="ctr"/>
            <a:r>
              <a:rPr lang="en-GB" dirty="0">
                <a:solidFill>
                  <a:srgbClr val="00437A"/>
                </a:solidFill>
              </a:rPr>
              <a:t>C4</a:t>
            </a:r>
          </a:p>
          <a:p>
            <a:pPr algn="ctr"/>
            <a:r>
              <a:rPr lang="en-GB" dirty="0">
                <a:solidFill>
                  <a:srgbClr val="00437A"/>
                </a:solidFill>
              </a:rPr>
              <a:t>C5</a:t>
            </a:r>
          </a:p>
          <a:p>
            <a:pPr algn="ctr"/>
            <a:r>
              <a:rPr lang="en-GB" dirty="0">
                <a:solidFill>
                  <a:srgbClr val="00437A"/>
                </a:solidFill>
              </a:rPr>
              <a:t>C5a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6D28E59-88D4-4E56-BB2B-4D303BEF8F9F}"/>
              </a:ext>
            </a:extLst>
          </p:cNvPr>
          <p:cNvCxnSpPr>
            <a:cxnSpLocks/>
          </p:cNvCxnSpPr>
          <p:nvPr/>
        </p:nvCxnSpPr>
        <p:spPr>
          <a:xfrm flipV="1">
            <a:off x="7165399" y="4930385"/>
            <a:ext cx="1238372" cy="0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7AE71E1-6C12-4C34-99B3-9307A4E14C77}"/>
              </a:ext>
            </a:extLst>
          </p:cNvPr>
          <p:cNvCxnSpPr/>
          <p:nvPr/>
        </p:nvCxnSpPr>
        <p:spPr>
          <a:xfrm>
            <a:off x="5284109" y="2952947"/>
            <a:ext cx="715833" cy="0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D465858-9158-4304-BFF9-DF1E2A1F9862}"/>
              </a:ext>
            </a:extLst>
          </p:cNvPr>
          <p:cNvCxnSpPr/>
          <p:nvPr/>
        </p:nvCxnSpPr>
        <p:spPr>
          <a:xfrm>
            <a:off x="5284106" y="3105886"/>
            <a:ext cx="563430" cy="464781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98378B7-FEAC-45D8-9859-A87566FA8211}"/>
              </a:ext>
            </a:extLst>
          </p:cNvPr>
          <p:cNvCxnSpPr/>
          <p:nvPr/>
        </p:nvCxnSpPr>
        <p:spPr>
          <a:xfrm flipV="1">
            <a:off x="5298642" y="2366332"/>
            <a:ext cx="537173" cy="386036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67E717E-4B2B-4162-BBAB-D49252CDDB21}"/>
              </a:ext>
            </a:extLst>
          </p:cNvPr>
          <p:cNvSpPr/>
          <p:nvPr/>
        </p:nvSpPr>
        <p:spPr>
          <a:xfrm>
            <a:off x="3287209" y="2669515"/>
            <a:ext cx="1735313" cy="622841"/>
          </a:xfrm>
          <a:prstGeom prst="rect">
            <a:avLst/>
          </a:prstGeom>
          <a:noFill/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65AA00"/>
                </a:solidFill>
              </a:rPr>
              <a:t>Clinical information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9F8CA2D-EADF-47CB-8306-B9D4298E7B6E}"/>
              </a:ext>
            </a:extLst>
          </p:cNvPr>
          <p:cNvCxnSpPr/>
          <p:nvPr/>
        </p:nvCxnSpPr>
        <p:spPr>
          <a:xfrm flipV="1">
            <a:off x="2519235" y="3049288"/>
            <a:ext cx="615600" cy="478800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Up Arrow 69">
            <a:extLst>
              <a:ext uri="{FF2B5EF4-FFF2-40B4-BE49-F238E27FC236}">
                <a16:creationId xmlns:a16="http://schemas.microsoft.com/office/drawing/2014/main" id="{1723E8A4-BE94-4B7C-B318-698EA44BC4E4}"/>
              </a:ext>
            </a:extLst>
          </p:cNvPr>
          <p:cNvSpPr/>
          <p:nvPr/>
        </p:nvSpPr>
        <p:spPr>
          <a:xfrm rot="10800000">
            <a:off x="5999942" y="2098888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3B64BD4-3ADC-45C7-BCE8-59DD48339769}"/>
              </a:ext>
            </a:extLst>
          </p:cNvPr>
          <p:cNvSpPr txBox="1"/>
          <p:nvPr/>
        </p:nvSpPr>
        <p:spPr>
          <a:xfrm>
            <a:off x="6379424" y="2141494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5AA00"/>
                </a:solidFill>
              </a:rPr>
              <a:t>Age</a:t>
            </a:r>
          </a:p>
        </p:txBody>
      </p:sp>
      <p:sp>
        <p:nvSpPr>
          <p:cNvPr id="60" name="Up Arrow 69">
            <a:extLst>
              <a:ext uri="{FF2B5EF4-FFF2-40B4-BE49-F238E27FC236}">
                <a16:creationId xmlns:a16="http://schemas.microsoft.com/office/drawing/2014/main" id="{38FE70B8-CA86-4D77-8AF5-082B0E68A574}"/>
              </a:ext>
            </a:extLst>
          </p:cNvPr>
          <p:cNvSpPr/>
          <p:nvPr/>
        </p:nvSpPr>
        <p:spPr>
          <a:xfrm>
            <a:off x="5999942" y="2745901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CC2D006-A4F6-4AF3-936F-AC0B6A24E7A6}"/>
              </a:ext>
            </a:extLst>
          </p:cNvPr>
          <p:cNvSpPr txBox="1"/>
          <p:nvPr/>
        </p:nvSpPr>
        <p:spPr>
          <a:xfrm>
            <a:off x="6374739" y="2727904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5AA00"/>
                </a:solidFill>
              </a:rPr>
              <a:t>UACR</a:t>
            </a:r>
          </a:p>
        </p:txBody>
      </p:sp>
      <p:sp>
        <p:nvSpPr>
          <p:cNvPr id="62" name="Up Arrow 69">
            <a:extLst>
              <a:ext uri="{FF2B5EF4-FFF2-40B4-BE49-F238E27FC236}">
                <a16:creationId xmlns:a16="http://schemas.microsoft.com/office/drawing/2014/main" id="{347B9C8B-EA85-4001-86BE-C0806D9C1E96}"/>
              </a:ext>
            </a:extLst>
          </p:cNvPr>
          <p:cNvSpPr/>
          <p:nvPr/>
        </p:nvSpPr>
        <p:spPr>
          <a:xfrm>
            <a:off x="6004961" y="3349211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7BADA5-83CA-4BC4-AEC0-EE96C65AF2E0}"/>
              </a:ext>
            </a:extLst>
          </p:cNvPr>
          <p:cNvSpPr txBox="1"/>
          <p:nvPr/>
        </p:nvSpPr>
        <p:spPr>
          <a:xfrm>
            <a:off x="6374738" y="3342494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5AA00"/>
                </a:solidFill>
              </a:rPr>
              <a:t>Hypertension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B5567BE-3B13-49A6-8946-2B3C450DCB0B}"/>
              </a:ext>
            </a:extLst>
          </p:cNvPr>
          <p:cNvSpPr txBox="1"/>
          <p:nvPr/>
        </p:nvSpPr>
        <p:spPr>
          <a:xfrm>
            <a:off x="5701009" y="1743562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65AA00"/>
                </a:solidFill>
              </a:rPr>
              <a:t>IgAVN vs. IgAVwoN</a:t>
            </a:r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3035</TotalTime>
  <Words>112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9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58</cp:revision>
  <dcterms:created xsi:type="dcterms:W3CDTF">2019-06-13T12:30:18Z</dcterms:created>
  <dcterms:modified xsi:type="dcterms:W3CDTF">2022-09-09T22:20:36Z</dcterms:modified>
</cp:coreProperties>
</file>