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64" autoAdjust="0"/>
    <p:restoredTop sz="94707"/>
  </p:normalViewPr>
  <p:slideViewPr>
    <p:cSldViewPr snapToGrid="0">
      <p:cViewPr varScale="1">
        <p:scale>
          <a:sx n="82" d="100"/>
          <a:sy n="82" d="100"/>
        </p:scale>
        <p:origin x="84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t>20/09/2022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t>20/09/2022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GB" sz="2800" b="1" dirty="0">
                <a:solidFill>
                  <a:schemeClr val="bg1"/>
                </a:solidFill>
              </a:rPr>
              <a:t>Outcomes of steroid-resistant nephrotic syndrome in children </a:t>
            </a:r>
          </a:p>
          <a:p>
            <a:pPr marL="216000" algn="l"/>
            <a:r>
              <a:rPr lang="en-GB" sz="2800" b="1" dirty="0">
                <a:solidFill>
                  <a:schemeClr val="bg1"/>
                </a:solidFill>
              </a:rPr>
              <a:t>not treated with intensified immunosuppression (IIS)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9700" y="1189759"/>
            <a:ext cx="1206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HYPOTHESIS</a:t>
            </a:r>
            <a:r>
              <a:rPr lang="en-GB" dirty="0">
                <a:solidFill>
                  <a:schemeClr val="bg1"/>
                </a:solidFill>
              </a:rPr>
              <a:t>: Can spontaneous remission occur in children with SRNS?  What is the role of angiotensin blockade?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3448" y="1758951"/>
            <a:ext cx="11505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65AA"/>
                </a:solidFill>
              </a:rPr>
              <a:t>DESIGN &amp; OUTCOMES</a:t>
            </a:r>
            <a:r>
              <a:rPr lang="en-GB" dirty="0">
                <a:solidFill>
                  <a:srgbClr val="0065AA"/>
                </a:solidFill>
              </a:rPr>
              <a:t>: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+mj-lt"/>
              </a:rPr>
              <a:t>Trautmann et al. 2022</a:t>
            </a:r>
            <a:endParaRPr lang="en-GB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2647" y="5663793"/>
            <a:ext cx="7360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bg1"/>
                </a:solidFill>
              </a:rPr>
              <a:t>CONCLUSION</a:t>
            </a:r>
            <a:r>
              <a:rPr lang="en-GB" dirty="0">
                <a:solidFill>
                  <a:schemeClr val="bg1"/>
                </a:solidFill>
              </a:rPr>
              <a:t>: Spontaneous complete remission can occur in a substantial fraction of children with non-genetic SRNS and a milder clinical phenotype.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RAAS blockade increases the likelihood of partial remission of proteinuria in all forms of SRNS</a:t>
            </a:r>
            <a:r>
              <a:rPr lang="en-GB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817468" y="2990381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4" name="TextBox 29"/>
          <p:cNvSpPr txBox="1"/>
          <p:nvPr/>
        </p:nvSpPr>
        <p:spPr>
          <a:xfrm>
            <a:off x="-12700" y="2172518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96DC0"/>
                </a:solidFill>
              </a:rPr>
              <a:t>95 children with SRNS</a:t>
            </a:r>
          </a:p>
          <a:p>
            <a:pPr algn="ctr"/>
            <a:r>
              <a:rPr lang="en-GB" u="sng" dirty="0">
                <a:solidFill>
                  <a:srgbClr val="296DC0"/>
                </a:solidFill>
              </a:rPr>
              <a:t>not</a:t>
            </a:r>
            <a:r>
              <a:rPr lang="en-GB" dirty="0">
                <a:solidFill>
                  <a:srgbClr val="296DC0"/>
                </a:solidFill>
              </a:rPr>
              <a:t> treated with IIS</a:t>
            </a:r>
          </a:p>
        </p:txBody>
      </p:sp>
      <p:sp>
        <p:nvSpPr>
          <p:cNvPr id="15" name="TextBox 29"/>
          <p:cNvSpPr txBox="1"/>
          <p:nvPr/>
        </p:nvSpPr>
        <p:spPr>
          <a:xfrm>
            <a:off x="63500" y="4814118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96DC0"/>
                </a:solidFill>
              </a:rPr>
              <a:t>Retrospective analysis from PodoNet Registry</a:t>
            </a:r>
          </a:p>
        </p:txBody>
      </p:sp>
      <p:sp>
        <p:nvSpPr>
          <p:cNvPr id="18" name="Rectangle 19"/>
          <p:cNvSpPr/>
          <p:nvPr/>
        </p:nvSpPr>
        <p:spPr>
          <a:xfrm>
            <a:off x="3194051" y="3152683"/>
            <a:ext cx="1887990" cy="614223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Non-genetic SRNS</a:t>
            </a:r>
          </a:p>
        </p:txBody>
      </p:sp>
      <p:sp>
        <p:nvSpPr>
          <p:cNvPr id="19" name="Rectangle 3"/>
          <p:cNvSpPr/>
          <p:nvPr/>
        </p:nvSpPr>
        <p:spPr>
          <a:xfrm>
            <a:off x="3206751" y="3804719"/>
            <a:ext cx="1847849" cy="622841"/>
          </a:xfrm>
          <a:prstGeom prst="rect">
            <a:avLst/>
          </a:prstGeom>
          <a:solidFill>
            <a:srgbClr val="00385E"/>
          </a:solidFill>
          <a:ln w="41275">
            <a:solidFill>
              <a:srgbClr val="00385E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Genetic SRNS</a:t>
            </a:r>
          </a:p>
        </p:txBody>
      </p:sp>
      <p:sp>
        <p:nvSpPr>
          <p:cNvPr id="20" name="TextBox 29"/>
          <p:cNvSpPr txBox="1"/>
          <p:nvPr/>
        </p:nvSpPr>
        <p:spPr>
          <a:xfrm>
            <a:off x="3175000" y="2197100"/>
            <a:ext cx="1993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96DC0"/>
                </a:solidFill>
              </a:rPr>
              <a:t>Remission vs. </a:t>
            </a:r>
          </a:p>
          <a:p>
            <a:pPr algn="ctr"/>
            <a:r>
              <a:rPr lang="en-GB" dirty="0">
                <a:solidFill>
                  <a:srgbClr val="296DC0"/>
                </a:solidFill>
              </a:rPr>
              <a:t>kidney failure</a:t>
            </a:r>
          </a:p>
        </p:txBody>
      </p:sp>
      <p:sp>
        <p:nvSpPr>
          <p:cNvPr id="21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876488" y="3622553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2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1338168" y="2990381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cxnSp>
        <p:nvCxnSpPr>
          <p:cNvPr id="23" name="Straight Arrow Connector 44"/>
          <p:cNvCxnSpPr/>
          <p:nvPr/>
        </p:nvCxnSpPr>
        <p:spPr>
          <a:xfrm flipV="1">
            <a:off x="1985849" y="3441700"/>
            <a:ext cx="1189151" cy="340572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40"/>
          <p:cNvCxnSpPr/>
          <p:nvPr/>
        </p:nvCxnSpPr>
        <p:spPr>
          <a:xfrm>
            <a:off x="1955355" y="3972240"/>
            <a:ext cx="1181545" cy="282260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1333688" y="3635253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111500" y="4826000"/>
            <a:ext cx="1993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296DC0"/>
                </a:solidFill>
              </a:rPr>
              <a:t>Competing risks</a:t>
            </a:r>
          </a:p>
          <a:p>
            <a:pPr algn="ctr"/>
            <a:r>
              <a:rPr lang="en-GB" dirty="0">
                <a:solidFill>
                  <a:srgbClr val="296DC0"/>
                </a:solidFill>
              </a:rPr>
              <a:t>in 67 children</a:t>
            </a:r>
          </a:p>
        </p:txBody>
      </p:sp>
      <p:cxnSp>
        <p:nvCxnSpPr>
          <p:cNvPr id="31" name="Straight Arrow Connector 44"/>
          <p:cNvCxnSpPr>
            <a:stCxn id="18" idx="3"/>
          </p:cNvCxnSpPr>
          <p:nvPr/>
        </p:nvCxnSpPr>
        <p:spPr>
          <a:xfrm flipV="1">
            <a:off x="5082041" y="2882900"/>
            <a:ext cx="874259" cy="576895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40"/>
          <p:cNvCxnSpPr>
            <a:stCxn id="19" idx="3"/>
          </p:cNvCxnSpPr>
          <p:nvPr/>
        </p:nvCxnSpPr>
        <p:spPr>
          <a:xfrm>
            <a:off x="5054600" y="4116140"/>
            <a:ext cx="914400" cy="417760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29"/>
          <p:cNvSpPr txBox="1"/>
          <p:nvPr/>
        </p:nvSpPr>
        <p:spPr>
          <a:xfrm>
            <a:off x="5877700" y="1631170"/>
            <a:ext cx="2782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296DC0"/>
                </a:solidFill>
              </a:rPr>
              <a:t>Complete remission</a:t>
            </a:r>
          </a:p>
        </p:txBody>
      </p:sp>
      <p:sp>
        <p:nvSpPr>
          <p:cNvPr id="34" name="TextBox 29"/>
          <p:cNvSpPr txBox="1"/>
          <p:nvPr/>
        </p:nvSpPr>
        <p:spPr>
          <a:xfrm>
            <a:off x="8830227" y="1616998"/>
            <a:ext cx="2782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296DC0"/>
                </a:solidFill>
              </a:rPr>
              <a:t>Partial remission</a:t>
            </a:r>
          </a:p>
        </p:txBody>
      </p:sp>
      <p:pic>
        <p:nvPicPr>
          <p:cNvPr id="2" name="Bild 1" descr="Non-IIS Non-gene CR graph abstr 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5" r="2926"/>
          <a:stretch/>
        </p:blipFill>
        <p:spPr>
          <a:xfrm>
            <a:off x="6135442" y="1883609"/>
            <a:ext cx="2473125" cy="1825879"/>
          </a:xfrm>
          <a:prstGeom prst="rect">
            <a:avLst/>
          </a:prstGeom>
        </p:spPr>
      </p:pic>
      <p:pic>
        <p:nvPicPr>
          <p:cNvPr id="3" name="Bild 2" descr="Non IIS CR Genetic graph abstrac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9" r="2784"/>
          <a:stretch/>
        </p:blipFill>
        <p:spPr>
          <a:xfrm>
            <a:off x="6114623" y="3749467"/>
            <a:ext cx="2535581" cy="1824033"/>
          </a:xfrm>
          <a:prstGeom prst="rect">
            <a:avLst/>
          </a:prstGeom>
        </p:spPr>
      </p:pic>
      <p:pic>
        <p:nvPicPr>
          <p:cNvPr id="10" name="Bild 9" descr="Non.IIS PR Non-genetic graph abstr 2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4" r="3566"/>
          <a:stretch/>
        </p:blipFill>
        <p:spPr>
          <a:xfrm>
            <a:off x="8914750" y="1892616"/>
            <a:ext cx="2483534" cy="1838974"/>
          </a:xfrm>
          <a:prstGeom prst="rect">
            <a:avLst/>
          </a:prstGeom>
        </p:spPr>
      </p:pic>
      <p:pic>
        <p:nvPicPr>
          <p:cNvPr id="11" name="Bild 10" descr="Non-IIS PR Genetic Graph Abstract 2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75" r="3464" b="3262"/>
          <a:stretch/>
        </p:blipFill>
        <p:spPr>
          <a:xfrm>
            <a:off x="8931197" y="3758236"/>
            <a:ext cx="2467084" cy="181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/>
  <cp:lastModifiedBy/>
  <cp:revision>57</cp:revision>
  <dcterms:created xsi:type="dcterms:W3CDTF">2019-06-13T12:30:18Z</dcterms:created>
  <dcterms:modified xsi:type="dcterms:W3CDTF">2022-09-20T20:56:21Z</dcterms:modified>
</cp:coreProperties>
</file>