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58" r:id="rId6"/>
    <p:sldId id="259" r:id="rId7"/>
    <p:sldId id="260" r:id="rId8"/>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77" d="100"/>
          <a:sy n="77" d="100"/>
        </p:scale>
        <p:origin x="3048" y="9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2289770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3112904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885105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3848445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2390779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2894047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472381" y="3618442"/>
            <a:ext cx="2901255" cy="5322183"/>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3471863" y="3618442"/>
            <a:ext cx="2915543" cy="5322183"/>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3550939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3920970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4104600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4043368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8E54E641-3AFD-4474-B768-5E7AE0931CCB}" type="datetimeFigureOut">
              <a:rPr lang="ko-KR" altLang="en-US" smtClean="0"/>
              <a:t>2023-03-14</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2798692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8E54E641-3AFD-4474-B768-5E7AE0931CCB}" type="datetimeFigureOut">
              <a:rPr lang="ko-KR" altLang="en-US" smtClean="0"/>
              <a:t>2023-03-14</a:t>
            </a:fld>
            <a:endParaRPr lang="ko-KR"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2DA0EFF-1590-47CF-9D93-4B210CC21A7B}" type="slidenum">
              <a:rPr lang="ko-KR" altLang="en-US" smtClean="0"/>
              <a:t>‹#›</a:t>
            </a:fld>
            <a:endParaRPr lang="ko-KR" altLang="en-US"/>
          </a:p>
        </p:txBody>
      </p:sp>
    </p:spTree>
    <p:extLst>
      <p:ext uri="{BB962C8B-B14F-4D97-AF65-F5344CB8AC3E}">
        <p14:creationId xmlns:p14="http://schemas.microsoft.com/office/powerpoint/2010/main" val="3177678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emf"/><Relationship Id="rId7" Type="http://schemas.microsoft.com/office/2007/relationships/hdphoto" Target="../media/hdphoto2.wdp"/><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10" Type="http://schemas.openxmlformats.org/officeDocument/2006/relationships/image" Target="../media/image5.png"/><Relationship Id="rId4" Type="http://schemas.openxmlformats.org/officeDocument/2006/relationships/image" Target="../media/image2.png"/><Relationship Id="rId9" Type="http://schemas.microsoft.com/office/2007/relationships/hdphoto" Target="../media/hdphoto3.wdp"/></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8.emf"/><Relationship Id="rId12" Type="http://schemas.openxmlformats.org/officeDocument/2006/relationships/oleObject" Target="../embeddings/oleObject7.bin"/><Relationship Id="rId17" Type="http://schemas.openxmlformats.org/officeDocument/2006/relationships/image" Target="../media/image13.emf"/><Relationship Id="rId2" Type="http://schemas.openxmlformats.org/officeDocument/2006/relationships/oleObject" Target="../embeddings/oleObject2.bin"/><Relationship Id="rId16" Type="http://schemas.openxmlformats.org/officeDocument/2006/relationships/oleObject" Target="../embeddings/oleObject9.bin"/><Relationship Id="rId1" Type="http://schemas.openxmlformats.org/officeDocument/2006/relationships/slideLayout" Target="../slideLayouts/slideLayout1.xml"/><Relationship Id="rId6" Type="http://schemas.openxmlformats.org/officeDocument/2006/relationships/oleObject" Target="../embeddings/oleObject4.bin"/><Relationship Id="rId11" Type="http://schemas.openxmlformats.org/officeDocument/2006/relationships/image" Target="../media/image10.emf"/><Relationship Id="rId5" Type="http://schemas.openxmlformats.org/officeDocument/2006/relationships/image" Target="../media/image7.emf"/><Relationship Id="rId15" Type="http://schemas.openxmlformats.org/officeDocument/2006/relationships/image" Target="../media/image12.emf"/><Relationship Id="rId10" Type="http://schemas.openxmlformats.org/officeDocument/2006/relationships/oleObject" Target="../embeddings/oleObject6.bin"/><Relationship Id="rId4" Type="http://schemas.openxmlformats.org/officeDocument/2006/relationships/oleObject" Target="../embeddings/oleObject3.bin"/><Relationship Id="rId9" Type="http://schemas.openxmlformats.org/officeDocument/2006/relationships/image" Target="../media/image9.emf"/><Relationship Id="rId14" Type="http://schemas.openxmlformats.org/officeDocument/2006/relationships/oleObject" Target="../embeddings/oleObject8.bin"/></Relationships>
</file>

<file path=ppt/slides/_rels/slide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oleObject" Target="../embeddings/oleObject10.bin"/><Relationship Id="rId1" Type="http://schemas.openxmlformats.org/officeDocument/2006/relationships/slideLayout" Target="../slideLayouts/slideLayout1.xml"/><Relationship Id="rId5" Type="http://schemas.openxmlformats.org/officeDocument/2006/relationships/image" Target="../media/image19.emf"/><Relationship Id="rId4" Type="http://schemas.openxmlformats.org/officeDocument/2006/relationships/oleObject" Target="../embeddings/oleObject11.bin"/></Relationships>
</file>

<file path=ppt/slides/_rels/slide6.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22.emf"/><Relationship Id="rId2" Type="http://schemas.openxmlformats.org/officeDocument/2006/relationships/oleObject" Target="../embeddings/oleObject12.bin"/><Relationship Id="rId1" Type="http://schemas.openxmlformats.org/officeDocument/2006/relationships/slideLayout" Target="../slideLayouts/slideLayout1.xml"/><Relationship Id="rId6" Type="http://schemas.openxmlformats.org/officeDocument/2006/relationships/oleObject" Target="../embeddings/oleObject14.bin"/><Relationship Id="rId5" Type="http://schemas.openxmlformats.org/officeDocument/2006/relationships/image" Target="../media/image21.emf"/><Relationship Id="rId4" Type="http://schemas.openxmlformats.org/officeDocument/2006/relationships/oleObject" Target="../embeddings/oleObject13.bin"/></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1</a:t>
            </a:r>
            <a:endParaRPr lang="ko-KR" altLang="en-US" sz="1200" b="1" dirty="0">
              <a:latin typeface="Arial" panose="020B0604020202020204" pitchFamily="34" charset="0"/>
              <a:cs typeface="Arial" panose="020B0604020202020204" pitchFamily="34" charset="0"/>
            </a:endParaRPr>
          </a:p>
        </p:txBody>
      </p:sp>
      <p:grpSp>
        <p:nvGrpSpPr>
          <p:cNvPr id="5" name="그룹 4">
            <a:extLst>
              <a:ext uri="{FF2B5EF4-FFF2-40B4-BE49-F238E27FC236}">
                <a16:creationId xmlns:a16="http://schemas.microsoft.com/office/drawing/2014/main" id="{405D5C7C-EB2A-4773-9ECB-7063927097A2}"/>
              </a:ext>
            </a:extLst>
          </p:cNvPr>
          <p:cNvGrpSpPr/>
          <p:nvPr/>
        </p:nvGrpSpPr>
        <p:grpSpPr>
          <a:xfrm>
            <a:off x="0" y="3516789"/>
            <a:ext cx="2079088" cy="2187047"/>
            <a:chOff x="5382653" y="1016528"/>
            <a:chExt cx="2079088" cy="2187047"/>
          </a:xfrm>
        </p:grpSpPr>
        <p:graphicFrame>
          <p:nvGraphicFramePr>
            <p:cNvPr id="6" name="개체 5">
              <a:extLst>
                <a:ext uri="{FF2B5EF4-FFF2-40B4-BE49-F238E27FC236}">
                  <a16:creationId xmlns:a16="http://schemas.microsoft.com/office/drawing/2014/main" id="{E8F2367C-21EE-4CEC-BCF7-0332CC355A33}"/>
                </a:ext>
              </a:extLst>
            </p:cNvPr>
            <p:cNvGraphicFramePr>
              <a:graphicFrameLocks noChangeAspect="1"/>
            </p:cNvGraphicFramePr>
            <p:nvPr>
              <p:extLst>
                <p:ext uri="{D42A27DB-BD31-4B8C-83A1-F6EECF244321}">
                  <p14:modId xmlns:p14="http://schemas.microsoft.com/office/powerpoint/2010/main" val="4206262922"/>
                </p:ext>
              </p:extLst>
            </p:nvPr>
          </p:nvGraphicFramePr>
          <p:xfrm>
            <a:off x="5545628" y="1093788"/>
            <a:ext cx="1916113" cy="2109787"/>
          </p:xfrm>
          <a:graphic>
            <a:graphicData uri="http://schemas.openxmlformats.org/presentationml/2006/ole">
              <mc:AlternateContent xmlns:mc="http://schemas.openxmlformats.org/markup-compatibility/2006">
                <mc:Choice xmlns:v="urn:schemas-microsoft-com:vml" Requires="v">
                  <p:oleObj name="Prism 9" r:id="rId2" imgW="1916282" imgH="2110143" progId="Prism9.Document">
                    <p:embed/>
                  </p:oleObj>
                </mc:Choice>
                <mc:Fallback>
                  <p:oleObj name="Prism 9" r:id="rId2" imgW="1916282" imgH="2110143" progId="Prism9.Document">
                    <p:embed/>
                    <p:pic>
                      <p:nvPicPr>
                        <p:cNvPr id="6" name="개체 5">
                          <a:extLst>
                            <a:ext uri="{FF2B5EF4-FFF2-40B4-BE49-F238E27FC236}">
                              <a16:creationId xmlns:a16="http://schemas.microsoft.com/office/drawing/2014/main" id="{67455D5F-D718-4249-A7AC-AF41D59CB9FE}"/>
                            </a:ext>
                          </a:extLst>
                        </p:cNvPr>
                        <p:cNvPicPr/>
                        <p:nvPr/>
                      </p:nvPicPr>
                      <p:blipFill>
                        <a:blip r:embed="rId3"/>
                        <a:stretch>
                          <a:fillRect/>
                        </a:stretch>
                      </p:blipFill>
                      <p:spPr>
                        <a:xfrm>
                          <a:off x="5545628" y="1093788"/>
                          <a:ext cx="1916113" cy="210978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A2E50E44-BEE9-486C-A1D5-3FF16A89A99A}"/>
                </a:ext>
              </a:extLst>
            </p:cNvPr>
            <p:cNvSpPr txBox="1"/>
            <p:nvPr/>
          </p:nvSpPr>
          <p:spPr>
            <a:xfrm>
              <a:off x="5382653" y="1016528"/>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C</a:t>
              </a:r>
              <a:endParaRPr lang="ko-KR" altLang="en-US" sz="1200" b="1" dirty="0">
                <a:latin typeface="Arial" panose="020B0604020202020204" pitchFamily="34" charset="0"/>
                <a:cs typeface="Arial" panose="020B0604020202020204" pitchFamily="34" charset="0"/>
              </a:endParaRPr>
            </a:p>
          </p:txBody>
        </p:sp>
      </p:grpSp>
      <p:grpSp>
        <p:nvGrpSpPr>
          <p:cNvPr id="12" name="그룹 11">
            <a:extLst>
              <a:ext uri="{FF2B5EF4-FFF2-40B4-BE49-F238E27FC236}">
                <a16:creationId xmlns:a16="http://schemas.microsoft.com/office/drawing/2014/main" id="{995F327A-0539-40FC-A4B2-4F09E8392DAB}"/>
              </a:ext>
            </a:extLst>
          </p:cNvPr>
          <p:cNvGrpSpPr/>
          <p:nvPr/>
        </p:nvGrpSpPr>
        <p:grpSpPr>
          <a:xfrm>
            <a:off x="4200127" y="1296794"/>
            <a:ext cx="2197894" cy="1050511"/>
            <a:chOff x="2902028" y="1475200"/>
            <a:chExt cx="2197894" cy="1050511"/>
          </a:xfrm>
        </p:grpSpPr>
        <p:grpSp>
          <p:nvGrpSpPr>
            <p:cNvPr id="13" name="그룹 12">
              <a:extLst>
                <a:ext uri="{FF2B5EF4-FFF2-40B4-BE49-F238E27FC236}">
                  <a16:creationId xmlns:a16="http://schemas.microsoft.com/office/drawing/2014/main" id="{C2518AC5-6870-48C7-B95D-9D731783441C}"/>
                </a:ext>
              </a:extLst>
            </p:cNvPr>
            <p:cNvGrpSpPr/>
            <p:nvPr/>
          </p:nvGrpSpPr>
          <p:grpSpPr>
            <a:xfrm>
              <a:off x="3258588" y="1768825"/>
              <a:ext cx="1841334" cy="756886"/>
              <a:chOff x="3258588" y="1768825"/>
              <a:chExt cx="1841334" cy="756886"/>
            </a:xfrm>
          </p:grpSpPr>
          <p:pic>
            <p:nvPicPr>
              <p:cNvPr id="17" name="그림 16">
                <a:extLst>
                  <a:ext uri="{FF2B5EF4-FFF2-40B4-BE49-F238E27FC236}">
                    <a16:creationId xmlns:a16="http://schemas.microsoft.com/office/drawing/2014/main" id="{84A38EDB-DBC2-4C65-8744-5316E160CE3B}"/>
                  </a:ext>
                </a:extLst>
              </p:cNvPr>
              <p:cNvPicPr preferRelativeResize="0">
                <a:picLocks/>
              </p:cNvPicPr>
              <p:nvPr/>
            </p:nvPicPr>
            <p:blipFill rotWithShape="1">
              <a:blip r:embed="rId4">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4847" t="53281" r="63861" b="39023"/>
              <a:stretch/>
            </p:blipFill>
            <p:spPr>
              <a:xfrm>
                <a:off x="3258589" y="1803861"/>
                <a:ext cx="540000" cy="180000"/>
              </a:xfrm>
              <a:prstGeom prst="rect">
                <a:avLst/>
              </a:prstGeom>
              <a:ln w="6350">
                <a:solidFill>
                  <a:schemeClr val="tx1"/>
                </a:solidFill>
              </a:ln>
            </p:spPr>
          </p:pic>
          <p:pic>
            <p:nvPicPr>
              <p:cNvPr id="18" name="그림 17">
                <a:extLst>
                  <a:ext uri="{FF2B5EF4-FFF2-40B4-BE49-F238E27FC236}">
                    <a16:creationId xmlns:a16="http://schemas.microsoft.com/office/drawing/2014/main" id="{723AD9C7-CE8D-4A75-9D06-C881F690157E}"/>
                  </a:ext>
                </a:extLst>
              </p:cNvPr>
              <p:cNvPicPr preferRelativeResize="0">
                <a:picLocks/>
              </p:cNvPicPr>
              <p:nvPr/>
            </p:nvPicPr>
            <p:blipFill rotWithShape="1">
              <a:blip r:embed="rId6">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l="17428" t="50831" r="50160" b="41823"/>
              <a:stretch/>
            </p:blipFill>
            <p:spPr>
              <a:xfrm>
                <a:off x="3258588" y="2066529"/>
                <a:ext cx="540000" cy="180000"/>
              </a:xfrm>
              <a:prstGeom prst="rect">
                <a:avLst/>
              </a:prstGeom>
              <a:ln w="6350">
                <a:solidFill>
                  <a:schemeClr val="tx1"/>
                </a:solidFill>
              </a:ln>
            </p:spPr>
          </p:pic>
          <p:pic>
            <p:nvPicPr>
              <p:cNvPr id="19" name="그림 18">
                <a:extLst>
                  <a:ext uri="{FF2B5EF4-FFF2-40B4-BE49-F238E27FC236}">
                    <a16:creationId xmlns:a16="http://schemas.microsoft.com/office/drawing/2014/main" id="{E9C6411B-956D-4B53-81A0-8973E16501F7}"/>
                  </a:ext>
                </a:extLst>
              </p:cNvPr>
              <p:cNvPicPr preferRelativeResize="0">
                <a:picLocks/>
              </p:cNvPicPr>
              <p:nvPr/>
            </p:nvPicPr>
            <p:blipFill rotWithShape="1">
              <a:blip r:embed="rId8">
                <a:extLst>
                  <a:ext uri="{BEBA8EAE-BF5A-486C-A8C5-ECC9F3942E4B}">
                    <a14:imgProps xmlns:a14="http://schemas.microsoft.com/office/drawing/2010/main">
                      <a14:imgLayer r:embed="rId9">
                        <a14:imgEffect>
                          <a14:brightnessContrast bright="40000" contrast="20000"/>
                        </a14:imgEffect>
                      </a14:imgLayer>
                    </a14:imgProps>
                  </a:ext>
                  <a:ext uri="{28A0092B-C50C-407E-A947-70E740481C1C}">
                    <a14:useLocalDpi xmlns:a14="http://schemas.microsoft.com/office/drawing/2010/main" val="0"/>
                  </a:ext>
                </a:extLst>
              </a:blip>
              <a:srcRect l="4487" t="52581" r="58514" b="40073"/>
              <a:stretch/>
            </p:blipFill>
            <p:spPr>
              <a:xfrm>
                <a:off x="3258589" y="2318682"/>
                <a:ext cx="540000" cy="180000"/>
              </a:xfrm>
              <a:prstGeom prst="rect">
                <a:avLst/>
              </a:prstGeom>
              <a:ln w="6350">
                <a:solidFill>
                  <a:schemeClr val="tx1"/>
                </a:solidFill>
              </a:ln>
            </p:spPr>
          </p:pic>
          <p:sp>
            <p:nvSpPr>
              <p:cNvPr id="20" name="TextBox 19">
                <a:extLst>
                  <a:ext uri="{FF2B5EF4-FFF2-40B4-BE49-F238E27FC236}">
                    <a16:creationId xmlns:a16="http://schemas.microsoft.com/office/drawing/2014/main" id="{3667E940-C385-4382-BF6A-44DC43F9A30A}"/>
                  </a:ext>
                </a:extLst>
              </p:cNvPr>
              <p:cNvSpPr txBox="1"/>
              <p:nvPr/>
            </p:nvSpPr>
            <p:spPr>
              <a:xfrm>
                <a:off x="3740254" y="1768825"/>
                <a:ext cx="1074333"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Anti-M1 serum</a:t>
                </a:r>
                <a:endParaRPr lang="ko-KR" altLang="en-US" sz="1000" b="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4DB754D0-4C97-4032-8546-EC8D9C940FE4}"/>
                  </a:ext>
                </a:extLst>
              </p:cNvPr>
              <p:cNvSpPr txBox="1"/>
              <p:nvPr/>
            </p:nvSpPr>
            <p:spPr>
              <a:xfrm>
                <a:off x="3740254" y="2027337"/>
                <a:ext cx="1225015"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Anti-M1 antibody</a:t>
                </a:r>
                <a:endParaRPr lang="ko-KR" altLang="en-US" sz="1000" b="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F9D42588-A502-4971-BED4-B17F7F89E840}"/>
                  </a:ext>
                </a:extLst>
              </p:cNvPr>
              <p:cNvSpPr txBox="1"/>
              <p:nvPr/>
            </p:nvSpPr>
            <p:spPr>
              <a:xfrm>
                <a:off x="3740254" y="2279490"/>
                <a:ext cx="1359668"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Anti-strep antibody</a:t>
                </a:r>
                <a:endParaRPr lang="ko-KR" altLang="en-US" sz="1000" b="1" dirty="0">
                  <a:latin typeface="Arial" panose="020B0604020202020204" pitchFamily="34" charset="0"/>
                  <a:cs typeface="Arial" panose="020B0604020202020204" pitchFamily="34" charset="0"/>
                </a:endParaRPr>
              </a:p>
            </p:txBody>
          </p:sp>
        </p:grpSp>
        <p:sp>
          <p:nvSpPr>
            <p:cNvPr id="14" name="TextBox 13">
              <a:extLst>
                <a:ext uri="{FF2B5EF4-FFF2-40B4-BE49-F238E27FC236}">
                  <a16:creationId xmlns:a16="http://schemas.microsoft.com/office/drawing/2014/main" id="{48664EAE-F431-424E-96D1-0C72C631C950}"/>
                </a:ext>
              </a:extLst>
            </p:cNvPr>
            <p:cNvSpPr txBox="1"/>
            <p:nvPr/>
          </p:nvSpPr>
          <p:spPr>
            <a:xfrm>
              <a:off x="2902028" y="1475200"/>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sp>
          <p:nvSpPr>
            <p:cNvPr id="15" name="직사각형 14">
              <a:extLst>
                <a:ext uri="{FF2B5EF4-FFF2-40B4-BE49-F238E27FC236}">
                  <a16:creationId xmlns:a16="http://schemas.microsoft.com/office/drawing/2014/main" id="{3994FA9F-A550-4CDE-BC50-1F862D33F5D0}"/>
                </a:ext>
              </a:extLst>
            </p:cNvPr>
            <p:cNvSpPr/>
            <p:nvPr/>
          </p:nvSpPr>
          <p:spPr>
            <a:xfrm>
              <a:off x="3177756" y="1588759"/>
              <a:ext cx="44755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PBS</a:t>
              </a:r>
              <a:endParaRPr lang="ko-KR" altLang="en-US" sz="1000" dirty="0"/>
            </a:p>
          </p:txBody>
        </p:sp>
        <p:sp>
          <p:nvSpPr>
            <p:cNvPr id="16" name="직사각형 15">
              <a:extLst>
                <a:ext uri="{FF2B5EF4-FFF2-40B4-BE49-F238E27FC236}">
                  <a16:creationId xmlns:a16="http://schemas.microsoft.com/office/drawing/2014/main" id="{930ED93B-2B2B-477B-92ED-28C39E344E19}"/>
                </a:ext>
              </a:extLst>
            </p:cNvPr>
            <p:cNvSpPr/>
            <p:nvPr/>
          </p:nvSpPr>
          <p:spPr>
            <a:xfrm>
              <a:off x="3479787" y="1591530"/>
              <a:ext cx="362600"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M1</a:t>
              </a:r>
              <a:endParaRPr lang="ko-KR" altLang="en-US" sz="1000" dirty="0"/>
            </a:p>
          </p:txBody>
        </p:sp>
      </p:grpSp>
      <p:sp>
        <p:nvSpPr>
          <p:cNvPr id="3" name="TextBox 2">
            <a:extLst>
              <a:ext uri="{FF2B5EF4-FFF2-40B4-BE49-F238E27FC236}">
                <a16:creationId xmlns:a16="http://schemas.microsoft.com/office/drawing/2014/main" id="{7EB18AD3-7A8E-C471-5C04-26CA7959EB5D}"/>
              </a:ext>
            </a:extLst>
          </p:cNvPr>
          <p:cNvSpPr txBox="1"/>
          <p:nvPr/>
        </p:nvSpPr>
        <p:spPr>
          <a:xfrm>
            <a:off x="0" y="5662863"/>
            <a:ext cx="6857999" cy="1672253"/>
          </a:xfrm>
          <a:prstGeom prst="rect">
            <a:avLst/>
          </a:prstGeom>
          <a:noFill/>
        </p:spPr>
        <p:txBody>
          <a:bodyPr wrap="square">
            <a:spAutoFit/>
          </a:bodyPr>
          <a:lstStyle/>
          <a:p>
            <a:pPr algn="just" latinLnBrk="1">
              <a:lnSpc>
                <a:spcPct val="200000"/>
              </a:lnSpc>
              <a:spcAft>
                <a:spcPts val="800"/>
              </a:spcAft>
            </a:pPr>
            <a:r>
              <a:rPr lang="en-US" altLang="ko-KR" sz="1200" b="1" kern="100" dirty="0">
                <a:effectLst/>
                <a:latin typeface="Times New Roman" panose="02020603050405020304" pitchFamily="18" charset="0"/>
                <a:ea typeface="맑은 고딕" panose="020B0503020000020004" pitchFamily="50" charset="-127"/>
                <a:cs typeface="Times New Roman" panose="02020603050405020304" pitchFamily="18" charset="0"/>
              </a:rPr>
              <a:t>Supplementary Fig. S1 : Preparation of rM1</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p>
            <a:pPr algn="just" latinLnBrk="1">
              <a:lnSpc>
                <a:spcPct val="200000"/>
              </a:lnSpc>
              <a:spcAft>
                <a:spcPts val="800"/>
              </a:spcAft>
            </a:pPr>
            <a:r>
              <a:rPr lang="en-US" altLang="ko-KR" sz="1200" kern="100" dirty="0">
                <a:latin typeface="Times New Roman" panose="02020603050405020304" pitchFamily="18" charset="0"/>
                <a:cs typeface="Times New Roman" panose="02020603050405020304" pitchFamily="18" charset="0"/>
              </a:rPr>
              <a:t>(A) The purification of Recombinant M1 full length by </a:t>
            </a:r>
            <a:r>
              <a:rPr lang="en-US" altLang="ko-KR" sz="1200" kern="100" dirty="0" err="1">
                <a:latin typeface="Times New Roman" panose="02020603050405020304" pitchFamily="18" charset="0"/>
                <a:cs typeface="Times New Roman" panose="02020603050405020304" pitchFamily="18" charset="0"/>
              </a:rPr>
              <a:t>Superose</a:t>
            </a:r>
            <a:r>
              <a:rPr lang="en-US" altLang="ko-KR" sz="1200" kern="100" dirty="0">
                <a:latin typeface="Times New Roman" panose="02020603050405020304" pitchFamily="18" charset="0"/>
                <a:cs typeface="Times New Roman" panose="02020603050405020304" pitchFamily="18" charset="0"/>
              </a:rPr>
              <a:t> 6 10-/300 GL column is indicated to graph. Each eluted fraction was shown by SDS-PAGE and Coomassie staining.</a:t>
            </a:r>
            <a:r>
              <a:rPr lang="en-US"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rPr>
              <a:t> (B) rM1 was observed by western blotting. (C) Endotoxin test of rM1 after final purification.</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p:txBody>
      </p:sp>
      <p:pic>
        <p:nvPicPr>
          <p:cNvPr id="23" name="그림 22"/>
          <p:cNvPicPr>
            <a:picLocks noChangeAspect="1"/>
          </p:cNvPicPr>
          <p:nvPr/>
        </p:nvPicPr>
        <p:blipFill>
          <a:blip r:embed="rId10"/>
          <a:stretch>
            <a:fillRect/>
          </a:stretch>
        </p:blipFill>
        <p:spPr>
          <a:xfrm>
            <a:off x="-57701" y="415197"/>
            <a:ext cx="4213265" cy="2670077"/>
          </a:xfrm>
          <a:prstGeom prst="rect">
            <a:avLst/>
          </a:prstGeom>
        </p:spPr>
      </p:pic>
      <p:sp>
        <p:nvSpPr>
          <p:cNvPr id="24" name="TextBox 23">
            <a:extLst>
              <a:ext uri="{FF2B5EF4-FFF2-40B4-BE49-F238E27FC236}">
                <a16:creationId xmlns:a16="http://schemas.microsoft.com/office/drawing/2014/main" id="{48664EAE-F431-424E-96D1-0C72C631C950}"/>
              </a:ext>
            </a:extLst>
          </p:cNvPr>
          <p:cNvSpPr txBox="1"/>
          <p:nvPr/>
        </p:nvSpPr>
        <p:spPr>
          <a:xfrm>
            <a:off x="0" y="667141"/>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89885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2</a:t>
            </a:r>
            <a:endParaRPr lang="ko-KR" altLang="en-US" sz="1200"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2EC29705-8718-4C14-8D98-2537465774A4}"/>
              </a:ext>
            </a:extLst>
          </p:cNvPr>
          <p:cNvSpPr txBox="1"/>
          <p:nvPr/>
        </p:nvSpPr>
        <p:spPr>
          <a:xfrm>
            <a:off x="599514" y="2855996"/>
            <a:ext cx="997324"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BAL cells</a:t>
            </a:r>
            <a:endParaRPr lang="ko-KR" altLang="en-US" sz="1400" b="1" dirty="0">
              <a:latin typeface="Arial" panose="020B0604020202020204" pitchFamily="34" charset="0"/>
              <a:cs typeface="Arial" panose="020B0604020202020204" pitchFamily="34" charset="0"/>
            </a:endParaRPr>
          </a:p>
        </p:txBody>
      </p:sp>
      <p:graphicFrame>
        <p:nvGraphicFramePr>
          <p:cNvPr id="25" name="개체 24">
            <a:extLst>
              <a:ext uri="{FF2B5EF4-FFF2-40B4-BE49-F238E27FC236}">
                <a16:creationId xmlns:a16="http://schemas.microsoft.com/office/drawing/2014/main" id="{93EA04E4-1900-4083-A44A-C216524C0AD0}"/>
              </a:ext>
            </a:extLst>
          </p:cNvPr>
          <p:cNvGraphicFramePr>
            <a:graphicFrameLocks noChangeAspect="1"/>
          </p:cNvGraphicFramePr>
          <p:nvPr>
            <p:extLst>
              <p:ext uri="{D42A27DB-BD31-4B8C-83A1-F6EECF244321}">
                <p14:modId xmlns:p14="http://schemas.microsoft.com/office/powerpoint/2010/main" val="2273536077"/>
              </p:ext>
            </p:extLst>
          </p:nvPr>
        </p:nvGraphicFramePr>
        <p:xfrm>
          <a:off x="3207939" y="2954278"/>
          <a:ext cx="2089150" cy="1522413"/>
        </p:xfrm>
        <a:graphic>
          <a:graphicData uri="http://schemas.openxmlformats.org/presentationml/2006/ole">
            <mc:AlternateContent xmlns:mc="http://schemas.openxmlformats.org/markup-compatibility/2006">
              <mc:Choice xmlns:v="urn:schemas-microsoft-com:vml" Requires="v">
                <p:oleObj name="Prism 9" r:id="rId2" imgW="2088787" imgH="1523091" progId="Prism9.Document">
                  <p:embed/>
                </p:oleObj>
              </mc:Choice>
              <mc:Fallback>
                <p:oleObj name="Prism 9" r:id="rId2" imgW="2088787" imgH="1523091" progId="Prism9.Document">
                  <p:embed/>
                  <p:pic>
                    <p:nvPicPr>
                      <p:cNvPr id="5" name="개체 4">
                        <a:extLst>
                          <a:ext uri="{FF2B5EF4-FFF2-40B4-BE49-F238E27FC236}">
                            <a16:creationId xmlns:a16="http://schemas.microsoft.com/office/drawing/2014/main" id="{324DFEF5-1E1B-4CCB-A18E-A71926CA3358}"/>
                          </a:ext>
                        </a:extLst>
                      </p:cNvPr>
                      <p:cNvPicPr/>
                      <p:nvPr/>
                    </p:nvPicPr>
                    <p:blipFill>
                      <a:blip r:embed="rId3"/>
                      <a:stretch>
                        <a:fillRect/>
                      </a:stretch>
                    </p:blipFill>
                    <p:spPr>
                      <a:xfrm>
                        <a:off x="3207939" y="2954278"/>
                        <a:ext cx="2089150" cy="1522413"/>
                      </a:xfrm>
                      <a:prstGeom prst="rect">
                        <a:avLst/>
                      </a:prstGeom>
                    </p:spPr>
                  </p:pic>
                </p:oleObj>
              </mc:Fallback>
            </mc:AlternateContent>
          </a:graphicData>
        </a:graphic>
      </p:graphicFrame>
      <p:graphicFrame>
        <p:nvGraphicFramePr>
          <p:cNvPr id="26" name="개체 25">
            <a:extLst>
              <a:ext uri="{FF2B5EF4-FFF2-40B4-BE49-F238E27FC236}">
                <a16:creationId xmlns:a16="http://schemas.microsoft.com/office/drawing/2014/main" id="{F8BCBA1E-D319-4691-A111-89584D819C40}"/>
              </a:ext>
            </a:extLst>
          </p:cNvPr>
          <p:cNvGraphicFramePr>
            <a:graphicFrameLocks noChangeAspect="1"/>
          </p:cNvGraphicFramePr>
          <p:nvPr>
            <p:extLst>
              <p:ext uri="{D42A27DB-BD31-4B8C-83A1-F6EECF244321}">
                <p14:modId xmlns:p14="http://schemas.microsoft.com/office/powerpoint/2010/main" val="3593422748"/>
              </p:ext>
            </p:extLst>
          </p:nvPr>
        </p:nvGraphicFramePr>
        <p:xfrm>
          <a:off x="0" y="2954278"/>
          <a:ext cx="2092325" cy="1522413"/>
        </p:xfrm>
        <a:graphic>
          <a:graphicData uri="http://schemas.openxmlformats.org/presentationml/2006/ole">
            <mc:AlternateContent xmlns:mc="http://schemas.openxmlformats.org/markup-compatibility/2006">
              <mc:Choice xmlns:v="urn:schemas-microsoft-com:vml" Requires="v">
                <p:oleObj name="Prism 9" r:id="rId4" imgW="2093109" imgH="1523091" progId="Prism9.Document">
                  <p:embed/>
                </p:oleObj>
              </mc:Choice>
              <mc:Fallback>
                <p:oleObj name="Prism 9" r:id="rId4" imgW="2093109" imgH="1523091" progId="Prism9.Document">
                  <p:embed/>
                  <p:pic>
                    <p:nvPicPr>
                      <p:cNvPr id="6" name="개체 5">
                        <a:extLst>
                          <a:ext uri="{FF2B5EF4-FFF2-40B4-BE49-F238E27FC236}">
                            <a16:creationId xmlns:a16="http://schemas.microsoft.com/office/drawing/2014/main" id="{4852BE28-31B7-443C-9640-A216CA64544C}"/>
                          </a:ext>
                        </a:extLst>
                      </p:cNvPr>
                      <p:cNvPicPr/>
                      <p:nvPr/>
                    </p:nvPicPr>
                    <p:blipFill>
                      <a:blip r:embed="rId5"/>
                      <a:stretch>
                        <a:fillRect/>
                      </a:stretch>
                    </p:blipFill>
                    <p:spPr>
                      <a:xfrm>
                        <a:off x="0" y="2954278"/>
                        <a:ext cx="2092325" cy="1522413"/>
                      </a:xfrm>
                      <a:prstGeom prst="rect">
                        <a:avLst/>
                      </a:prstGeom>
                    </p:spPr>
                  </p:pic>
                </p:oleObj>
              </mc:Fallback>
            </mc:AlternateContent>
          </a:graphicData>
        </a:graphic>
      </p:graphicFrame>
      <p:graphicFrame>
        <p:nvGraphicFramePr>
          <p:cNvPr id="27" name="개체 26">
            <a:extLst>
              <a:ext uri="{FF2B5EF4-FFF2-40B4-BE49-F238E27FC236}">
                <a16:creationId xmlns:a16="http://schemas.microsoft.com/office/drawing/2014/main" id="{6EE6FF5E-7B3E-47F8-B614-C783BDE0D55A}"/>
              </a:ext>
            </a:extLst>
          </p:cNvPr>
          <p:cNvGraphicFramePr>
            <a:graphicFrameLocks noChangeAspect="1"/>
          </p:cNvGraphicFramePr>
          <p:nvPr>
            <p:extLst>
              <p:ext uri="{D42A27DB-BD31-4B8C-83A1-F6EECF244321}">
                <p14:modId xmlns:p14="http://schemas.microsoft.com/office/powerpoint/2010/main" val="4061739576"/>
              </p:ext>
            </p:extLst>
          </p:nvPr>
        </p:nvGraphicFramePr>
        <p:xfrm>
          <a:off x="1558780" y="2954278"/>
          <a:ext cx="2165350" cy="1522413"/>
        </p:xfrm>
        <a:graphic>
          <a:graphicData uri="http://schemas.openxmlformats.org/presentationml/2006/ole">
            <mc:AlternateContent xmlns:mc="http://schemas.openxmlformats.org/markup-compatibility/2006">
              <mc:Choice xmlns:v="urn:schemas-microsoft-com:vml" Requires="v">
                <p:oleObj name="Prism 9" r:id="rId6" imgW="2164776" imgH="1521651" progId="Prism9.Document">
                  <p:embed/>
                </p:oleObj>
              </mc:Choice>
              <mc:Fallback>
                <p:oleObj name="Prism 9" r:id="rId6" imgW="2164776" imgH="1521651" progId="Prism9.Document">
                  <p:embed/>
                  <p:pic>
                    <p:nvPicPr>
                      <p:cNvPr id="7" name="개체 6">
                        <a:extLst>
                          <a:ext uri="{FF2B5EF4-FFF2-40B4-BE49-F238E27FC236}">
                            <a16:creationId xmlns:a16="http://schemas.microsoft.com/office/drawing/2014/main" id="{B3058C99-30C7-49C8-B749-990F606880A1}"/>
                          </a:ext>
                        </a:extLst>
                      </p:cNvPr>
                      <p:cNvPicPr/>
                      <p:nvPr/>
                    </p:nvPicPr>
                    <p:blipFill>
                      <a:blip r:embed="rId7"/>
                      <a:stretch>
                        <a:fillRect/>
                      </a:stretch>
                    </p:blipFill>
                    <p:spPr>
                      <a:xfrm>
                        <a:off x="1558780" y="2954278"/>
                        <a:ext cx="2165350" cy="1522413"/>
                      </a:xfrm>
                      <a:prstGeom prst="rect">
                        <a:avLst/>
                      </a:prstGeom>
                    </p:spPr>
                  </p:pic>
                </p:oleObj>
              </mc:Fallback>
            </mc:AlternateContent>
          </a:graphicData>
        </a:graphic>
      </p:graphicFrame>
      <p:sp>
        <p:nvSpPr>
          <p:cNvPr id="29" name="TextBox 28">
            <a:extLst>
              <a:ext uri="{FF2B5EF4-FFF2-40B4-BE49-F238E27FC236}">
                <a16:creationId xmlns:a16="http://schemas.microsoft.com/office/drawing/2014/main" id="{B38FE566-7216-4705-A565-AE9929008375}"/>
              </a:ext>
            </a:extLst>
          </p:cNvPr>
          <p:cNvSpPr txBox="1"/>
          <p:nvPr/>
        </p:nvSpPr>
        <p:spPr>
          <a:xfrm>
            <a:off x="599960" y="758141"/>
            <a:ext cx="821059"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MLE-12</a:t>
            </a:r>
            <a:endParaRPr lang="ko-KR" altLang="en-US" sz="1400" b="1" dirty="0">
              <a:latin typeface="Arial" panose="020B0604020202020204" pitchFamily="34" charset="0"/>
              <a:cs typeface="Arial" panose="020B0604020202020204" pitchFamily="34" charset="0"/>
            </a:endParaRPr>
          </a:p>
        </p:txBody>
      </p:sp>
      <p:graphicFrame>
        <p:nvGraphicFramePr>
          <p:cNvPr id="30" name="개체 29">
            <a:extLst>
              <a:ext uri="{FF2B5EF4-FFF2-40B4-BE49-F238E27FC236}">
                <a16:creationId xmlns:a16="http://schemas.microsoft.com/office/drawing/2014/main" id="{E501D0E9-721A-4A4F-AE7D-044749776214}"/>
              </a:ext>
            </a:extLst>
          </p:cNvPr>
          <p:cNvGraphicFramePr>
            <a:graphicFrameLocks noChangeAspect="1"/>
          </p:cNvGraphicFramePr>
          <p:nvPr>
            <p:extLst>
              <p:ext uri="{D42A27DB-BD31-4B8C-83A1-F6EECF244321}">
                <p14:modId xmlns:p14="http://schemas.microsoft.com/office/powerpoint/2010/main" val="1637726697"/>
              </p:ext>
            </p:extLst>
          </p:nvPr>
        </p:nvGraphicFramePr>
        <p:xfrm>
          <a:off x="1557193" y="857623"/>
          <a:ext cx="2166937" cy="1522413"/>
        </p:xfrm>
        <a:graphic>
          <a:graphicData uri="http://schemas.openxmlformats.org/presentationml/2006/ole">
            <mc:AlternateContent xmlns:mc="http://schemas.openxmlformats.org/markup-compatibility/2006">
              <mc:Choice xmlns:v="urn:schemas-microsoft-com:vml" Requires="v">
                <p:oleObj name="Prism 9" r:id="rId8" imgW="2166576" imgH="1523091" progId="Prism9.Document">
                  <p:embed/>
                </p:oleObj>
              </mc:Choice>
              <mc:Fallback>
                <p:oleObj name="Prism 9" r:id="rId8" imgW="2166576" imgH="1523091" progId="Prism9.Document">
                  <p:embed/>
                  <p:pic>
                    <p:nvPicPr>
                      <p:cNvPr id="10" name="개체 9">
                        <a:extLst>
                          <a:ext uri="{FF2B5EF4-FFF2-40B4-BE49-F238E27FC236}">
                            <a16:creationId xmlns:a16="http://schemas.microsoft.com/office/drawing/2014/main" id="{A70637F0-8172-457F-810F-CD14358F8410}"/>
                          </a:ext>
                        </a:extLst>
                      </p:cNvPr>
                      <p:cNvPicPr/>
                      <p:nvPr/>
                    </p:nvPicPr>
                    <p:blipFill>
                      <a:blip r:embed="rId9"/>
                      <a:stretch>
                        <a:fillRect/>
                      </a:stretch>
                    </p:blipFill>
                    <p:spPr>
                      <a:xfrm>
                        <a:off x="1557193" y="857623"/>
                        <a:ext cx="2166937" cy="1522413"/>
                      </a:xfrm>
                      <a:prstGeom prst="rect">
                        <a:avLst/>
                      </a:prstGeom>
                    </p:spPr>
                  </p:pic>
                </p:oleObj>
              </mc:Fallback>
            </mc:AlternateContent>
          </a:graphicData>
        </a:graphic>
      </p:graphicFrame>
      <p:graphicFrame>
        <p:nvGraphicFramePr>
          <p:cNvPr id="31" name="개체 30">
            <a:extLst>
              <a:ext uri="{FF2B5EF4-FFF2-40B4-BE49-F238E27FC236}">
                <a16:creationId xmlns:a16="http://schemas.microsoft.com/office/drawing/2014/main" id="{EB722643-CD2B-413C-A1EA-DD32C96AD5DD}"/>
              </a:ext>
            </a:extLst>
          </p:cNvPr>
          <p:cNvGraphicFramePr>
            <a:graphicFrameLocks noChangeAspect="1"/>
          </p:cNvGraphicFramePr>
          <p:nvPr>
            <p:extLst>
              <p:ext uri="{D42A27DB-BD31-4B8C-83A1-F6EECF244321}">
                <p14:modId xmlns:p14="http://schemas.microsoft.com/office/powerpoint/2010/main" val="980490786"/>
              </p:ext>
            </p:extLst>
          </p:nvPr>
        </p:nvGraphicFramePr>
        <p:xfrm>
          <a:off x="0" y="857623"/>
          <a:ext cx="2011363" cy="1522413"/>
        </p:xfrm>
        <a:graphic>
          <a:graphicData uri="http://schemas.openxmlformats.org/presentationml/2006/ole">
            <mc:AlternateContent xmlns:mc="http://schemas.openxmlformats.org/markup-compatibility/2006">
              <mc:Choice xmlns:v="urn:schemas-microsoft-com:vml" Requires="v">
                <p:oleObj name="Prism 9" r:id="rId10" imgW="2010998" imgH="1523091" progId="Prism9.Document">
                  <p:embed/>
                </p:oleObj>
              </mc:Choice>
              <mc:Fallback>
                <p:oleObj name="Prism 9" r:id="rId10" imgW="2010998" imgH="1523091" progId="Prism9.Document">
                  <p:embed/>
                  <p:pic>
                    <p:nvPicPr>
                      <p:cNvPr id="11" name="개체 10">
                        <a:extLst>
                          <a:ext uri="{FF2B5EF4-FFF2-40B4-BE49-F238E27FC236}">
                            <a16:creationId xmlns:a16="http://schemas.microsoft.com/office/drawing/2014/main" id="{67F9A824-F6B4-4EA6-B441-134798D6FF5C}"/>
                          </a:ext>
                        </a:extLst>
                      </p:cNvPr>
                      <p:cNvPicPr/>
                      <p:nvPr/>
                    </p:nvPicPr>
                    <p:blipFill>
                      <a:blip r:embed="rId11"/>
                      <a:stretch>
                        <a:fillRect/>
                      </a:stretch>
                    </p:blipFill>
                    <p:spPr>
                      <a:xfrm>
                        <a:off x="0" y="857623"/>
                        <a:ext cx="2011363" cy="1522413"/>
                      </a:xfrm>
                      <a:prstGeom prst="rect">
                        <a:avLst/>
                      </a:prstGeom>
                    </p:spPr>
                  </p:pic>
                </p:oleObj>
              </mc:Fallback>
            </mc:AlternateContent>
          </a:graphicData>
        </a:graphic>
      </p:graphicFrame>
      <p:graphicFrame>
        <p:nvGraphicFramePr>
          <p:cNvPr id="32" name="개체 31">
            <a:extLst>
              <a:ext uri="{FF2B5EF4-FFF2-40B4-BE49-F238E27FC236}">
                <a16:creationId xmlns:a16="http://schemas.microsoft.com/office/drawing/2014/main" id="{8D0C5C4D-C0A2-4155-B64B-FB5BB959FF36}"/>
              </a:ext>
            </a:extLst>
          </p:cNvPr>
          <p:cNvGraphicFramePr>
            <a:graphicFrameLocks noChangeAspect="1"/>
          </p:cNvGraphicFramePr>
          <p:nvPr>
            <p:extLst>
              <p:ext uri="{D42A27DB-BD31-4B8C-83A1-F6EECF244321}">
                <p14:modId xmlns:p14="http://schemas.microsoft.com/office/powerpoint/2010/main" val="2163693568"/>
              </p:ext>
            </p:extLst>
          </p:nvPr>
        </p:nvGraphicFramePr>
        <p:xfrm>
          <a:off x="3185018" y="857621"/>
          <a:ext cx="2162175" cy="1522413"/>
        </p:xfrm>
        <a:graphic>
          <a:graphicData uri="http://schemas.openxmlformats.org/presentationml/2006/ole">
            <mc:AlternateContent xmlns:mc="http://schemas.openxmlformats.org/markup-compatibility/2006">
              <mc:Choice xmlns:v="urn:schemas-microsoft-com:vml" Requires="v">
                <p:oleObj name="Prism 9" r:id="rId12" imgW="2161895" imgH="1523091" progId="Prism9.Document">
                  <p:embed/>
                </p:oleObj>
              </mc:Choice>
              <mc:Fallback>
                <p:oleObj name="Prism 9" r:id="rId12" imgW="2161895" imgH="1523091" progId="Prism9.Document">
                  <p:embed/>
                  <p:pic>
                    <p:nvPicPr>
                      <p:cNvPr id="12" name="개체 11">
                        <a:extLst>
                          <a:ext uri="{FF2B5EF4-FFF2-40B4-BE49-F238E27FC236}">
                            <a16:creationId xmlns:a16="http://schemas.microsoft.com/office/drawing/2014/main" id="{8A090661-E642-4050-9B6D-2B944B7A377B}"/>
                          </a:ext>
                        </a:extLst>
                      </p:cNvPr>
                      <p:cNvPicPr/>
                      <p:nvPr/>
                    </p:nvPicPr>
                    <p:blipFill>
                      <a:blip r:embed="rId13"/>
                      <a:stretch>
                        <a:fillRect/>
                      </a:stretch>
                    </p:blipFill>
                    <p:spPr>
                      <a:xfrm>
                        <a:off x="3185018" y="857621"/>
                        <a:ext cx="2162175" cy="1522413"/>
                      </a:xfrm>
                      <a:prstGeom prst="rect">
                        <a:avLst/>
                      </a:prstGeom>
                    </p:spPr>
                  </p:pic>
                </p:oleObj>
              </mc:Fallback>
            </mc:AlternateContent>
          </a:graphicData>
        </a:graphic>
      </p:graphicFrame>
      <p:sp>
        <p:nvSpPr>
          <p:cNvPr id="33" name="TextBox 32">
            <a:extLst>
              <a:ext uri="{FF2B5EF4-FFF2-40B4-BE49-F238E27FC236}">
                <a16:creationId xmlns:a16="http://schemas.microsoft.com/office/drawing/2014/main" id="{F89858AA-9966-468A-A2B4-28137C6FAF16}"/>
              </a:ext>
            </a:extLst>
          </p:cNvPr>
          <p:cNvSpPr txBox="1"/>
          <p:nvPr/>
        </p:nvSpPr>
        <p:spPr>
          <a:xfrm>
            <a:off x="152343" y="788919"/>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graphicFrame>
        <p:nvGraphicFramePr>
          <p:cNvPr id="34" name="개체 33">
            <a:extLst>
              <a:ext uri="{FF2B5EF4-FFF2-40B4-BE49-F238E27FC236}">
                <a16:creationId xmlns:a16="http://schemas.microsoft.com/office/drawing/2014/main" id="{B4DDECBB-2C8F-42BB-B4D0-54B4D24A0E96}"/>
              </a:ext>
            </a:extLst>
          </p:cNvPr>
          <p:cNvGraphicFramePr>
            <a:graphicFrameLocks noChangeAspect="1"/>
          </p:cNvGraphicFramePr>
          <p:nvPr>
            <p:extLst>
              <p:ext uri="{D42A27DB-BD31-4B8C-83A1-F6EECF244321}">
                <p14:modId xmlns:p14="http://schemas.microsoft.com/office/powerpoint/2010/main" val="4010036979"/>
              </p:ext>
            </p:extLst>
          </p:nvPr>
        </p:nvGraphicFramePr>
        <p:xfrm>
          <a:off x="4901607" y="680738"/>
          <a:ext cx="2239963" cy="1747837"/>
        </p:xfrm>
        <a:graphic>
          <a:graphicData uri="http://schemas.openxmlformats.org/presentationml/2006/ole">
            <mc:AlternateContent xmlns:mc="http://schemas.openxmlformats.org/markup-compatibility/2006">
              <mc:Choice xmlns:v="urn:schemas-microsoft-com:vml" Requires="v">
                <p:oleObj name="Prism 9" r:id="rId14" imgW="2239684" imgH="1747107" progId="Prism9.Document">
                  <p:embed/>
                </p:oleObj>
              </mc:Choice>
              <mc:Fallback>
                <p:oleObj name="Prism 9" r:id="rId14" imgW="2239684" imgH="1747107" progId="Prism9.Document">
                  <p:embed/>
                  <p:pic>
                    <p:nvPicPr>
                      <p:cNvPr id="25" name="개체 24">
                        <a:extLst>
                          <a:ext uri="{FF2B5EF4-FFF2-40B4-BE49-F238E27FC236}">
                            <a16:creationId xmlns:a16="http://schemas.microsoft.com/office/drawing/2014/main" id="{4332D3BB-66F8-43CA-865F-D14F781E02DA}"/>
                          </a:ext>
                        </a:extLst>
                      </p:cNvPr>
                      <p:cNvPicPr/>
                      <p:nvPr/>
                    </p:nvPicPr>
                    <p:blipFill>
                      <a:blip r:embed="rId15"/>
                      <a:stretch>
                        <a:fillRect/>
                      </a:stretch>
                    </p:blipFill>
                    <p:spPr>
                      <a:xfrm>
                        <a:off x="4901607" y="680738"/>
                        <a:ext cx="2239963" cy="1747837"/>
                      </a:xfrm>
                      <a:prstGeom prst="rect">
                        <a:avLst/>
                      </a:prstGeom>
                    </p:spPr>
                  </p:pic>
                </p:oleObj>
              </mc:Fallback>
            </mc:AlternateContent>
          </a:graphicData>
        </a:graphic>
      </p:graphicFrame>
      <p:sp>
        <p:nvSpPr>
          <p:cNvPr id="35" name="TextBox 34">
            <a:extLst>
              <a:ext uri="{FF2B5EF4-FFF2-40B4-BE49-F238E27FC236}">
                <a16:creationId xmlns:a16="http://schemas.microsoft.com/office/drawing/2014/main" id="{E1FF0E96-CAFD-47D6-95C1-44C26641CDF2}"/>
              </a:ext>
            </a:extLst>
          </p:cNvPr>
          <p:cNvSpPr txBox="1"/>
          <p:nvPr/>
        </p:nvSpPr>
        <p:spPr>
          <a:xfrm>
            <a:off x="4788260" y="726289"/>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graphicFrame>
        <p:nvGraphicFramePr>
          <p:cNvPr id="37" name="개체 36">
            <a:extLst>
              <a:ext uri="{FF2B5EF4-FFF2-40B4-BE49-F238E27FC236}">
                <a16:creationId xmlns:a16="http://schemas.microsoft.com/office/drawing/2014/main" id="{FF4E257C-BAB5-43B6-A999-7821DE9706DC}"/>
              </a:ext>
            </a:extLst>
          </p:cNvPr>
          <p:cNvGraphicFramePr>
            <a:graphicFrameLocks noChangeAspect="1"/>
          </p:cNvGraphicFramePr>
          <p:nvPr>
            <p:extLst>
              <p:ext uri="{D42A27DB-BD31-4B8C-83A1-F6EECF244321}">
                <p14:modId xmlns:p14="http://schemas.microsoft.com/office/powerpoint/2010/main" val="4203460749"/>
              </p:ext>
            </p:extLst>
          </p:nvPr>
        </p:nvGraphicFramePr>
        <p:xfrm>
          <a:off x="4901607" y="2781293"/>
          <a:ext cx="2239963" cy="1747837"/>
        </p:xfrm>
        <a:graphic>
          <a:graphicData uri="http://schemas.openxmlformats.org/presentationml/2006/ole">
            <mc:AlternateContent xmlns:mc="http://schemas.openxmlformats.org/markup-compatibility/2006">
              <mc:Choice xmlns:v="urn:schemas-microsoft-com:vml" Requires="v">
                <p:oleObj name="Prism 9" r:id="rId16" imgW="2239684" imgH="1747107" progId="Prism9.Document">
                  <p:embed/>
                </p:oleObj>
              </mc:Choice>
              <mc:Fallback>
                <p:oleObj name="Prism 9" r:id="rId16" imgW="2239684" imgH="1747107" progId="Prism9.Document">
                  <p:embed/>
                  <p:pic>
                    <p:nvPicPr>
                      <p:cNvPr id="28" name="개체 27">
                        <a:extLst>
                          <a:ext uri="{FF2B5EF4-FFF2-40B4-BE49-F238E27FC236}">
                            <a16:creationId xmlns:a16="http://schemas.microsoft.com/office/drawing/2014/main" id="{C48B1370-0765-4011-A299-B3C18246E4DF}"/>
                          </a:ext>
                        </a:extLst>
                      </p:cNvPr>
                      <p:cNvPicPr/>
                      <p:nvPr/>
                    </p:nvPicPr>
                    <p:blipFill>
                      <a:blip r:embed="rId17"/>
                      <a:stretch>
                        <a:fillRect/>
                      </a:stretch>
                    </p:blipFill>
                    <p:spPr>
                      <a:xfrm>
                        <a:off x="4901607" y="2781293"/>
                        <a:ext cx="2239963" cy="1747837"/>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B85512D7-3F92-4DAA-9C7A-1FD6FA19EA27}"/>
              </a:ext>
            </a:extLst>
          </p:cNvPr>
          <p:cNvSpPr txBox="1"/>
          <p:nvPr/>
        </p:nvSpPr>
        <p:spPr>
          <a:xfrm>
            <a:off x="4788260" y="2771629"/>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D</a:t>
            </a:r>
            <a:endParaRPr lang="ko-KR" altLang="en-US" sz="1200" b="1"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F54358BB-C0BE-463F-AEDC-E7CACA23A50F}"/>
              </a:ext>
            </a:extLst>
          </p:cNvPr>
          <p:cNvSpPr txBox="1"/>
          <p:nvPr/>
        </p:nvSpPr>
        <p:spPr>
          <a:xfrm>
            <a:off x="152343" y="2890595"/>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C</a:t>
            </a:r>
            <a:endParaRPr lang="ko-KR" altLang="en-US" sz="12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8BFA45C-9FC2-88EA-726B-C5DC0162142E}"/>
              </a:ext>
            </a:extLst>
          </p:cNvPr>
          <p:cNvSpPr txBox="1"/>
          <p:nvPr/>
        </p:nvSpPr>
        <p:spPr>
          <a:xfrm>
            <a:off x="0" y="4565579"/>
            <a:ext cx="6858000" cy="1984774"/>
          </a:xfrm>
          <a:prstGeom prst="rect">
            <a:avLst/>
          </a:prstGeom>
          <a:noFill/>
        </p:spPr>
        <p:txBody>
          <a:bodyPr wrap="square">
            <a:spAutoFit/>
          </a:bodyPr>
          <a:lstStyle/>
          <a:p>
            <a:pPr algn="just" latinLnBrk="1">
              <a:lnSpc>
                <a:spcPct val="200000"/>
              </a:lnSpc>
              <a:spcAft>
                <a:spcPts val="800"/>
              </a:spcAft>
            </a:pPr>
            <a:r>
              <a:rPr lang="en-US" altLang="ko-KR" sz="1200" b="1"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Supplementary Fig. S2 : M1 triggers proinflammatory responses in MLE-12 cells and BAL-derived cells</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p>
            <a:pPr algn="just" latinLnBrk="1">
              <a:lnSpc>
                <a:spcPct val="200000"/>
              </a:lnSpc>
              <a:spcAft>
                <a:spcPts val="800"/>
              </a:spcAft>
            </a:pP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MLE-12 and mouse BAL-derived cells were treated with rM1 (15 </a:t>
            </a:r>
            <a:r>
              <a:rPr lang="en-US" altLang="ko-KR" sz="1200" kern="100" dirty="0" err="1">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μg</a:t>
            </a: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/ml) for 0–24 h. (A) and (C) Levels of proinflammatory cytokines were analyzed by ELISA. (B) and (D) ROS levels were analyzed by </a:t>
            </a:r>
            <a:r>
              <a:rPr lang="en-US" altLang="ko-KR" sz="1200" i="1"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in vitro</a:t>
            </a: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ROS/RNS assay. Data are presented as the mean ± SD from triplicate culture wells. </a:t>
            </a:r>
            <a:r>
              <a:rPr lang="en-US" altLang="ko-KR" sz="1200"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a:t>
            </a:r>
            <a:r>
              <a:rPr lang="en-US" altLang="ko-KR" sz="1200" i="1"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p &lt;</a:t>
            </a:r>
            <a:r>
              <a:rPr lang="en-US" altLang="ko-KR" sz="1200"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0.001.</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4149033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3</a:t>
            </a:r>
            <a:endParaRPr lang="ko-KR" altLang="en-US" sz="12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EB18AD3-7A8E-C471-5C04-26CA7959EB5D}"/>
              </a:ext>
            </a:extLst>
          </p:cNvPr>
          <p:cNvSpPr txBox="1"/>
          <p:nvPr/>
        </p:nvSpPr>
        <p:spPr>
          <a:xfrm>
            <a:off x="0" y="4442922"/>
            <a:ext cx="6857999" cy="1615955"/>
          </a:xfrm>
          <a:prstGeom prst="rect">
            <a:avLst/>
          </a:prstGeom>
          <a:noFill/>
        </p:spPr>
        <p:txBody>
          <a:bodyPr wrap="square">
            <a:spAutoFit/>
          </a:bodyPr>
          <a:lstStyle/>
          <a:p>
            <a:pPr algn="just" latinLnBrk="1">
              <a:lnSpc>
                <a:spcPct val="200000"/>
              </a:lnSpc>
              <a:spcAft>
                <a:spcPts val="800"/>
              </a:spcAft>
            </a:pPr>
            <a:r>
              <a:rPr lang="en-US" altLang="ko-KR" sz="1200" b="1" kern="100" dirty="0">
                <a:effectLst/>
                <a:latin typeface="Times New Roman" panose="02020603050405020304" pitchFamily="18" charset="0"/>
                <a:ea typeface="맑은 고딕" panose="020B0503020000020004" pitchFamily="50" charset="-127"/>
                <a:cs typeface="Times New Roman" panose="02020603050405020304" pitchFamily="18" charset="0"/>
              </a:rPr>
              <a:t>Supplementary Fig. S3 : M1 protein mostly exists in the oligomer form </a:t>
            </a:r>
          </a:p>
          <a:p>
            <a:pPr algn="just" latinLnBrk="1">
              <a:lnSpc>
                <a:spcPct val="200000"/>
              </a:lnSpc>
              <a:spcAft>
                <a:spcPts val="800"/>
              </a:spcAft>
            </a:pPr>
            <a:r>
              <a:rPr lang="en-US"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rPr>
              <a:t>MDCK cells were infected with influenza virus (10</a:t>
            </a:r>
            <a:r>
              <a:rPr lang="en-US" altLang="ko-KR" sz="1200" kern="100" baseline="30000" dirty="0">
                <a:effectLst/>
                <a:latin typeface="Times New Roman" panose="02020603050405020304" pitchFamily="18" charset="0"/>
                <a:ea typeface="맑은 고딕" panose="020B0503020000020004" pitchFamily="50" charset="-127"/>
                <a:cs typeface="Times New Roman" panose="02020603050405020304" pitchFamily="18" charset="0"/>
              </a:rPr>
              <a:t>4</a:t>
            </a:r>
            <a:r>
              <a:rPr lang="en-US"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rPr>
              <a:t> TCID</a:t>
            </a:r>
            <a:r>
              <a:rPr lang="en-US" altLang="ko-KR" sz="1200" kern="100" baseline="-25000" dirty="0">
                <a:effectLst/>
                <a:latin typeface="Times New Roman" panose="02020603050405020304" pitchFamily="18" charset="0"/>
                <a:ea typeface="맑은 고딕" panose="020B0503020000020004" pitchFamily="50" charset="-127"/>
                <a:cs typeface="Times New Roman" panose="02020603050405020304" pitchFamily="18" charset="0"/>
              </a:rPr>
              <a:t>50</a:t>
            </a:r>
            <a:r>
              <a:rPr lang="en-US"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rPr>
              <a:t>/ml). After 3 days, the cell culture supernatant was collected and filtered using a 50-nm syringe filter. The form of M1 in the supernatant and recombinant M1 was determined using (A) native-PAGE and Coomassie blue staining and (B) western blotting.</a:t>
            </a:r>
          </a:p>
        </p:txBody>
      </p:sp>
      <p:sp>
        <p:nvSpPr>
          <p:cNvPr id="2" name="TextBox 1">
            <a:extLst>
              <a:ext uri="{FF2B5EF4-FFF2-40B4-BE49-F238E27FC236}">
                <a16:creationId xmlns:a16="http://schemas.microsoft.com/office/drawing/2014/main" id="{904B2C67-4D20-1956-C1F3-2B0F3D678436}"/>
              </a:ext>
            </a:extLst>
          </p:cNvPr>
          <p:cNvSpPr txBox="1"/>
          <p:nvPr/>
        </p:nvSpPr>
        <p:spPr>
          <a:xfrm>
            <a:off x="500928" y="532143"/>
            <a:ext cx="2291012"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Coomassie blue staining</a:t>
            </a:r>
            <a:endParaRPr lang="ko-KR" altLang="en-US" sz="1400" b="1"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7062400B-6B8A-D7DD-AFF6-7890BDBEE778}"/>
              </a:ext>
            </a:extLst>
          </p:cNvPr>
          <p:cNvSpPr txBox="1"/>
          <p:nvPr/>
        </p:nvSpPr>
        <p:spPr>
          <a:xfrm>
            <a:off x="992999" y="797868"/>
            <a:ext cx="365806" cy="307777"/>
          </a:xfrm>
          <a:prstGeom prst="rect">
            <a:avLst/>
          </a:prstGeom>
          <a:noFill/>
        </p:spPr>
        <p:txBody>
          <a:bodyPr wrap="none" rtlCol="0">
            <a:spAutoFit/>
          </a:bodyPr>
          <a:lstStyle/>
          <a:p>
            <a:r>
              <a:rPr lang="en-US" altLang="ko-KR" sz="1400" b="1" dirty="0"/>
              <a:t>#1</a:t>
            </a:r>
            <a:endParaRPr lang="ko-KR" altLang="en-US" sz="1400" b="1" dirty="0"/>
          </a:p>
        </p:txBody>
      </p:sp>
      <p:sp>
        <p:nvSpPr>
          <p:cNvPr id="6" name="TextBox 5">
            <a:extLst>
              <a:ext uri="{FF2B5EF4-FFF2-40B4-BE49-F238E27FC236}">
                <a16:creationId xmlns:a16="http://schemas.microsoft.com/office/drawing/2014/main" id="{5DEC4ACD-2D37-4371-CA29-F77B3F5DE67E}"/>
              </a:ext>
            </a:extLst>
          </p:cNvPr>
          <p:cNvSpPr txBox="1"/>
          <p:nvPr/>
        </p:nvSpPr>
        <p:spPr>
          <a:xfrm>
            <a:off x="635783" y="3622284"/>
            <a:ext cx="3825086" cy="738664"/>
          </a:xfrm>
          <a:prstGeom prst="rect">
            <a:avLst/>
          </a:prstGeom>
          <a:noFill/>
        </p:spPr>
        <p:txBody>
          <a:bodyPr wrap="none" rtlCol="0">
            <a:spAutoFit/>
          </a:bodyPr>
          <a:lstStyle/>
          <a:p>
            <a:r>
              <a:rPr lang="en-US" altLang="ko-KR" sz="1400" dirty="0">
                <a:latin typeface="Arial" panose="020B0604020202020204" pitchFamily="34" charset="0"/>
                <a:cs typeface="Arial" panose="020B0604020202020204" pitchFamily="34" charset="0"/>
              </a:rPr>
              <a:t>#1: MDCK culture supernatant (virus-infected)</a:t>
            </a:r>
          </a:p>
          <a:p>
            <a:r>
              <a:rPr lang="en-US" altLang="ko-KR" sz="1400" dirty="0">
                <a:latin typeface="Arial" panose="020B0604020202020204" pitchFamily="34" charset="0"/>
                <a:cs typeface="Arial" panose="020B0604020202020204" pitchFamily="34" charset="0"/>
              </a:rPr>
              <a:t>#2: purified M1 protein</a:t>
            </a:r>
          </a:p>
          <a:p>
            <a:r>
              <a:rPr lang="en-US" altLang="ko-KR" sz="1400" dirty="0">
                <a:latin typeface="Arial" panose="020B0604020202020204" pitchFamily="34" charset="0"/>
                <a:cs typeface="Arial" panose="020B0604020202020204" pitchFamily="34" charset="0"/>
              </a:rPr>
              <a:t> M: Size marker</a:t>
            </a:r>
            <a:endParaRPr lang="ko-KR" altLang="en-US" sz="1400" dirty="0">
              <a:latin typeface="Arial" panose="020B0604020202020204" pitchFamily="34" charset="0"/>
              <a:cs typeface="Arial" panose="020B0604020202020204" pitchFamily="34" charset="0"/>
            </a:endParaRPr>
          </a:p>
        </p:txBody>
      </p:sp>
      <p:pic>
        <p:nvPicPr>
          <p:cNvPr id="7" name="그림 6" descr="텍스트, 실내, 열기이(가) 표시된 사진&#10;&#10;자동 생성된 설명">
            <a:extLst>
              <a:ext uri="{FF2B5EF4-FFF2-40B4-BE49-F238E27FC236}">
                <a16:creationId xmlns:a16="http://schemas.microsoft.com/office/drawing/2014/main" id="{B06AF0F4-C61A-ED11-6C43-02243611EE77}"/>
              </a:ext>
            </a:extLst>
          </p:cNvPr>
          <p:cNvPicPr preferRelativeResize="0">
            <a:picLocks/>
          </p:cNvPicPr>
          <p:nvPr/>
        </p:nvPicPr>
        <p:blipFill rotWithShape="1">
          <a:blip r:embed="rId2" cstate="hqprint">
            <a:extLst>
              <a:ext uri="{28A0092B-C50C-407E-A947-70E740481C1C}">
                <a14:useLocalDpi xmlns:a14="http://schemas.microsoft.com/office/drawing/2010/main" val="0"/>
              </a:ext>
            </a:extLst>
          </a:blip>
          <a:srcRect l="32362" t="59143" r="25333" b="16070"/>
          <a:stretch/>
        </p:blipFill>
        <p:spPr>
          <a:xfrm rot="5400000">
            <a:off x="167945" y="2011106"/>
            <a:ext cx="2520479" cy="612000"/>
          </a:xfrm>
          <a:prstGeom prst="rect">
            <a:avLst/>
          </a:prstGeom>
          <a:ln w="12700">
            <a:noFill/>
          </a:ln>
        </p:spPr>
      </p:pic>
      <p:pic>
        <p:nvPicPr>
          <p:cNvPr id="8" name="그림 7">
            <a:extLst>
              <a:ext uri="{FF2B5EF4-FFF2-40B4-BE49-F238E27FC236}">
                <a16:creationId xmlns:a16="http://schemas.microsoft.com/office/drawing/2014/main" id="{8AD80892-8DD2-59AA-F046-30D46E9613E9}"/>
              </a:ext>
            </a:extLst>
          </p:cNvPr>
          <p:cNvPicPr>
            <a:picLocks noChangeAspect="1"/>
          </p:cNvPicPr>
          <p:nvPr/>
        </p:nvPicPr>
        <p:blipFill rotWithShape="1">
          <a:blip r:embed="rId3">
            <a:extLst>
              <a:ext uri="{28A0092B-C50C-407E-A947-70E740481C1C}">
                <a14:useLocalDpi xmlns:a14="http://schemas.microsoft.com/office/drawing/2010/main" val="0"/>
              </a:ext>
            </a:extLst>
          </a:blip>
          <a:srcRect l="60051" t="11327" r="24643" b="14183"/>
          <a:stretch/>
        </p:blipFill>
        <p:spPr>
          <a:xfrm>
            <a:off x="3971485" y="1047532"/>
            <a:ext cx="702991" cy="2565919"/>
          </a:xfrm>
          <a:prstGeom prst="rect">
            <a:avLst/>
          </a:prstGeom>
        </p:spPr>
      </p:pic>
      <p:sp>
        <p:nvSpPr>
          <p:cNvPr id="12" name="TextBox 11">
            <a:extLst>
              <a:ext uri="{FF2B5EF4-FFF2-40B4-BE49-F238E27FC236}">
                <a16:creationId xmlns:a16="http://schemas.microsoft.com/office/drawing/2014/main" id="{73BAD168-2D3F-B027-4694-0A752D7FCCCC}"/>
              </a:ext>
            </a:extLst>
          </p:cNvPr>
          <p:cNvSpPr txBox="1"/>
          <p:nvPr/>
        </p:nvSpPr>
        <p:spPr>
          <a:xfrm>
            <a:off x="3958592" y="797868"/>
            <a:ext cx="365806" cy="307777"/>
          </a:xfrm>
          <a:prstGeom prst="rect">
            <a:avLst/>
          </a:prstGeom>
          <a:noFill/>
        </p:spPr>
        <p:txBody>
          <a:bodyPr wrap="none" rtlCol="0">
            <a:spAutoFit/>
          </a:bodyPr>
          <a:lstStyle/>
          <a:p>
            <a:r>
              <a:rPr lang="en-US" altLang="ko-KR" sz="1400" b="1" dirty="0"/>
              <a:t>#1</a:t>
            </a:r>
            <a:endParaRPr lang="ko-KR" altLang="en-US" sz="1400" b="1" dirty="0"/>
          </a:p>
        </p:txBody>
      </p:sp>
      <p:sp>
        <p:nvSpPr>
          <p:cNvPr id="13" name="TextBox 12">
            <a:extLst>
              <a:ext uri="{FF2B5EF4-FFF2-40B4-BE49-F238E27FC236}">
                <a16:creationId xmlns:a16="http://schemas.microsoft.com/office/drawing/2014/main" id="{DFF1BE27-4EED-82A3-A986-003438DC99BD}"/>
              </a:ext>
            </a:extLst>
          </p:cNvPr>
          <p:cNvSpPr txBox="1"/>
          <p:nvPr/>
        </p:nvSpPr>
        <p:spPr>
          <a:xfrm>
            <a:off x="4274758" y="797868"/>
            <a:ext cx="365806" cy="307777"/>
          </a:xfrm>
          <a:prstGeom prst="rect">
            <a:avLst/>
          </a:prstGeom>
          <a:noFill/>
        </p:spPr>
        <p:txBody>
          <a:bodyPr wrap="none" rtlCol="0">
            <a:spAutoFit/>
          </a:bodyPr>
          <a:lstStyle/>
          <a:p>
            <a:r>
              <a:rPr lang="en-US" altLang="ko-KR" sz="1400" b="1" dirty="0"/>
              <a:t>#2</a:t>
            </a:r>
            <a:endParaRPr lang="ko-KR" altLang="en-US" sz="1400" b="1" dirty="0"/>
          </a:p>
        </p:txBody>
      </p:sp>
      <p:sp>
        <p:nvSpPr>
          <p:cNvPr id="14" name="TextBox 13">
            <a:extLst>
              <a:ext uri="{FF2B5EF4-FFF2-40B4-BE49-F238E27FC236}">
                <a16:creationId xmlns:a16="http://schemas.microsoft.com/office/drawing/2014/main" id="{3009D84D-8595-5D4C-730F-504441836532}"/>
              </a:ext>
            </a:extLst>
          </p:cNvPr>
          <p:cNvSpPr txBox="1"/>
          <p:nvPr/>
        </p:nvSpPr>
        <p:spPr>
          <a:xfrm>
            <a:off x="1567716" y="1119512"/>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720</a:t>
            </a:r>
            <a:endParaRPr lang="ko-KR" altLang="en-US" sz="1200" b="1" dirty="0">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6F7470D6-9C5A-6E4C-8D88-43554C1E2EC0}"/>
              </a:ext>
            </a:extLst>
          </p:cNvPr>
          <p:cNvSpPr txBox="1"/>
          <p:nvPr/>
        </p:nvSpPr>
        <p:spPr>
          <a:xfrm>
            <a:off x="1567716" y="1038648"/>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1048</a:t>
            </a:r>
            <a:endParaRPr lang="ko-KR" altLang="en-US" sz="120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EFBFAE98-8BFF-29A5-F738-7E19D1E748CA}"/>
              </a:ext>
            </a:extLst>
          </p:cNvPr>
          <p:cNvSpPr txBox="1"/>
          <p:nvPr/>
        </p:nvSpPr>
        <p:spPr>
          <a:xfrm>
            <a:off x="1567716" y="939122"/>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1236</a:t>
            </a:r>
            <a:endParaRPr lang="ko-KR" altLang="en-US" sz="12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6142CB0D-49E2-A46F-18FB-E6796B24A149}"/>
              </a:ext>
            </a:extLst>
          </p:cNvPr>
          <p:cNvSpPr txBox="1"/>
          <p:nvPr/>
        </p:nvSpPr>
        <p:spPr>
          <a:xfrm>
            <a:off x="1567716" y="1622338"/>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242</a:t>
            </a:r>
            <a:endParaRPr lang="ko-KR" altLang="en-US" sz="1200" b="1"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0125B813-F9B4-59F9-63FB-DA183360CFD7}"/>
              </a:ext>
            </a:extLst>
          </p:cNvPr>
          <p:cNvSpPr txBox="1"/>
          <p:nvPr/>
        </p:nvSpPr>
        <p:spPr>
          <a:xfrm>
            <a:off x="1567716" y="1296791"/>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480</a:t>
            </a:r>
            <a:endParaRPr lang="ko-KR" altLang="en-US" sz="1200" b="1"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F812F209-4E9A-8089-06CD-FD29DC9B4F95}"/>
              </a:ext>
            </a:extLst>
          </p:cNvPr>
          <p:cNvSpPr txBox="1"/>
          <p:nvPr/>
        </p:nvSpPr>
        <p:spPr>
          <a:xfrm>
            <a:off x="1567716" y="2222609"/>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66</a:t>
            </a:r>
            <a:endParaRPr lang="ko-KR" altLang="en-US" sz="1200" b="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462603E6-EDF4-234F-53A3-1ADE0934782A}"/>
              </a:ext>
            </a:extLst>
          </p:cNvPr>
          <p:cNvSpPr txBox="1"/>
          <p:nvPr/>
        </p:nvSpPr>
        <p:spPr>
          <a:xfrm>
            <a:off x="1567716" y="3186773"/>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20</a:t>
            </a:r>
          </a:p>
        </p:txBody>
      </p:sp>
      <p:sp>
        <p:nvSpPr>
          <p:cNvPr id="21" name="TextBox 20">
            <a:extLst>
              <a:ext uri="{FF2B5EF4-FFF2-40B4-BE49-F238E27FC236}">
                <a16:creationId xmlns:a16="http://schemas.microsoft.com/office/drawing/2014/main" id="{E2918E28-DCFF-E5B5-DAFB-D184A8B38F70}"/>
              </a:ext>
            </a:extLst>
          </p:cNvPr>
          <p:cNvSpPr txBox="1"/>
          <p:nvPr/>
        </p:nvSpPr>
        <p:spPr>
          <a:xfrm>
            <a:off x="4486467" y="1113291"/>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720</a:t>
            </a:r>
            <a:endParaRPr lang="ko-KR" altLang="en-US" sz="1200" b="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BC3E6FED-3444-E39D-F08B-F2D9392C881E}"/>
              </a:ext>
            </a:extLst>
          </p:cNvPr>
          <p:cNvSpPr txBox="1"/>
          <p:nvPr/>
        </p:nvSpPr>
        <p:spPr>
          <a:xfrm>
            <a:off x="4486467" y="1032427"/>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1048</a:t>
            </a:r>
            <a:endParaRPr lang="ko-KR" altLang="en-US" sz="1200" b="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9A8854B6-A9E9-3D09-87C4-D90241FF0F21}"/>
              </a:ext>
            </a:extLst>
          </p:cNvPr>
          <p:cNvSpPr txBox="1"/>
          <p:nvPr/>
        </p:nvSpPr>
        <p:spPr>
          <a:xfrm>
            <a:off x="4486467" y="932901"/>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1236</a:t>
            </a:r>
            <a:endParaRPr lang="ko-KR" altLang="en-US" sz="1200"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E70B7766-1F75-922D-C133-4F5A8F3DDA4D}"/>
              </a:ext>
            </a:extLst>
          </p:cNvPr>
          <p:cNvSpPr txBox="1"/>
          <p:nvPr/>
        </p:nvSpPr>
        <p:spPr>
          <a:xfrm>
            <a:off x="3270386" y="532143"/>
            <a:ext cx="2281394"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Native gel – western blot</a:t>
            </a:r>
            <a:endParaRPr lang="ko-KR" altLang="en-US" sz="1400" b="1" dirty="0">
              <a:latin typeface="Arial" panose="020B0604020202020204" pitchFamily="34" charset="0"/>
              <a:cs typeface="Arial" panose="020B0604020202020204" pitchFamily="34" charset="0"/>
            </a:endParaRPr>
          </a:p>
        </p:txBody>
      </p:sp>
      <p:sp>
        <p:nvSpPr>
          <p:cNvPr id="45" name="TextBox 44">
            <a:extLst>
              <a:ext uri="{FF2B5EF4-FFF2-40B4-BE49-F238E27FC236}">
                <a16:creationId xmlns:a16="http://schemas.microsoft.com/office/drawing/2014/main" id="{1DFF934B-A071-98E0-E365-3DDC5E4C3B8E}"/>
              </a:ext>
            </a:extLst>
          </p:cNvPr>
          <p:cNvSpPr txBox="1"/>
          <p:nvPr/>
        </p:nvSpPr>
        <p:spPr>
          <a:xfrm>
            <a:off x="1231279" y="797868"/>
            <a:ext cx="365806" cy="307777"/>
          </a:xfrm>
          <a:prstGeom prst="rect">
            <a:avLst/>
          </a:prstGeom>
          <a:noFill/>
        </p:spPr>
        <p:txBody>
          <a:bodyPr wrap="none" rtlCol="0">
            <a:spAutoFit/>
          </a:bodyPr>
          <a:lstStyle/>
          <a:p>
            <a:r>
              <a:rPr lang="en-US" altLang="ko-KR" sz="1400" b="1" dirty="0"/>
              <a:t>#2</a:t>
            </a:r>
            <a:endParaRPr lang="ko-KR" altLang="en-US" sz="1400" b="1" dirty="0"/>
          </a:p>
        </p:txBody>
      </p:sp>
      <p:sp>
        <p:nvSpPr>
          <p:cNvPr id="46" name="TextBox 45">
            <a:extLst>
              <a:ext uri="{FF2B5EF4-FFF2-40B4-BE49-F238E27FC236}">
                <a16:creationId xmlns:a16="http://schemas.microsoft.com/office/drawing/2014/main" id="{4DFBCB4E-84A2-E582-7B87-7A1E21C22D44}"/>
              </a:ext>
            </a:extLst>
          </p:cNvPr>
          <p:cNvSpPr txBox="1"/>
          <p:nvPr/>
        </p:nvSpPr>
        <p:spPr>
          <a:xfrm>
            <a:off x="1476039" y="797868"/>
            <a:ext cx="341760" cy="307777"/>
          </a:xfrm>
          <a:prstGeom prst="rect">
            <a:avLst/>
          </a:prstGeom>
          <a:noFill/>
        </p:spPr>
        <p:txBody>
          <a:bodyPr wrap="none" rtlCol="0">
            <a:spAutoFit/>
          </a:bodyPr>
          <a:lstStyle/>
          <a:p>
            <a:r>
              <a:rPr lang="en-US" altLang="ko-KR" sz="1400" b="1" dirty="0"/>
              <a:t>M</a:t>
            </a:r>
            <a:endParaRPr lang="ko-KR" altLang="en-US" sz="1400" b="1" dirty="0"/>
          </a:p>
        </p:txBody>
      </p:sp>
      <p:sp>
        <p:nvSpPr>
          <p:cNvPr id="48" name="TextBox 47">
            <a:extLst>
              <a:ext uri="{FF2B5EF4-FFF2-40B4-BE49-F238E27FC236}">
                <a16:creationId xmlns:a16="http://schemas.microsoft.com/office/drawing/2014/main" id="{34C3347D-6D8B-D2B1-D576-D910AB93C0CA}"/>
              </a:ext>
            </a:extLst>
          </p:cNvPr>
          <p:cNvSpPr txBox="1"/>
          <p:nvPr/>
        </p:nvSpPr>
        <p:spPr>
          <a:xfrm>
            <a:off x="102769" y="773021"/>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2BF4114F-0D3D-A697-7737-6BDF7360C24F}"/>
              </a:ext>
            </a:extLst>
          </p:cNvPr>
          <p:cNvSpPr txBox="1"/>
          <p:nvPr/>
        </p:nvSpPr>
        <p:spPr>
          <a:xfrm>
            <a:off x="3065747" y="773021"/>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637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4</a:t>
            </a:r>
            <a:endParaRPr lang="ko-KR" altLang="en-US" sz="12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EB18AD3-7A8E-C471-5C04-26CA7959EB5D}"/>
              </a:ext>
            </a:extLst>
          </p:cNvPr>
          <p:cNvSpPr txBox="1"/>
          <p:nvPr/>
        </p:nvSpPr>
        <p:spPr>
          <a:xfrm>
            <a:off x="0" y="3742485"/>
            <a:ext cx="6857999" cy="1246623"/>
          </a:xfrm>
          <a:prstGeom prst="rect">
            <a:avLst/>
          </a:prstGeom>
          <a:noFill/>
        </p:spPr>
        <p:txBody>
          <a:bodyPr wrap="square">
            <a:spAutoFit/>
          </a:bodyPr>
          <a:lstStyle/>
          <a:p>
            <a:pPr algn="just" latinLnBrk="1">
              <a:lnSpc>
                <a:spcPct val="200000"/>
              </a:lnSpc>
              <a:spcAft>
                <a:spcPts val="800"/>
              </a:spcAft>
            </a:pPr>
            <a:r>
              <a:rPr lang="en-US" altLang="ko-KR" sz="1200" b="1" kern="100" dirty="0">
                <a:effectLst/>
                <a:latin typeface="Times New Roman" panose="02020603050405020304" pitchFamily="18" charset="0"/>
                <a:ea typeface="맑은 고딕" panose="020B0503020000020004" pitchFamily="50" charset="-127"/>
                <a:cs typeface="Times New Roman" panose="02020603050405020304" pitchFamily="18" charset="0"/>
              </a:rPr>
              <a:t>Supplementary Fig. S4 : Recombinant M1 separated using a 50-kDa size pore membrane</a:t>
            </a:r>
          </a:p>
          <a:p>
            <a:pPr algn="just" latinLnBrk="1">
              <a:lnSpc>
                <a:spcPct val="200000"/>
              </a:lnSpc>
              <a:spcAft>
                <a:spcPts val="800"/>
              </a:spcAft>
            </a:pPr>
            <a:r>
              <a:rPr lang="en-US"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rPr>
              <a:t>The recombinant M1 protein was separated using a 50-kDa pore size membrane, and its purity was confirmed using (A) SDS-PAGE and (B) native-PAGE and western blotting.</a:t>
            </a:r>
          </a:p>
        </p:txBody>
      </p:sp>
      <p:grpSp>
        <p:nvGrpSpPr>
          <p:cNvPr id="30" name="그룹 29">
            <a:extLst>
              <a:ext uri="{FF2B5EF4-FFF2-40B4-BE49-F238E27FC236}">
                <a16:creationId xmlns:a16="http://schemas.microsoft.com/office/drawing/2014/main" id="{3BBE57D2-775F-F3C1-6474-B52A23D51D16}"/>
              </a:ext>
            </a:extLst>
          </p:cNvPr>
          <p:cNvGrpSpPr/>
          <p:nvPr/>
        </p:nvGrpSpPr>
        <p:grpSpPr>
          <a:xfrm>
            <a:off x="2282792" y="276999"/>
            <a:ext cx="1670305" cy="3210342"/>
            <a:chOff x="9837078" y="1684714"/>
            <a:chExt cx="1670305" cy="3210342"/>
          </a:xfrm>
        </p:grpSpPr>
        <p:pic>
          <p:nvPicPr>
            <p:cNvPr id="31" name="그림 30" descr="텍스트이(가) 표시된 사진&#10;&#10;자동 생성된 설명">
              <a:extLst>
                <a:ext uri="{FF2B5EF4-FFF2-40B4-BE49-F238E27FC236}">
                  <a16:creationId xmlns:a16="http://schemas.microsoft.com/office/drawing/2014/main" id="{5899C16D-C66F-2A16-64D7-EA91FA4A5E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088" t="36729" r="29294" b="36728"/>
            <a:stretch/>
          </p:blipFill>
          <p:spPr>
            <a:xfrm rot="5400000">
              <a:off x="9910315" y="3154856"/>
              <a:ext cx="1778923" cy="861556"/>
            </a:xfrm>
            <a:prstGeom prst="rect">
              <a:avLst/>
            </a:prstGeom>
          </p:spPr>
        </p:pic>
        <p:sp>
          <p:nvSpPr>
            <p:cNvPr id="32" name="TextBox 31">
              <a:extLst>
                <a:ext uri="{FF2B5EF4-FFF2-40B4-BE49-F238E27FC236}">
                  <a16:creationId xmlns:a16="http://schemas.microsoft.com/office/drawing/2014/main" id="{592E37E5-84E8-D247-8E04-0024E65FD320}"/>
                </a:ext>
              </a:extLst>
            </p:cNvPr>
            <p:cNvSpPr txBox="1"/>
            <p:nvPr/>
          </p:nvSpPr>
          <p:spPr>
            <a:xfrm rot="18211693">
              <a:off x="10514575" y="2086396"/>
              <a:ext cx="1067921"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50 </a:t>
              </a:r>
              <a:r>
                <a:rPr lang="en-US" altLang="ko-KR" sz="1200" b="1" dirty="0" err="1">
                  <a:latin typeface="Arial" panose="020B0604020202020204" pitchFamily="34" charset="0"/>
                  <a:cs typeface="Arial" panose="020B0604020202020204" pitchFamily="34" charset="0"/>
                </a:rPr>
                <a:t>kDa</a:t>
              </a:r>
              <a:r>
                <a:rPr lang="en-US" altLang="ko-KR" sz="1200" b="1" dirty="0">
                  <a:latin typeface="Arial" panose="020B0604020202020204" pitchFamily="34" charset="0"/>
                  <a:cs typeface="Arial" panose="020B0604020202020204" pitchFamily="34" charset="0"/>
                </a:rPr>
                <a:t> &lt; M1</a:t>
              </a:r>
              <a:endParaRPr lang="ko-KR" altLang="en-US" sz="1200" b="1" dirty="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1A7F5B49-CA9D-1713-9F68-4462A343E74C}"/>
                </a:ext>
              </a:extLst>
            </p:cNvPr>
            <p:cNvSpPr txBox="1"/>
            <p:nvPr/>
          </p:nvSpPr>
          <p:spPr>
            <a:xfrm rot="18211693">
              <a:off x="10834923" y="2080175"/>
              <a:ext cx="1067921"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50 </a:t>
              </a:r>
              <a:r>
                <a:rPr lang="en-US" altLang="ko-KR" sz="1200" b="1" dirty="0" err="1">
                  <a:latin typeface="Arial" panose="020B0604020202020204" pitchFamily="34" charset="0"/>
                  <a:cs typeface="Arial" panose="020B0604020202020204" pitchFamily="34" charset="0"/>
                </a:rPr>
                <a:t>kDa</a:t>
              </a:r>
              <a:r>
                <a:rPr lang="en-US" altLang="ko-KR" sz="1200" b="1" dirty="0">
                  <a:latin typeface="Arial" panose="020B0604020202020204" pitchFamily="34" charset="0"/>
                  <a:cs typeface="Arial" panose="020B0604020202020204" pitchFamily="34" charset="0"/>
                </a:rPr>
                <a:t> &gt; M1</a:t>
              </a:r>
              <a:endParaRPr lang="ko-KR" altLang="en-US" sz="1200" b="1" dirty="0">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98E58C56-B97A-9130-2123-18E1D5062422}"/>
                </a:ext>
              </a:extLst>
            </p:cNvPr>
            <p:cNvSpPr txBox="1"/>
            <p:nvPr/>
          </p:nvSpPr>
          <p:spPr>
            <a:xfrm>
              <a:off x="10216033" y="4587279"/>
              <a:ext cx="1277401"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Native-PAGE</a:t>
              </a:r>
              <a:endParaRPr lang="ko-KR" altLang="en-US" sz="1400" b="1"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AEEC84CC-AF3D-D31F-9198-2EE28C853CAE}"/>
                </a:ext>
              </a:extLst>
            </p:cNvPr>
            <p:cNvSpPr txBox="1"/>
            <p:nvPr/>
          </p:nvSpPr>
          <p:spPr>
            <a:xfrm>
              <a:off x="9837078" y="3321385"/>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242</a:t>
              </a:r>
              <a:endParaRPr lang="ko-KR" altLang="en-US" sz="1200" b="1"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D4940354-7986-B545-4C24-9448E7C0CDD3}"/>
                </a:ext>
              </a:extLst>
            </p:cNvPr>
            <p:cNvSpPr txBox="1"/>
            <p:nvPr/>
          </p:nvSpPr>
          <p:spPr>
            <a:xfrm>
              <a:off x="9837078" y="2986602"/>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480</a:t>
              </a:r>
              <a:endParaRPr lang="ko-KR" altLang="en-US" sz="1200" b="1"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602FF944-82D3-B47E-D522-230FABFC8F12}"/>
                </a:ext>
              </a:extLst>
            </p:cNvPr>
            <p:cNvSpPr txBox="1"/>
            <p:nvPr/>
          </p:nvSpPr>
          <p:spPr>
            <a:xfrm>
              <a:off x="9837078" y="2772288"/>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720</a:t>
              </a:r>
              <a:endParaRPr lang="ko-KR" altLang="en-US" sz="1200" b="1"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7B5CA917-ACBF-1AA4-BCCC-5D883CF9C0C4}"/>
                </a:ext>
              </a:extLst>
            </p:cNvPr>
            <p:cNvSpPr txBox="1"/>
            <p:nvPr/>
          </p:nvSpPr>
          <p:spPr>
            <a:xfrm>
              <a:off x="9837078" y="2691424"/>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1048</a:t>
              </a:r>
              <a:endParaRPr lang="ko-KR" altLang="en-US" sz="1200" b="1"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FFAE83B9-BD3C-84EB-448C-523A690BF83F}"/>
                </a:ext>
              </a:extLst>
            </p:cNvPr>
            <p:cNvSpPr txBox="1"/>
            <p:nvPr/>
          </p:nvSpPr>
          <p:spPr>
            <a:xfrm>
              <a:off x="9837078" y="2591898"/>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1236</a:t>
              </a:r>
              <a:endParaRPr lang="ko-KR" altLang="en-US" sz="1200" b="1"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0B3C8814-571D-32BC-B590-6766855A0DFA}"/>
                </a:ext>
              </a:extLst>
            </p:cNvPr>
            <p:cNvSpPr txBox="1"/>
            <p:nvPr/>
          </p:nvSpPr>
          <p:spPr>
            <a:xfrm>
              <a:off x="9837078" y="3829295"/>
              <a:ext cx="610914" cy="276999"/>
            </a:xfrm>
            <a:prstGeom prst="rect">
              <a:avLst/>
            </a:prstGeom>
            <a:noFill/>
          </p:spPr>
          <p:txBody>
            <a:bodyPr wrap="square" rtlCol="0">
              <a:spAutoFit/>
            </a:bodyPr>
            <a:lstStyle/>
            <a:p>
              <a:pPr algn="r"/>
              <a:r>
                <a:rPr lang="en-US" altLang="ko-KR" sz="1200" b="1" dirty="0">
                  <a:latin typeface="Arial" panose="020B0604020202020204" pitchFamily="34" charset="0"/>
                  <a:cs typeface="Arial" panose="020B0604020202020204" pitchFamily="34" charset="0"/>
                </a:rPr>
                <a:t>66</a:t>
              </a:r>
              <a:endParaRPr lang="ko-KR" altLang="en-US" sz="1200" b="1" dirty="0">
                <a:latin typeface="Arial" panose="020B0604020202020204" pitchFamily="34" charset="0"/>
                <a:cs typeface="Arial" panose="020B0604020202020204" pitchFamily="34" charset="0"/>
              </a:endParaRPr>
            </a:p>
          </p:txBody>
        </p:sp>
      </p:grpSp>
      <p:grpSp>
        <p:nvGrpSpPr>
          <p:cNvPr id="43" name="그룹 42">
            <a:extLst>
              <a:ext uri="{FF2B5EF4-FFF2-40B4-BE49-F238E27FC236}">
                <a16:creationId xmlns:a16="http://schemas.microsoft.com/office/drawing/2014/main" id="{6AB36DB8-9B11-1EBF-218E-76C129A29D7D}"/>
              </a:ext>
            </a:extLst>
          </p:cNvPr>
          <p:cNvGrpSpPr/>
          <p:nvPr/>
        </p:nvGrpSpPr>
        <p:grpSpPr>
          <a:xfrm>
            <a:off x="487419" y="326826"/>
            <a:ext cx="1315059" cy="3160515"/>
            <a:chOff x="324581" y="326826"/>
            <a:chExt cx="1315059" cy="3160515"/>
          </a:xfrm>
        </p:grpSpPr>
        <p:sp>
          <p:nvSpPr>
            <p:cNvPr id="9" name="TextBox 8">
              <a:extLst>
                <a:ext uri="{FF2B5EF4-FFF2-40B4-BE49-F238E27FC236}">
                  <a16:creationId xmlns:a16="http://schemas.microsoft.com/office/drawing/2014/main" id="{5485F54D-D9E7-A9F5-E9C9-03DFBE01C9D1}"/>
                </a:ext>
              </a:extLst>
            </p:cNvPr>
            <p:cNvSpPr txBox="1"/>
            <p:nvPr/>
          </p:nvSpPr>
          <p:spPr>
            <a:xfrm rot="18211693">
              <a:off x="644554" y="728508"/>
              <a:ext cx="1067921"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50 </a:t>
              </a:r>
              <a:r>
                <a:rPr lang="en-US" altLang="ko-KR" sz="1200" b="1" dirty="0" err="1">
                  <a:latin typeface="Arial" panose="020B0604020202020204" pitchFamily="34" charset="0"/>
                  <a:cs typeface="Arial" panose="020B0604020202020204" pitchFamily="34" charset="0"/>
                </a:rPr>
                <a:t>kDa</a:t>
              </a:r>
              <a:r>
                <a:rPr lang="en-US" altLang="ko-KR" sz="1200" b="1" dirty="0">
                  <a:latin typeface="Arial" panose="020B0604020202020204" pitchFamily="34" charset="0"/>
                  <a:cs typeface="Arial" panose="020B0604020202020204" pitchFamily="34" charset="0"/>
                </a:rPr>
                <a:t> &lt; M1</a:t>
              </a:r>
              <a:endParaRPr lang="ko-KR" altLang="en-US" sz="12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C271B554-4240-D769-A0C2-144777B2BB5D}"/>
                </a:ext>
              </a:extLst>
            </p:cNvPr>
            <p:cNvSpPr txBox="1"/>
            <p:nvPr/>
          </p:nvSpPr>
          <p:spPr>
            <a:xfrm rot="18211693">
              <a:off x="964902" y="722287"/>
              <a:ext cx="1067921"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50 </a:t>
              </a:r>
              <a:r>
                <a:rPr lang="en-US" altLang="ko-KR" sz="1200" b="1" dirty="0" err="1">
                  <a:latin typeface="Arial" panose="020B0604020202020204" pitchFamily="34" charset="0"/>
                  <a:cs typeface="Arial" panose="020B0604020202020204" pitchFamily="34" charset="0"/>
                </a:rPr>
                <a:t>kDa</a:t>
              </a:r>
              <a:r>
                <a:rPr lang="en-US" altLang="ko-KR" sz="1200" b="1" dirty="0">
                  <a:latin typeface="Arial" panose="020B0604020202020204" pitchFamily="34" charset="0"/>
                  <a:cs typeface="Arial" panose="020B0604020202020204" pitchFamily="34" charset="0"/>
                </a:rPr>
                <a:t> &gt; M1</a:t>
              </a:r>
              <a:endParaRPr lang="ko-KR" altLang="en-US" sz="12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04A4B04E-8A13-23B9-74D0-972AAD522C58}"/>
                </a:ext>
              </a:extLst>
            </p:cNvPr>
            <p:cNvSpPr txBox="1"/>
            <p:nvPr/>
          </p:nvSpPr>
          <p:spPr>
            <a:xfrm>
              <a:off x="528951" y="3179564"/>
              <a:ext cx="1110689"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SDS-PAGE</a:t>
              </a:r>
              <a:endParaRPr lang="ko-KR" altLang="en-US" sz="1400" b="1"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25C51A8A-8C06-8981-B2E0-EB06B4158852}"/>
                </a:ext>
              </a:extLst>
            </p:cNvPr>
            <p:cNvSpPr txBox="1"/>
            <p:nvPr/>
          </p:nvSpPr>
          <p:spPr>
            <a:xfrm>
              <a:off x="324581" y="2313248"/>
              <a:ext cx="328936" cy="261610"/>
            </a:xfrm>
            <a:prstGeom prst="rect">
              <a:avLst/>
            </a:prstGeom>
            <a:noFill/>
          </p:spPr>
          <p:txBody>
            <a:bodyPr wrap="none" rtlCol="0">
              <a:spAutoFit/>
            </a:bodyPr>
            <a:lstStyle/>
            <a:p>
              <a:r>
                <a:rPr lang="en-US" altLang="ko-KR" sz="1100" b="1" dirty="0"/>
                <a:t>25</a:t>
              </a:r>
              <a:endParaRPr lang="ko-KR" altLang="en-US" sz="1100" b="1" dirty="0"/>
            </a:p>
          </p:txBody>
        </p:sp>
        <p:sp>
          <p:nvSpPr>
            <p:cNvPr id="26" name="TextBox 25">
              <a:extLst>
                <a:ext uri="{FF2B5EF4-FFF2-40B4-BE49-F238E27FC236}">
                  <a16:creationId xmlns:a16="http://schemas.microsoft.com/office/drawing/2014/main" id="{6820D74B-6205-98EC-08A6-B3A5874594C4}"/>
                </a:ext>
              </a:extLst>
            </p:cNvPr>
            <p:cNvSpPr txBox="1"/>
            <p:nvPr/>
          </p:nvSpPr>
          <p:spPr>
            <a:xfrm>
              <a:off x="324581" y="2031015"/>
              <a:ext cx="328936" cy="261610"/>
            </a:xfrm>
            <a:prstGeom prst="rect">
              <a:avLst/>
            </a:prstGeom>
            <a:noFill/>
          </p:spPr>
          <p:txBody>
            <a:bodyPr wrap="none" rtlCol="0">
              <a:spAutoFit/>
            </a:bodyPr>
            <a:lstStyle/>
            <a:p>
              <a:r>
                <a:rPr lang="en-US" altLang="ko-KR" sz="1100" b="1" dirty="0"/>
                <a:t>35</a:t>
              </a:r>
              <a:endParaRPr lang="ko-KR" altLang="en-US" sz="1100" b="1" dirty="0"/>
            </a:p>
          </p:txBody>
        </p:sp>
        <p:sp>
          <p:nvSpPr>
            <p:cNvPr id="27" name="TextBox 26">
              <a:extLst>
                <a:ext uri="{FF2B5EF4-FFF2-40B4-BE49-F238E27FC236}">
                  <a16:creationId xmlns:a16="http://schemas.microsoft.com/office/drawing/2014/main" id="{EC6C5DBA-E4DE-BBC0-EF28-D323CA1DB308}"/>
                </a:ext>
              </a:extLst>
            </p:cNvPr>
            <p:cNvSpPr txBox="1"/>
            <p:nvPr/>
          </p:nvSpPr>
          <p:spPr>
            <a:xfrm>
              <a:off x="324581" y="2515946"/>
              <a:ext cx="328936" cy="261610"/>
            </a:xfrm>
            <a:prstGeom prst="rect">
              <a:avLst/>
            </a:prstGeom>
            <a:noFill/>
          </p:spPr>
          <p:txBody>
            <a:bodyPr wrap="none" rtlCol="0">
              <a:spAutoFit/>
            </a:bodyPr>
            <a:lstStyle/>
            <a:p>
              <a:r>
                <a:rPr lang="en-US" altLang="ko-KR" sz="1100" b="1" dirty="0"/>
                <a:t>17</a:t>
              </a:r>
              <a:endParaRPr lang="ko-KR" altLang="en-US" sz="1100" b="1" dirty="0"/>
            </a:p>
          </p:txBody>
        </p:sp>
        <p:sp>
          <p:nvSpPr>
            <p:cNvPr id="28" name="TextBox 27">
              <a:extLst>
                <a:ext uri="{FF2B5EF4-FFF2-40B4-BE49-F238E27FC236}">
                  <a16:creationId xmlns:a16="http://schemas.microsoft.com/office/drawing/2014/main" id="{3C6029C5-6C14-5687-BA46-F29E5B7C4625}"/>
                </a:ext>
              </a:extLst>
            </p:cNvPr>
            <p:cNvSpPr txBox="1"/>
            <p:nvPr/>
          </p:nvSpPr>
          <p:spPr>
            <a:xfrm>
              <a:off x="324581" y="1819765"/>
              <a:ext cx="328936" cy="261610"/>
            </a:xfrm>
            <a:prstGeom prst="rect">
              <a:avLst/>
            </a:prstGeom>
            <a:noFill/>
          </p:spPr>
          <p:txBody>
            <a:bodyPr wrap="none" rtlCol="0">
              <a:spAutoFit/>
            </a:bodyPr>
            <a:lstStyle/>
            <a:p>
              <a:r>
                <a:rPr lang="en-US" altLang="ko-KR" sz="1100" b="1" dirty="0"/>
                <a:t>40</a:t>
              </a:r>
              <a:endParaRPr lang="ko-KR" altLang="en-US" sz="1100" b="1" dirty="0"/>
            </a:p>
          </p:txBody>
        </p:sp>
        <p:sp>
          <p:nvSpPr>
            <p:cNvPr id="29" name="TextBox 28">
              <a:extLst>
                <a:ext uri="{FF2B5EF4-FFF2-40B4-BE49-F238E27FC236}">
                  <a16:creationId xmlns:a16="http://schemas.microsoft.com/office/drawing/2014/main" id="{D7965D0B-A5DB-5323-EFE9-FE1365753AC8}"/>
                </a:ext>
              </a:extLst>
            </p:cNvPr>
            <p:cNvSpPr txBox="1"/>
            <p:nvPr/>
          </p:nvSpPr>
          <p:spPr>
            <a:xfrm>
              <a:off x="324581" y="1600094"/>
              <a:ext cx="328936" cy="261610"/>
            </a:xfrm>
            <a:prstGeom prst="rect">
              <a:avLst/>
            </a:prstGeom>
            <a:noFill/>
          </p:spPr>
          <p:txBody>
            <a:bodyPr wrap="none" rtlCol="0">
              <a:spAutoFit/>
            </a:bodyPr>
            <a:lstStyle/>
            <a:p>
              <a:r>
                <a:rPr lang="en-US" altLang="ko-KR" sz="1100" b="1" dirty="0"/>
                <a:t>55</a:t>
              </a:r>
              <a:endParaRPr lang="ko-KR" altLang="en-US" sz="1100" b="1" dirty="0"/>
            </a:p>
          </p:txBody>
        </p:sp>
        <p:pic>
          <p:nvPicPr>
            <p:cNvPr id="41" name="그림 40">
              <a:extLst>
                <a:ext uri="{FF2B5EF4-FFF2-40B4-BE49-F238E27FC236}">
                  <a16:creationId xmlns:a16="http://schemas.microsoft.com/office/drawing/2014/main" id="{C271CC08-84E9-93C4-CBBA-A7A0F0F67F2A}"/>
                </a:ext>
              </a:extLst>
            </p:cNvPr>
            <p:cNvPicPr>
              <a:picLocks noChangeAspect="1"/>
            </p:cNvPicPr>
            <p:nvPr/>
          </p:nvPicPr>
          <p:blipFill>
            <a:blip r:embed="rId3"/>
            <a:stretch>
              <a:fillRect/>
            </a:stretch>
          </p:blipFill>
          <p:spPr>
            <a:xfrm>
              <a:off x="592215" y="1300576"/>
              <a:ext cx="865707" cy="1780186"/>
            </a:xfrm>
            <a:prstGeom prst="rect">
              <a:avLst/>
            </a:prstGeom>
          </p:spPr>
        </p:pic>
      </p:grpSp>
      <p:sp>
        <p:nvSpPr>
          <p:cNvPr id="42" name="TextBox 41">
            <a:extLst>
              <a:ext uri="{FF2B5EF4-FFF2-40B4-BE49-F238E27FC236}">
                <a16:creationId xmlns:a16="http://schemas.microsoft.com/office/drawing/2014/main" id="{F89858AA-9966-468A-A2B4-28137C6FAF16}"/>
              </a:ext>
            </a:extLst>
          </p:cNvPr>
          <p:cNvSpPr txBox="1"/>
          <p:nvPr/>
        </p:nvSpPr>
        <p:spPr>
          <a:xfrm>
            <a:off x="396515" y="1145209"/>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F89858AA-9966-468A-A2B4-28137C6FAF16}"/>
              </a:ext>
            </a:extLst>
          </p:cNvPr>
          <p:cNvSpPr txBox="1"/>
          <p:nvPr/>
        </p:nvSpPr>
        <p:spPr>
          <a:xfrm>
            <a:off x="2135155" y="1145209"/>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18761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5</a:t>
            </a:r>
            <a:endParaRPr lang="ko-KR" altLang="en-US" sz="1200" b="1" dirty="0">
              <a:latin typeface="Arial" panose="020B0604020202020204" pitchFamily="34" charset="0"/>
              <a:cs typeface="Arial" panose="020B0604020202020204" pitchFamily="34" charset="0"/>
            </a:endParaRPr>
          </a:p>
        </p:txBody>
      </p:sp>
      <p:graphicFrame>
        <p:nvGraphicFramePr>
          <p:cNvPr id="3" name="개체 2">
            <a:extLst>
              <a:ext uri="{FF2B5EF4-FFF2-40B4-BE49-F238E27FC236}">
                <a16:creationId xmlns:a16="http://schemas.microsoft.com/office/drawing/2014/main" id="{FDED5C29-D9EC-4E89-BD5E-B79F317540F8}"/>
              </a:ext>
            </a:extLst>
          </p:cNvPr>
          <p:cNvGraphicFramePr>
            <a:graphicFrameLocks noChangeAspect="1"/>
          </p:cNvGraphicFramePr>
          <p:nvPr>
            <p:extLst>
              <p:ext uri="{D42A27DB-BD31-4B8C-83A1-F6EECF244321}">
                <p14:modId xmlns:p14="http://schemas.microsoft.com/office/powerpoint/2010/main" val="1985331178"/>
              </p:ext>
            </p:extLst>
          </p:nvPr>
        </p:nvGraphicFramePr>
        <p:xfrm>
          <a:off x="379413" y="798513"/>
          <a:ext cx="2152650" cy="2085975"/>
        </p:xfrm>
        <a:graphic>
          <a:graphicData uri="http://schemas.openxmlformats.org/presentationml/2006/ole">
            <mc:AlternateContent xmlns:mc="http://schemas.openxmlformats.org/markup-compatibility/2006">
              <mc:Choice xmlns:v="urn:schemas-microsoft-com:vml" Requires="v">
                <p:oleObj name="Prism 9" r:id="rId2" imgW="2152531" imgH="2085652" progId="Prism9.Document">
                  <p:embed/>
                </p:oleObj>
              </mc:Choice>
              <mc:Fallback>
                <p:oleObj name="Prism 9" r:id="rId2" imgW="2152531" imgH="2085652" progId="Prism9.Document">
                  <p:embed/>
                  <p:pic>
                    <p:nvPicPr>
                      <p:cNvPr id="5" name="개체 4">
                        <a:extLst>
                          <a:ext uri="{FF2B5EF4-FFF2-40B4-BE49-F238E27FC236}">
                            <a16:creationId xmlns:a16="http://schemas.microsoft.com/office/drawing/2014/main" id="{5FA8EE52-5749-4DCC-8677-E8B6D818B813}"/>
                          </a:ext>
                        </a:extLst>
                      </p:cNvPr>
                      <p:cNvPicPr/>
                      <p:nvPr/>
                    </p:nvPicPr>
                    <p:blipFill>
                      <a:blip r:embed="rId3"/>
                      <a:stretch>
                        <a:fillRect/>
                      </a:stretch>
                    </p:blipFill>
                    <p:spPr>
                      <a:xfrm>
                        <a:off x="379413" y="798513"/>
                        <a:ext cx="2152650" cy="208597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9D2CB3A0-3D7B-4465-AC99-52B463B8813A}"/>
              </a:ext>
            </a:extLst>
          </p:cNvPr>
          <p:cNvSpPr txBox="1"/>
          <p:nvPr/>
        </p:nvSpPr>
        <p:spPr>
          <a:xfrm>
            <a:off x="946597" y="934836"/>
            <a:ext cx="821059"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MLE-12</a:t>
            </a:r>
            <a:endParaRPr lang="ko-KR" altLang="en-US" sz="1400" b="1" dirty="0">
              <a:latin typeface="Arial" panose="020B0604020202020204" pitchFamily="34" charset="0"/>
              <a:cs typeface="Arial" panose="020B0604020202020204" pitchFamily="34" charset="0"/>
            </a:endParaRPr>
          </a:p>
        </p:txBody>
      </p:sp>
      <p:graphicFrame>
        <p:nvGraphicFramePr>
          <p:cNvPr id="6" name="개체 5">
            <a:extLst>
              <a:ext uri="{FF2B5EF4-FFF2-40B4-BE49-F238E27FC236}">
                <a16:creationId xmlns:a16="http://schemas.microsoft.com/office/drawing/2014/main" id="{7718C06F-8368-4FB7-AE64-4D556041D6F5}"/>
              </a:ext>
            </a:extLst>
          </p:cNvPr>
          <p:cNvGraphicFramePr>
            <a:graphicFrameLocks noChangeAspect="1"/>
          </p:cNvGraphicFramePr>
          <p:nvPr>
            <p:extLst>
              <p:ext uri="{D42A27DB-BD31-4B8C-83A1-F6EECF244321}">
                <p14:modId xmlns:p14="http://schemas.microsoft.com/office/powerpoint/2010/main" val="1007157998"/>
              </p:ext>
            </p:extLst>
          </p:nvPr>
        </p:nvGraphicFramePr>
        <p:xfrm>
          <a:off x="2265363" y="798513"/>
          <a:ext cx="2152650" cy="2085975"/>
        </p:xfrm>
        <a:graphic>
          <a:graphicData uri="http://schemas.openxmlformats.org/presentationml/2006/ole">
            <mc:AlternateContent xmlns:mc="http://schemas.openxmlformats.org/markup-compatibility/2006">
              <mc:Choice xmlns:v="urn:schemas-microsoft-com:vml" Requires="v">
                <p:oleObj name="Prism 9" r:id="rId4" imgW="2152531" imgH="2085652" progId="Prism9.Document">
                  <p:embed/>
                </p:oleObj>
              </mc:Choice>
              <mc:Fallback>
                <p:oleObj name="Prism 9" r:id="rId4" imgW="2152531" imgH="2085652" progId="Prism9.Document">
                  <p:embed/>
                  <p:pic>
                    <p:nvPicPr>
                      <p:cNvPr id="4" name="개체 3">
                        <a:extLst>
                          <a:ext uri="{FF2B5EF4-FFF2-40B4-BE49-F238E27FC236}">
                            <a16:creationId xmlns:a16="http://schemas.microsoft.com/office/drawing/2014/main" id="{7762DFF4-55BA-4F16-8C28-82F7B001B16C}"/>
                          </a:ext>
                        </a:extLst>
                      </p:cNvPr>
                      <p:cNvPicPr/>
                      <p:nvPr/>
                    </p:nvPicPr>
                    <p:blipFill>
                      <a:blip r:embed="rId5"/>
                      <a:stretch>
                        <a:fillRect/>
                      </a:stretch>
                    </p:blipFill>
                    <p:spPr>
                      <a:xfrm>
                        <a:off x="2265363" y="798513"/>
                        <a:ext cx="2152650" cy="208597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C2804A5A-5B94-40B4-8CF1-C7F01D5FCFEC}"/>
              </a:ext>
            </a:extLst>
          </p:cNvPr>
          <p:cNvSpPr txBox="1"/>
          <p:nvPr/>
        </p:nvSpPr>
        <p:spPr>
          <a:xfrm>
            <a:off x="2787316" y="934836"/>
            <a:ext cx="997324"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BAL cells</a:t>
            </a:r>
            <a:endParaRPr lang="ko-KR" altLang="en-US" sz="1400" b="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199A0AB-FC46-428D-9838-25DD9B672A35}"/>
              </a:ext>
            </a:extLst>
          </p:cNvPr>
          <p:cNvSpPr txBox="1"/>
          <p:nvPr/>
        </p:nvSpPr>
        <p:spPr>
          <a:xfrm>
            <a:off x="420078" y="811724"/>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9FAA5BD-F39F-48B7-B0D3-741524D65B9B}"/>
              </a:ext>
            </a:extLst>
          </p:cNvPr>
          <p:cNvSpPr txBox="1"/>
          <p:nvPr/>
        </p:nvSpPr>
        <p:spPr>
          <a:xfrm>
            <a:off x="2248725" y="811724"/>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CB0046AF-E45B-E199-3128-72616BB776B9}"/>
              </a:ext>
            </a:extLst>
          </p:cNvPr>
          <p:cNvSpPr txBox="1"/>
          <p:nvPr/>
        </p:nvSpPr>
        <p:spPr>
          <a:xfrm>
            <a:off x="0" y="2783900"/>
            <a:ext cx="6858000" cy="1615442"/>
          </a:xfrm>
          <a:prstGeom prst="rect">
            <a:avLst/>
          </a:prstGeom>
          <a:noFill/>
        </p:spPr>
        <p:txBody>
          <a:bodyPr wrap="square">
            <a:spAutoFit/>
          </a:bodyPr>
          <a:lstStyle/>
          <a:p>
            <a:pPr algn="just" latinLnBrk="1">
              <a:lnSpc>
                <a:spcPct val="200000"/>
              </a:lnSpc>
              <a:spcAft>
                <a:spcPts val="800"/>
              </a:spcAft>
            </a:pPr>
            <a:r>
              <a:rPr lang="en-US" altLang="ko-KR" sz="1200" b="1"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Supplementary Fig. S5 : M1 induces cell death in MLE-12 cells and BAL-derived cells</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p>
            <a:pPr algn="just" latinLnBrk="1">
              <a:lnSpc>
                <a:spcPct val="200000"/>
              </a:lnSpc>
              <a:spcAft>
                <a:spcPts val="800"/>
              </a:spcAft>
            </a:pP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(A) MLE-12 (left) and (B) mouse BAL-derived cells (right) were treated with rM1 (15 </a:t>
            </a:r>
            <a:r>
              <a:rPr lang="en-US" altLang="ko-KR" sz="1200" kern="100" dirty="0" err="1">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μg</a:t>
            </a: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/ml) for 0–24 h, and the levels of LDH released into the cell culture supernatants were detected by the LDH cytotoxicity assay. Data are presented as the mean ± SD from triplicate culture wells. </a:t>
            </a:r>
            <a:r>
              <a:rPr lang="en-US" altLang="ko-KR" sz="1200"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a:t>
            </a:r>
            <a:r>
              <a:rPr lang="en-US" altLang="ko-KR" sz="1200" i="1"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p &lt;</a:t>
            </a:r>
            <a:r>
              <a:rPr lang="en-US" altLang="ko-KR" sz="1200"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0.001.</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3274826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6</a:t>
            </a:r>
            <a:endParaRPr lang="ko-KR" altLang="en-US" sz="1200" b="1" dirty="0">
              <a:latin typeface="Arial" panose="020B0604020202020204" pitchFamily="34" charset="0"/>
              <a:cs typeface="Arial" panose="020B0604020202020204" pitchFamily="34" charset="0"/>
            </a:endParaRPr>
          </a:p>
        </p:txBody>
      </p:sp>
      <p:graphicFrame>
        <p:nvGraphicFramePr>
          <p:cNvPr id="3" name="개체 2">
            <a:extLst>
              <a:ext uri="{FF2B5EF4-FFF2-40B4-BE49-F238E27FC236}">
                <a16:creationId xmlns:a16="http://schemas.microsoft.com/office/drawing/2014/main" id="{17FF1C51-68BE-41DF-B1CB-7426D8BD1FF6}"/>
              </a:ext>
            </a:extLst>
          </p:cNvPr>
          <p:cNvGraphicFramePr>
            <a:graphicFrameLocks noChangeAspect="1"/>
          </p:cNvGraphicFramePr>
          <p:nvPr>
            <p:extLst>
              <p:ext uri="{D42A27DB-BD31-4B8C-83A1-F6EECF244321}">
                <p14:modId xmlns:p14="http://schemas.microsoft.com/office/powerpoint/2010/main" val="763697161"/>
              </p:ext>
            </p:extLst>
          </p:nvPr>
        </p:nvGraphicFramePr>
        <p:xfrm>
          <a:off x="157303" y="2724527"/>
          <a:ext cx="2702686" cy="1907624"/>
        </p:xfrm>
        <a:graphic>
          <a:graphicData uri="http://schemas.openxmlformats.org/presentationml/2006/ole">
            <mc:AlternateContent xmlns:mc="http://schemas.openxmlformats.org/markup-compatibility/2006">
              <mc:Choice xmlns:v="urn:schemas-microsoft-com:vml" Requires="v">
                <p:oleObj name="Prism 9" r:id="rId2" imgW="3270392" imgH="2308227" progId="Prism9.Document">
                  <p:embed/>
                </p:oleObj>
              </mc:Choice>
              <mc:Fallback>
                <p:oleObj name="Prism 9" r:id="rId2" imgW="3270392" imgH="2308227" progId="Prism9.Document">
                  <p:embed/>
                  <p:pic>
                    <p:nvPicPr>
                      <p:cNvPr id="11" name="개체 10">
                        <a:extLst>
                          <a:ext uri="{FF2B5EF4-FFF2-40B4-BE49-F238E27FC236}">
                            <a16:creationId xmlns:a16="http://schemas.microsoft.com/office/drawing/2014/main" id="{6DE18D0D-4AF1-4ADA-B59F-C63421DAD210}"/>
                          </a:ext>
                        </a:extLst>
                      </p:cNvPr>
                      <p:cNvPicPr/>
                      <p:nvPr/>
                    </p:nvPicPr>
                    <p:blipFill>
                      <a:blip r:embed="rId3"/>
                      <a:stretch>
                        <a:fillRect/>
                      </a:stretch>
                    </p:blipFill>
                    <p:spPr>
                      <a:xfrm>
                        <a:off x="157303" y="2724527"/>
                        <a:ext cx="2702686" cy="1907624"/>
                      </a:xfrm>
                      <a:prstGeom prst="rect">
                        <a:avLst/>
                      </a:prstGeom>
                    </p:spPr>
                  </p:pic>
                </p:oleObj>
              </mc:Fallback>
            </mc:AlternateContent>
          </a:graphicData>
        </a:graphic>
      </p:graphicFrame>
      <p:graphicFrame>
        <p:nvGraphicFramePr>
          <p:cNvPr id="5" name="개체 4">
            <a:extLst>
              <a:ext uri="{FF2B5EF4-FFF2-40B4-BE49-F238E27FC236}">
                <a16:creationId xmlns:a16="http://schemas.microsoft.com/office/drawing/2014/main" id="{95440004-D8C7-41CD-BED6-D3F913F4FC23}"/>
              </a:ext>
            </a:extLst>
          </p:cNvPr>
          <p:cNvGraphicFramePr>
            <a:graphicFrameLocks noChangeAspect="1"/>
          </p:cNvGraphicFramePr>
          <p:nvPr>
            <p:extLst>
              <p:ext uri="{D42A27DB-BD31-4B8C-83A1-F6EECF244321}">
                <p14:modId xmlns:p14="http://schemas.microsoft.com/office/powerpoint/2010/main" val="1341823594"/>
              </p:ext>
            </p:extLst>
          </p:nvPr>
        </p:nvGraphicFramePr>
        <p:xfrm>
          <a:off x="2508119" y="2724150"/>
          <a:ext cx="4300538" cy="1908175"/>
        </p:xfrm>
        <a:graphic>
          <a:graphicData uri="http://schemas.openxmlformats.org/presentationml/2006/ole">
            <mc:AlternateContent xmlns:mc="http://schemas.openxmlformats.org/markup-compatibility/2006">
              <mc:Choice xmlns:v="urn:schemas-microsoft-com:vml" Requires="v">
                <p:oleObj name="Prism 9" r:id="rId4" imgW="5201800" imgH="2308227" progId="Prism9.Document">
                  <p:embed/>
                </p:oleObj>
              </mc:Choice>
              <mc:Fallback>
                <p:oleObj name="Prism 9" r:id="rId4" imgW="5201800" imgH="2308227" progId="Prism9.Document">
                  <p:embed/>
                  <p:pic>
                    <p:nvPicPr>
                      <p:cNvPr id="14" name="개체 13">
                        <a:extLst>
                          <a:ext uri="{FF2B5EF4-FFF2-40B4-BE49-F238E27FC236}">
                            <a16:creationId xmlns:a16="http://schemas.microsoft.com/office/drawing/2014/main" id="{8035582C-1465-4533-8733-FAB1B6DC2051}"/>
                          </a:ext>
                        </a:extLst>
                      </p:cNvPr>
                      <p:cNvPicPr/>
                      <p:nvPr/>
                    </p:nvPicPr>
                    <p:blipFill>
                      <a:blip r:embed="rId5"/>
                      <a:stretch>
                        <a:fillRect/>
                      </a:stretch>
                    </p:blipFill>
                    <p:spPr>
                      <a:xfrm>
                        <a:off x="2508119" y="2724150"/>
                        <a:ext cx="4300538" cy="190817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3F5CE437-2A46-4680-89B0-8A6142297169}"/>
              </a:ext>
            </a:extLst>
          </p:cNvPr>
          <p:cNvSpPr txBox="1"/>
          <p:nvPr/>
        </p:nvSpPr>
        <p:spPr>
          <a:xfrm>
            <a:off x="-13512" y="2644037"/>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F8A9D33-D59C-4BB3-8420-5F73F96FD8BF}"/>
              </a:ext>
            </a:extLst>
          </p:cNvPr>
          <p:cNvSpPr txBox="1"/>
          <p:nvPr/>
        </p:nvSpPr>
        <p:spPr>
          <a:xfrm>
            <a:off x="-13512" y="452258"/>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graphicFrame>
        <p:nvGraphicFramePr>
          <p:cNvPr id="9" name="개체 8">
            <a:extLst>
              <a:ext uri="{FF2B5EF4-FFF2-40B4-BE49-F238E27FC236}">
                <a16:creationId xmlns:a16="http://schemas.microsoft.com/office/drawing/2014/main" id="{99934B6D-C29B-4BD3-8EA5-260709D4E69E}"/>
              </a:ext>
            </a:extLst>
          </p:cNvPr>
          <p:cNvGraphicFramePr>
            <a:graphicFrameLocks noChangeAspect="1"/>
          </p:cNvGraphicFramePr>
          <p:nvPr>
            <p:extLst>
              <p:ext uri="{D42A27DB-BD31-4B8C-83A1-F6EECF244321}">
                <p14:modId xmlns:p14="http://schemas.microsoft.com/office/powerpoint/2010/main" val="135068141"/>
              </p:ext>
            </p:extLst>
          </p:nvPr>
        </p:nvGraphicFramePr>
        <p:xfrm>
          <a:off x="184480" y="523875"/>
          <a:ext cx="1685925" cy="2155825"/>
        </p:xfrm>
        <a:graphic>
          <a:graphicData uri="http://schemas.openxmlformats.org/presentationml/2006/ole">
            <mc:AlternateContent xmlns:mc="http://schemas.openxmlformats.org/markup-compatibility/2006">
              <mc:Choice xmlns:v="urn:schemas-microsoft-com:vml" Requires="v">
                <p:oleObj name="Prism 9" r:id="rId6" imgW="1686155" imgH="2155882" progId="Prism9.Document">
                  <p:embed/>
                </p:oleObj>
              </mc:Choice>
              <mc:Fallback>
                <p:oleObj name="Prism 9" r:id="rId6" imgW="1686155" imgH="2155882" progId="Prism9.Document">
                  <p:embed/>
                  <p:pic>
                    <p:nvPicPr>
                      <p:cNvPr id="7" name="개체 6">
                        <a:extLst>
                          <a:ext uri="{FF2B5EF4-FFF2-40B4-BE49-F238E27FC236}">
                            <a16:creationId xmlns:a16="http://schemas.microsoft.com/office/drawing/2014/main" id="{DFFF88DE-8680-4A2B-A0A9-837C27F127BC}"/>
                          </a:ext>
                        </a:extLst>
                      </p:cNvPr>
                      <p:cNvPicPr/>
                      <p:nvPr/>
                    </p:nvPicPr>
                    <p:blipFill>
                      <a:blip r:embed="rId7"/>
                      <a:stretch>
                        <a:fillRect/>
                      </a:stretch>
                    </p:blipFill>
                    <p:spPr>
                      <a:xfrm>
                        <a:off x="184480" y="523875"/>
                        <a:ext cx="1685925" cy="215582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C290A8D5-BE72-13C6-5294-B08F69DD6CCE}"/>
              </a:ext>
            </a:extLst>
          </p:cNvPr>
          <p:cNvSpPr txBox="1"/>
          <p:nvPr/>
        </p:nvSpPr>
        <p:spPr>
          <a:xfrm>
            <a:off x="-13512" y="4773186"/>
            <a:ext cx="6871511" cy="2723438"/>
          </a:xfrm>
          <a:prstGeom prst="rect">
            <a:avLst/>
          </a:prstGeom>
          <a:noFill/>
        </p:spPr>
        <p:txBody>
          <a:bodyPr wrap="square">
            <a:spAutoFit/>
          </a:bodyPr>
          <a:lstStyle/>
          <a:p>
            <a:pPr algn="just" latinLnBrk="1">
              <a:lnSpc>
                <a:spcPct val="200000"/>
              </a:lnSpc>
              <a:spcAft>
                <a:spcPts val="800"/>
              </a:spcAft>
            </a:pPr>
            <a:r>
              <a:rPr lang="en-US" altLang="ko-KR" sz="1200" b="1"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Supplementary Fig. S6 : Analysis of protective effects of anti-M1 IgG </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a:p>
            <a:pPr algn="just" latinLnBrk="1">
              <a:lnSpc>
                <a:spcPct val="200000"/>
              </a:lnSpc>
              <a:spcAft>
                <a:spcPts val="800"/>
              </a:spcAft>
            </a:pP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(A) PR8 influenza virus was incubated with naïve or anti-M1 serum for 1 h and then used for infecting MDCK cells. TCID</a:t>
            </a:r>
            <a:r>
              <a:rPr lang="en-US" altLang="ko-KR" sz="1200" kern="100" baseline="-250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50</a:t>
            </a: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was determined 72 h post infection. (B) Mice infected with PR8 virus (32 PFU) were intraperitoneally administered naïve serum-purified IgG (naïve antibody) or anti-M1 serum-purified IgG (anti-M1 antibody; 15, 60, or 240 </a:t>
            </a:r>
            <a:r>
              <a:rPr lang="en-US" altLang="ko-KR" sz="1200" kern="100" dirty="0" err="1">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μg</a:t>
            </a: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once daily for 3 days). Bodyweights and survival rates of infected mice were monitored for 2 weeks. Data in (A) are presented as the mean ± SD. NS, not significant in the Student </a:t>
            </a:r>
            <a:r>
              <a:rPr lang="en-US" altLang="ko-KR" sz="1200" i="1"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t</a:t>
            </a:r>
            <a:r>
              <a:rPr lang="en-US" altLang="ko-KR" sz="1200" kern="10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test. Data in (B) are presented as log-rank test. </a:t>
            </a:r>
            <a:r>
              <a:rPr lang="en-US" altLang="ko-KR" sz="1200"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a:t>
            </a:r>
            <a:r>
              <a:rPr lang="en-US" altLang="ko-KR" sz="1200" i="1"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p &lt;</a:t>
            </a:r>
            <a:r>
              <a:rPr lang="en-US" altLang="ko-KR" sz="1200" kern="0" dirty="0">
                <a:solidFill>
                  <a:srgbClr val="000000"/>
                </a:solidFill>
                <a:effectLst/>
                <a:latin typeface="Times New Roman" panose="02020603050405020304" pitchFamily="18" charset="0"/>
                <a:ea typeface="맑은 고딕" panose="020B0503020000020004" pitchFamily="50" charset="-127"/>
                <a:cs typeface="Times New Roman" panose="02020603050405020304" pitchFamily="18" charset="0"/>
              </a:rPr>
              <a:t> 0.05.</a:t>
            </a:r>
            <a:endParaRPr lang="ko-KR" altLang="ko-KR" sz="1200" kern="100" dirty="0">
              <a:effectLst/>
              <a:latin typeface="Times New Roman" panose="02020603050405020304" pitchFamily="18" charset="0"/>
              <a:ea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3417941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DF7000-CE18-474E-B167-E225FBE42AFD}"/>
              </a:ext>
            </a:extLst>
          </p:cNvPr>
          <p:cNvSpPr txBox="1"/>
          <p:nvPr/>
        </p:nvSpPr>
        <p:spPr>
          <a:xfrm>
            <a:off x="0" y="0"/>
            <a:ext cx="1981633"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Supplementary Figure. 7</a:t>
            </a:r>
            <a:endParaRPr lang="ko-KR" altLang="en-US" sz="1200" b="1" dirty="0">
              <a:latin typeface="Arial" panose="020B0604020202020204" pitchFamily="34" charset="0"/>
              <a:cs typeface="Arial" panose="020B0604020202020204" pitchFamily="34" charset="0"/>
            </a:endParaRPr>
          </a:p>
        </p:txBody>
      </p:sp>
      <p:pic>
        <p:nvPicPr>
          <p:cNvPr id="2" name="그림 1"/>
          <p:cNvPicPr>
            <a:picLocks noChangeAspect="1"/>
          </p:cNvPicPr>
          <p:nvPr/>
        </p:nvPicPr>
        <p:blipFill>
          <a:blip r:embed="rId2"/>
          <a:stretch>
            <a:fillRect/>
          </a:stretch>
        </p:blipFill>
        <p:spPr>
          <a:xfrm>
            <a:off x="221465" y="466215"/>
            <a:ext cx="2661219" cy="2587933"/>
          </a:xfrm>
          <a:prstGeom prst="rect">
            <a:avLst/>
          </a:prstGeom>
        </p:spPr>
      </p:pic>
      <p:pic>
        <p:nvPicPr>
          <p:cNvPr id="3" name="그림 2"/>
          <p:cNvPicPr>
            <a:picLocks noChangeAspect="1"/>
          </p:cNvPicPr>
          <p:nvPr/>
        </p:nvPicPr>
        <p:blipFill>
          <a:blip r:embed="rId3"/>
          <a:stretch>
            <a:fillRect/>
          </a:stretch>
        </p:blipFill>
        <p:spPr>
          <a:xfrm>
            <a:off x="61602" y="3225298"/>
            <a:ext cx="2619995" cy="1990189"/>
          </a:xfrm>
          <a:prstGeom prst="rect">
            <a:avLst/>
          </a:prstGeom>
        </p:spPr>
      </p:pic>
      <p:pic>
        <p:nvPicPr>
          <p:cNvPr id="5" name="그림 4"/>
          <p:cNvPicPr>
            <a:picLocks noChangeAspect="1"/>
          </p:cNvPicPr>
          <p:nvPr/>
        </p:nvPicPr>
        <p:blipFill>
          <a:blip r:embed="rId4"/>
          <a:stretch>
            <a:fillRect/>
          </a:stretch>
        </p:blipFill>
        <p:spPr>
          <a:xfrm>
            <a:off x="2781916" y="3164412"/>
            <a:ext cx="3748609" cy="4277647"/>
          </a:xfrm>
          <a:prstGeom prst="rect">
            <a:avLst/>
          </a:prstGeom>
        </p:spPr>
      </p:pic>
      <p:sp>
        <p:nvSpPr>
          <p:cNvPr id="36" name="TextBox 35">
            <a:extLst>
              <a:ext uri="{FF2B5EF4-FFF2-40B4-BE49-F238E27FC236}">
                <a16:creationId xmlns:a16="http://schemas.microsoft.com/office/drawing/2014/main" id="{3F5CE437-2A46-4680-89B0-8A6142297169}"/>
              </a:ext>
            </a:extLst>
          </p:cNvPr>
          <p:cNvSpPr txBox="1"/>
          <p:nvPr/>
        </p:nvSpPr>
        <p:spPr>
          <a:xfrm>
            <a:off x="-13512" y="3158706"/>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B</a:t>
            </a:r>
            <a:endParaRPr lang="ko-KR" altLang="en-US" sz="1200" b="1"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0F8A9D33-D59C-4BB3-8420-5F73F96FD8BF}"/>
              </a:ext>
            </a:extLst>
          </p:cNvPr>
          <p:cNvSpPr txBox="1"/>
          <p:nvPr/>
        </p:nvSpPr>
        <p:spPr>
          <a:xfrm>
            <a:off x="-13512" y="339524"/>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A</a:t>
            </a:r>
            <a:endParaRPr lang="ko-KR" altLang="en-US" sz="1200" b="1" dirty="0">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3F5CE437-2A46-4680-89B0-8A6142297169}"/>
              </a:ext>
            </a:extLst>
          </p:cNvPr>
          <p:cNvSpPr txBox="1"/>
          <p:nvPr/>
        </p:nvSpPr>
        <p:spPr>
          <a:xfrm>
            <a:off x="2605362" y="3158706"/>
            <a:ext cx="295274" cy="276999"/>
          </a:xfrm>
          <a:prstGeom prst="rect">
            <a:avLst/>
          </a:prstGeom>
          <a:noFill/>
        </p:spPr>
        <p:txBody>
          <a:bodyPr wrap="none" rtlCol="0">
            <a:spAutoFit/>
          </a:bodyPr>
          <a:lstStyle/>
          <a:p>
            <a:r>
              <a:rPr lang="en-US" altLang="ko-KR" sz="1200" b="1" dirty="0">
                <a:latin typeface="Arial" panose="020B0604020202020204" pitchFamily="34" charset="0"/>
                <a:cs typeface="Arial" panose="020B0604020202020204" pitchFamily="34" charset="0"/>
              </a:rPr>
              <a:t>C</a:t>
            </a:r>
            <a:endParaRPr lang="ko-KR" altLang="en-US" sz="12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476EEE66-8B65-97F3-03F4-451056006AC2}"/>
              </a:ext>
            </a:extLst>
          </p:cNvPr>
          <p:cNvSpPr txBox="1"/>
          <p:nvPr/>
        </p:nvSpPr>
        <p:spPr>
          <a:xfrm>
            <a:off x="0" y="7350554"/>
            <a:ext cx="6857999" cy="2354106"/>
          </a:xfrm>
          <a:prstGeom prst="rect">
            <a:avLst/>
          </a:prstGeom>
          <a:noFill/>
        </p:spPr>
        <p:txBody>
          <a:bodyPr wrap="square">
            <a:spAutoFit/>
          </a:bodyPr>
          <a:lstStyle/>
          <a:p>
            <a:pPr algn="just" latinLnBrk="1">
              <a:lnSpc>
                <a:spcPct val="200000"/>
              </a:lnSpc>
              <a:spcAft>
                <a:spcPts val="800"/>
              </a:spcAft>
            </a:pPr>
            <a:r>
              <a:rPr lang="en-US" altLang="ko-KR" sz="1200" b="1" kern="100" dirty="0">
                <a:solidFill>
                  <a:srgbClr val="000000"/>
                </a:solidFill>
                <a:effectLst/>
                <a:latin typeface="Times New Roman" panose="02020603050405020304" pitchFamily="18" charset="0"/>
                <a:ea typeface="맑은 고딕" panose="020B0503020000020004" pitchFamily="50" charset="-127"/>
                <a:cs typeface="Arial" panose="020B0604020202020204" pitchFamily="34" charset="0"/>
              </a:rPr>
              <a:t>Supplementary Fig. S7 : Global transcriptome analysis of genes differentially expressed by M1, NP, or LPS treatment in BMDM cells</a:t>
            </a:r>
            <a:endParaRPr lang="ko-KR" altLang="ko-KR" sz="1200" kern="100" dirty="0">
              <a:effectLst/>
              <a:latin typeface="맑은 고딕" panose="020B0503020000020004" pitchFamily="50" charset="-127"/>
              <a:ea typeface="맑은 고딕" panose="020B0503020000020004" pitchFamily="50" charset="-127"/>
              <a:cs typeface="Arial" panose="020B0604020202020204" pitchFamily="34" charset="0"/>
            </a:endParaRPr>
          </a:p>
          <a:p>
            <a:pPr algn="just" latinLnBrk="1">
              <a:lnSpc>
                <a:spcPct val="200000"/>
              </a:lnSpc>
              <a:spcAft>
                <a:spcPts val="800"/>
              </a:spcAft>
            </a:pPr>
            <a:r>
              <a:rPr lang="en-US" altLang="ko-KR" sz="1200" kern="100" dirty="0">
                <a:solidFill>
                  <a:srgbClr val="000000"/>
                </a:solidFill>
                <a:effectLst/>
                <a:latin typeface="Times New Roman" panose="02020603050405020304" pitchFamily="18" charset="0"/>
                <a:ea typeface="맑은 고딕" panose="020B0503020000020004" pitchFamily="50" charset="-127"/>
                <a:cs typeface="Arial" panose="020B0604020202020204" pitchFamily="34" charset="0"/>
              </a:rPr>
              <a:t>BMDMs were treated with PBS, LPS, NP, or M1 for 6 h, followed by RNA sequencing analysis. (A) Venn diagrams of overlapping differentially expressed genes (DEGs) were examined in fold change over M1, NP, and LPS groups in the PBS group. (B–C) Hierarchical clustering and two-way hierarchical clustering heatmap.</a:t>
            </a:r>
            <a:endParaRPr lang="ko-KR" altLang="ko-KR" sz="1200" kern="100" dirty="0">
              <a:effectLst/>
              <a:latin typeface="맑은 고딕" panose="020B0503020000020004" pitchFamily="50" charset="-127"/>
              <a:ea typeface="맑은 고딕" panose="020B0503020000020004" pitchFamily="50" charset="-127"/>
              <a:cs typeface="Arial" panose="020B0604020202020204" pitchFamily="34" charset="0"/>
            </a:endParaRPr>
          </a:p>
        </p:txBody>
      </p:sp>
    </p:spTree>
    <p:extLst>
      <p:ext uri="{BB962C8B-B14F-4D97-AF65-F5344CB8AC3E}">
        <p14:creationId xmlns:p14="http://schemas.microsoft.com/office/powerpoint/2010/main" val="160199987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239</TotalTime>
  <Words>715</Words>
  <Application>Microsoft Office PowerPoint</Application>
  <PresentationFormat>A4 용지(210x297mm)</PresentationFormat>
  <Paragraphs>85</Paragraphs>
  <Slides>7</Slides>
  <Notes>0</Notes>
  <HiddenSlides>0</HiddenSlides>
  <MMClips>0</MMClips>
  <ScaleCrop>false</ScaleCrop>
  <HeadingPairs>
    <vt:vector size="8" baseType="variant">
      <vt:variant>
        <vt:lpstr>사용한 글꼴</vt:lpstr>
      </vt:variant>
      <vt:variant>
        <vt:i4>5</vt:i4>
      </vt:variant>
      <vt:variant>
        <vt:lpstr>테마</vt:lpstr>
      </vt:variant>
      <vt:variant>
        <vt:i4>1</vt:i4>
      </vt:variant>
      <vt:variant>
        <vt:lpstr>포함된 OLE 서버</vt:lpstr>
      </vt:variant>
      <vt:variant>
        <vt:i4>1</vt:i4>
      </vt:variant>
      <vt:variant>
        <vt:lpstr>슬라이드 제목</vt:lpstr>
      </vt:variant>
      <vt:variant>
        <vt:i4>7</vt:i4>
      </vt:variant>
    </vt:vector>
  </HeadingPairs>
  <TitlesOfParts>
    <vt:vector size="14" baseType="lpstr">
      <vt:lpstr>맑은 고딕</vt:lpstr>
      <vt:lpstr>Arial</vt:lpstr>
      <vt:lpstr>Calibri</vt:lpstr>
      <vt:lpstr>Calibri Light</vt:lpstr>
      <vt:lpstr>Times New Roman</vt:lpstr>
      <vt:lpstr>Office 테마</vt:lpstr>
      <vt:lpstr>Prism 9</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user</cp:lastModifiedBy>
  <cp:revision>29</cp:revision>
  <cp:lastPrinted>2023-02-16T08:45:51Z</cp:lastPrinted>
  <dcterms:created xsi:type="dcterms:W3CDTF">2022-02-23T06:49:46Z</dcterms:created>
  <dcterms:modified xsi:type="dcterms:W3CDTF">2023-03-14T05:12:27Z</dcterms:modified>
</cp:coreProperties>
</file>