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3" r:id="rId2"/>
    <p:sldId id="295" r:id="rId3"/>
    <p:sldId id="268" r:id="rId4"/>
    <p:sldId id="258" r:id="rId5"/>
    <p:sldId id="292" r:id="rId6"/>
    <p:sldId id="282" r:id="rId7"/>
    <p:sldId id="259" r:id="rId8"/>
    <p:sldId id="257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9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04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6E67EDB-667A-4292-B1B0-DEB99F1E33A4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C4F60E8-A788-4056-9ACB-00A87EED7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33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lnSpc>
                <a:spcPct val="107000"/>
              </a:lnSpc>
              <a:spcAft>
                <a:spcPts val="815"/>
              </a:spcAft>
              <a:defRPr/>
            </a:pPr>
            <a:r>
              <a:rPr lang="en-US" sz="1800" b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Supplementary Figure 1:</a:t>
            </a:r>
            <a:r>
              <a:rPr lang="en-US" sz="180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MRL/</a:t>
            </a:r>
            <a:r>
              <a:rPr lang="en-US" sz="180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lpr</a:t>
            </a:r>
            <a:r>
              <a:rPr lang="en-US" sz="180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mice recapitulate clinical manifestations of human SLE at age of 14 weeks. Clinical features include (A) skin lesion, (B) lymphadenopathy (yellow arrows), and (C) splenomegaly (upper: MRL/</a:t>
            </a:r>
            <a:r>
              <a:rPr lang="en-US" sz="180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lpr</a:t>
            </a:r>
            <a:r>
              <a:rPr lang="en-US" sz="180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and lower: MRL); (D) elevated anti-dsDNA antibody; (E) elevated UACR, and (F) proliferative glomerulonephritis, scale bar=200 </a:t>
            </a:r>
            <a:r>
              <a:rPr lang="el-GR" sz="180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sz="180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m. N=11. </a:t>
            </a:r>
            <a:r>
              <a:rPr lang="en-US" sz="1800">
                <a:latin typeface="Arial" panose="020B0604020202020204" pitchFamily="34" charset="0"/>
                <a:ea typeface="DengXian" panose="02010600030101010101" pitchFamily="2" charset="-122"/>
              </a:rPr>
              <a:t>*p&lt;0.05, ** p&lt;0.01, ***p&lt;0.001, ****p&lt;0.0001.</a:t>
            </a:r>
            <a:r>
              <a:rPr lang="en-US" sz="180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sz="2900"/>
              <a:t> </a:t>
            </a:r>
            <a:r>
              <a:rPr lang="en-US" sz="180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FD51F-21A4-42D8-B0F6-71A5F34058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75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sz="1800" b="1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Supplementary Figure 2: </a:t>
            </a:r>
            <a:r>
              <a:rPr lang="en-US" sz="180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MRL/</a:t>
            </a:r>
            <a:r>
              <a:rPr lang="en-US" sz="1800" err="1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lpr</a:t>
            </a:r>
            <a:r>
              <a:rPr lang="en-US" sz="180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mice exhibited intact endothelium-independent relaxation. (A) Concentration-response curves to SNP in the presence or absence of PVAT. (B) Area under the curve for all concentration-response curves. Values are mean ± SEM. N=6. One-way ANOVA followed by Tukey’s multiple comparison test; *p&lt;0.05, ** p&lt;0.01, ***p&lt;0.001, ****p&lt;0.0001. SNP, sodium nitroprusside; PVAT, perivascular adipose tissue.</a:t>
            </a:r>
            <a:endParaRPr lang="en-US" sz="180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FD51F-21A4-42D8-B0F6-71A5F34058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12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15"/>
              </a:spcAft>
            </a:pPr>
            <a:r>
              <a:rPr lang="en-US" sz="180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NZB mice exhibited impaired endothelium-dependent relaxation, which is exacerbated by PVAT. (A) Concentration-response curves to Ach in the presence or absence of PVAT. (B) Area under the curve for all concentration-response curves to Ach. (C) Concentration-response curves to SNP in the presence or absence of PVAT. (D) Area under the curve for all concentration-response curves to SNP. Values are mean ± SEM. N=6. One-way ANOVA followed by Tukey’s multiple comparison test; *p&lt;0.05, ** p&lt;0.01, ***p&lt;0.001, ****p&lt;0.0001. Ach, acetylcholine; SNP, sodium nitroprusside; PVAT, perivascular adipose tissue. NZB, lupus-prone mice; NZW, control mice.</a:t>
            </a:r>
            <a:endParaRPr lang="en-US" sz="180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FD51F-21A4-42D8-B0F6-71A5F34058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1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Supplementary Figure 4.  Plasma levels of adipokines (A), and cytokines (B) were measured by Luminex Assay, and chemokines (C) were measured by Flow Based Bead Array. N=15. </a:t>
            </a:r>
            <a:r>
              <a:rPr lang="en-US" sz="1800">
                <a:latin typeface="Arial" panose="020B0604020202020204" pitchFamily="34" charset="0"/>
                <a:ea typeface="DengXian" panose="02010600030101010101" pitchFamily="2" charset="-122"/>
              </a:rPr>
              <a:t>*p&lt;0.05, ** p&lt;0.01, ***p&lt;0.001, ****p&lt;0.0001.   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FD51F-21A4-42D8-B0F6-71A5F34058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292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2F96E-690D-4BB9-B480-2DC1CD694B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FF5A2-E6BC-4242-90BB-D855A7EF89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F170C-446D-4058-94B8-AC850FCF4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1E367-AE78-44E3-A766-7077F95AA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52B93-9BD9-4B76-B7FE-662A2D02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6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D70FA-CAC5-47C7-BC7D-4DBF994C4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B8F4B8-EE30-439A-8524-6B014A495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68BD0-9065-45F2-9586-574E97279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C154C-95F7-4AED-A5DA-822702348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B68DB-DB1B-44BA-81CC-AF6A95795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3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6B5C05-7925-478E-8548-841A6315A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3B2034-9D4D-4546-B992-54D6822D2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DD9D3-AC32-41C2-A988-C107C8A20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A28FE-1CEE-4DC8-9CB4-FE40B1C3F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F4652-4B4B-4F03-AF20-8290C59B8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48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0E183-6742-4CA4-93CD-34A5CED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D40E2-39D8-4FB6-A664-3836E37A8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B5026-444C-4820-97D3-4E722FD40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A3649-745C-4A97-BD84-1DE7063A7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C12B1-FAFF-412B-A4C8-AB5CE161F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0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29E0F-BE78-4B60-91E1-C19B3020D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71E95-D204-4641-A027-76A3BF5AC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FA331-6ACD-4CA4-A231-E92C9EF42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EAFCD-5F45-4D22-951C-07B3B512B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515C2-09A5-4B83-8BBC-10D00F5C8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0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434DD-4804-48E8-B687-76F65AB4F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F54DE-8959-4DB9-BE3E-43D5138A5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405D7-B426-4939-B5E9-39796CA25E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58688-6BA7-4F9C-BB32-B45F8A3B7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8437E9-ED87-4490-98C3-11F011CD2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6116D-7B1C-4AA0-937F-C65EABB57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05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58ABE-CC75-421A-8BF3-39D4D74C9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BF6614-B03F-40AA-B0C6-587BD839E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4F2436-7EF3-4300-B2AD-7874F0F738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235C18-96C7-40C2-B98E-4A76EE3B1F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4373EC-605A-42C1-8F31-BE342E0159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81BB50-E2FE-458E-A3CD-A63B00C8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BD6939-7DB2-4050-8F06-101D922A5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DBF6FE-7973-4FFE-A186-29E760593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24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7B4A8-71DC-4EFE-8986-85DA6489D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8630E0-D933-40DD-A195-2B2D4EF2F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4C647C-5C6E-4AF3-82F4-CE1B10D4A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A6D998-2B61-490B-A393-D34A96E70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7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170FDA-C0B6-4774-AD0F-BB3672464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BD057C-96EC-41E5-8D0C-DAA65DA80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5E36E-7689-432E-A6BE-CEEE1E84A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E34BB-EAC3-448E-9072-0F0387942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B52EF-99D7-4D30-B129-EB46D2706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022ECC-E692-4B27-9DD7-781CEE983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86AD45-2665-4FC7-8C11-1D2B1E557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9FBBF5-DABE-4FCA-BB64-70FF59BC2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2DD0E7-96D6-4399-A2BD-C8761154B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6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6D812-D102-4426-A35D-A5BCB0E23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BFBFDA-FE32-44DE-9AB5-BB9F856D6F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2A2D07-6CCD-44C4-A1D4-C23792C727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DD82B-91C3-407F-B91A-E4D12BC4C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0BA078-C4BF-415E-9141-E647F343C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DBCB36-CEEB-41BD-B585-F598440AE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24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3ADCB1-0587-44FB-9565-0D7496DF2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67AAB-DD99-4872-9C6B-212908558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8089D-183C-407D-A75C-B4BB621B8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FCBC0-A828-4455-A158-B0A194565EB8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B2F43-2E69-4E3E-8470-FD9E84744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4C037-43B0-49EC-97E8-131D8EB96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2D126-1C2C-4A97-86D9-5212E7C29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7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emf"/><Relationship Id="rId7" Type="http://schemas.openxmlformats.org/officeDocument/2006/relationships/image" Target="../media/image18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.bin"/><Relationship Id="rId11" Type="http://schemas.microsoft.com/office/2007/relationships/hdphoto" Target="../media/hdphoto2.wdp"/><Relationship Id="rId5" Type="http://schemas.openxmlformats.org/officeDocument/2006/relationships/image" Target="../media/image17.emf"/><Relationship Id="rId10" Type="http://schemas.openxmlformats.org/officeDocument/2006/relationships/image" Target="../media/image20.png"/><Relationship Id="rId4" Type="http://schemas.openxmlformats.org/officeDocument/2006/relationships/oleObject" Target="../embeddings/oleObject3.bin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emf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emf"/><Relationship Id="rId1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12F1E-66E9-47A5-9E5B-EAB718892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970" y="263252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</a:t>
            </a:r>
          </a:p>
        </p:txBody>
      </p:sp>
    </p:spTree>
    <p:extLst>
      <p:ext uri="{BB962C8B-B14F-4D97-AF65-F5344CB8AC3E}">
        <p14:creationId xmlns:p14="http://schemas.microsoft.com/office/powerpoint/2010/main" val="88036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F64E7B-B9BA-67EA-CA7C-662CEA54A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937" y="1680742"/>
            <a:ext cx="6178868" cy="32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32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43E1CC-9FB7-8BE4-445C-942FAEA46464}"/>
              </a:ext>
            </a:extLst>
          </p:cNvPr>
          <p:cNvSpPr txBox="1"/>
          <p:nvPr/>
        </p:nvSpPr>
        <p:spPr>
          <a:xfrm>
            <a:off x="95842" y="43928"/>
            <a:ext cx="2823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S1 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966077-851A-125D-9589-F173F8ECDE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64"/>
          <a:stretch/>
        </p:blipFill>
        <p:spPr>
          <a:xfrm>
            <a:off x="2092876" y="756381"/>
            <a:ext cx="2447420" cy="20606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A99FA1-576A-AF4F-1CFF-81E77183F4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891" y="728452"/>
            <a:ext cx="926672" cy="20606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4B87DB-51B3-5690-CF28-E52154DBD0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24" r="2715"/>
          <a:stretch/>
        </p:blipFill>
        <p:spPr>
          <a:xfrm>
            <a:off x="6126685" y="756381"/>
            <a:ext cx="1443203" cy="2057400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3ED36F14-FFFF-1589-8D2F-7C2F64F33CAE}"/>
              </a:ext>
            </a:extLst>
          </p:cNvPr>
          <p:cNvSpPr/>
          <p:nvPr/>
        </p:nvSpPr>
        <p:spPr>
          <a:xfrm rot="4767803">
            <a:off x="5542579" y="1318198"/>
            <a:ext cx="239468" cy="165030"/>
          </a:xfrm>
          <a:prstGeom prst="lef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73B6C33C-4391-2279-D342-58B1EE2C7FF9}"/>
              </a:ext>
            </a:extLst>
          </p:cNvPr>
          <p:cNvSpPr/>
          <p:nvPr/>
        </p:nvSpPr>
        <p:spPr>
          <a:xfrm rot="446587">
            <a:off x="5259179" y="2540897"/>
            <a:ext cx="239468" cy="165030"/>
          </a:xfrm>
          <a:prstGeom prst="lef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E46D7-689F-2F63-CC91-695C50816C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9940" y="3445108"/>
            <a:ext cx="2445818" cy="2057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DB279A-8C03-F33F-3C54-1EAC5FCB11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12860" y="3445108"/>
            <a:ext cx="2439748" cy="2057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C0FACC5-A30B-1763-A871-CE7DFFD802EC}"/>
              </a:ext>
            </a:extLst>
          </p:cNvPr>
          <p:cNvSpPr txBox="1"/>
          <p:nvPr/>
        </p:nvSpPr>
        <p:spPr>
          <a:xfrm>
            <a:off x="5531240" y="3160753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MRL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73E292-A46B-FB2D-2807-2C762764A190}"/>
              </a:ext>
            </a:extLst>
          </p:cNvPr>
          <p:cNvSpPr txBox="1"/>
          <p:nvPr/>
        </p:nvSpPr>
        <p:spPr>
          <a:xfrm rot="10800000">
            <a:off x="4178099" y="4144620"/>
            <a:ext cx="400110" cy="46262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156D39-B38A-F811-A9AA-A58640659F6F}"/>
              </a:ext>
            </a:extLst>
          </p:cNvPr>
          <p:cNvSpPr txBox="1"/>
          <p:nvPr/>
        </p:nvSpPr>
        <p:spPr>
          <a:xfrm>
            <a:off x="7913010" y="3137331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MRL/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lpr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20C796-17AB-E492-02A4-7F60C2D154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13010" y="753154"/>
            <a:ext cx="1755800" cy="20606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05726B-EAA0-2EA5-E912-D5BDC37198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83950" y="3310462"/>
            <a:ext cx="1775108" cy="22796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973B833-AAF8-41FC-8FD6-3219BB5FA14C}"/>
              </a:ext>
            </a:extLst>
          </p:cNvPr>
          <p:cNvSpPr txBox="1"/>
          <p:nvPr/>
        </p:nvSpPr>
        <p:spPr>
          <a:xfrm>
            <a:off x="1778366" y="41326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D1754B-B985-4C6D-A3C9-46C6DEEE0278}"/>
              </a:ext>
            </a:extLst>
          </p:cNvPr>
          <p:cNvSpPr txBox="1"/>
          <p:nvPr/>
        </p:nvSpPr>
        <p:spPr>
          <a:xfrm>
            <a:off x="4644623" y="41326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057A4C-2F21-4D90-910D-1021ED3CAB67}"/>
              </a:ext>
            </a:extLst>
          </p:cNvPr>
          <p:cNvSpPr txBox="1"/>
          <p:nvPr/>
        </p:nvSpPr>
        <p:spPr>
          <a:xfrm>
            <a:off x="5917333" y="41326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D681CE-61D4-4ADF-B389-2D43040B65ED}"/>
              </a:ext>
            </a:extLst>
          </p:cNvPr>
          <p:cNvSpPr txBox="1"/>
          <p:nvPr/>
        </p:nvSpPr>
        <p:spPr>
          <a:xfrm>
            <a:off x="7869246" y="41326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230821-368C-4A57-86A3-8D9F3C6BEA08}"/>
              </a:ext>
            </a:extLst>
          </p:cNvPr>
          <p:cNvSpPr txBox="1"/>
          <p:nvPr/>
        </p:nvSpPr>
        <p:spPr>
          <a:xfrm>
            <a:off x="1778366" y="302812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1C6DDA8-B427-4B07-BF58-62F698EE48FB}"/>
              </a:ext>
            </a:extLst>
          </p:cNvPr>
          <p:cNvSpPr txBox="1"/>
          <p:nvPr/>
        </p:nvSpPr>
        <p:spPr>
          <a:xfrm>
            <a:off x="4263699" y="3028124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7B668C-AC37-4338-9058-B2AD98E2DCE1}"/>
              </a:ext>
            </a:extLst>
          </p:cNvPr>
          <p:cNvSpPr txBox="1"/>
          <p:nvPr/>
        </p:nvSpPr>
        <p:spPr>
          <a:xfrm>
            <a:off x="1909313" y="59982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2228F5E-1460-44EB-984A-48276D292432}"/>
              </a:ext>
            </a:extLst>
          </p:cNvPr>
          <p:cNvSpPr txBox="1"/>
          <p:nvPr/>
        </p:nvSpPr>
        <p:spPr>
          <a:xfrm>
            <a:off x="2001678" y="5717097"/>
            <a:ext cx="7616987" cy="1058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kern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Supplemental Figure S1.</a:t>
            </a:r>
            <a:r>
              <a:rPr lang="en-US" sz="1200" kern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MRL/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lpr</a:t>
            </a:r>
            <a:r>
              <a:rPr lang="en-US" sz="1200" kern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mice recapitulated clinical manifestations of human SLE at age of 14 weeks. Clinical features include skin lesion (A), lymphadenopathy (yellow arrows, B), splenomegaly (upper: MRL/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lpr</a:t>
            </a:r>
            <a:r>
              <a:rPr lang="en-US" sz="1200" kern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and lower: MRL, C) elevated anti-dsDNA antibody (D), elevated UACR (E) and proliferative glomerulonephritis (F). Scale bar=200 </a:t>
            </a:r>
            <a:r>
              <a:rPr lang="el-GR" sz="1200" kern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μ</a:t>
            </a:r>
            <a:r>
              <a:rPr lang="en-US" sz="1200" kern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m. n=11. *p&lt;0.05, ** p&lt;0.01, ***p&lt;0.001, ****p&lt;0.0001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vs MRL (control)</a:t>
            </a:r>
            <a:r>
              <a:rPr lang="en-US" sz="1200" kern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   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484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F61DF5D-1AAA-1769-A252-191385F66F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8431096"/>
              </p:ext>
            </p:extLst>
          </p:nvPr>
        </p:nvGraphicFramePr>
        <p:xfrm>
          <a:off x="4355148" y="1761382"/>
          <a:ext cx="3857625" cy="291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3857054" imgH="2912781" progId="Prism9.Document">
                  <p:embed/>
                </p:oleObj>
              </mc:Choice>
              <mc:Fallback>
                <p:oleObj name="Prism 9" r:id="rId2" imgW="3857054" imgH="2912781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1F61DF5D-1AAA-1769-A252-191385F66F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55148" y="1761382"/>
                        <a:ext cx="3857625" cy="2913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8264F55-CEFD-B236-D23D-E94DED3BEFEB}"/>
              </a:ext>
            </a:extLst>
          </p:cNvPr>
          <p:cNvSpPr txBox="1"/>
          <p:nvPr/>
        </p:nvSpPr>
        <p:spPr>
          <a:xfrm>
            <a:off x="3048000" y="507765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Supplemental Figure S2. </a:t>
            </a:r>
            <a:r>
              <a:rPr lang="en-US" sz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MRL/</a:t>
            </a:r>
            <a:r>
              <a:rPr lang="en-US" sz="12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lpr</a:t>
            </a:r>
            <a:r>
              <a:rPr lang="en-US" sz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mice exhibited lower core temperatures. Rectal body temperatures were measured by a BAT-12 thermometer at 11 am and 9pm respectively. </a:t>
            </a:r>
            <a:r>
              <a:rPr lang="en-US" sz="1200" dirty="0">
                <a:latin typeface="Arial" panose="020B0604020202020204" pitchFamily="34" charset="0"/>
                <a:ea typeface="DengXian" panose="02010600030101010101" pitchFamily="2" charset="-122"/>
              </a:rPr>
              <a:t>n=10. </a:t>
            </a:r>
            <a:r>
              <a:rPr lang="en-US" sz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*p&lt;0.05, ** p&lt;0.01, ***p&lt;0.001, ****p&lt;0.0001. 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318258-F903-7FA1-D71A-0D6290C40243}"/>
              </a:ext>
            </a:extLst>
          </p:cNvPr>
          <p:cNvSpPr txBox="1"/>
          <p:nvPr/>
        </p:nvSpPr>
        <p:spPr>
          <a:xfrm>
            <a:off x="280899" y="424928"/>
            <a:ext cx="2823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S2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10837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E1601FA-47C1-743B-5B81-4939BEE5C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392" y="1899178"/>
            <a:ext cx="5268468" cy="27096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20B68E-A45C-B361-1D51-2123C917FC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8007" y="1949570"/>
            <a:ext cx="3104728" cy="28555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AF3162-8E4C-4F6B-8E4C-090FE7A651F0}"/>
              </a:ext>
            </a:extLst>
          </p:cNvPr>
          <p:cNvSpPr txBox="1"/>
          <p:nvPr/>
        </p:nvSpPr>
        <p:spPr>
          <a:xfrm>
            <a:off x="95842" y="43928"/>
            <a:ext cx="2823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S3 </a:t>
            </a:r>
            <a:endParaRPr 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134A2B-C81A-4A72-9509-EE7B42AE2455}"/>
              </a:ext>
            </a:extLst>
          </p:cNvPr>
          <p:cNvSpPr txBox="1"/>
          <p:nvPr/>
        </p:nvSpPr>
        <p:spPr>
          <a:xfrm>
            <a:off x="1500392" y="146874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067E59-CDDF-4992-A50E-515896DC21C8}"/>
              </a:ext>
            </a:extLst>
          </p:cNvPr>
          <p:cNvSpPr txBox="1"/>
          <p:nvPr/>
        </p:nvSpPr>
        <p:spPr>
          <a:xfrm>
            <a:off x="7106027" y="146874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1D62CF-4B24-48D4-A685-BA5D75DC4EA3}"/>
              </a:ext>
            </a:extLst>
          </p:cNvPr>
          <p:cNvSpPr txBox="1"/>
          <p:nvPr/>
        </p:nvSpPr>
        <p:spPr>
          <a:xfrm>
            <a:off x="1736785" y="4862411"/>
            <a:ext cx="88459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Supplemental Figure S3. </a:t>
            </a:r>
            <a:r>
              <a:rPr lang="en-US" sz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MRL/</a:t>
            </a:r>
            <a:r>
              <a:rPr lang="en-US" sz="12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lpr</a:t>
            </a:r>
            <a:r>
              <a:rPr lang="en-US" sz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mice exhibited intact endothelium-independent relaxation. (A) Concentration-response curves to SNP in the presence or absence of PVAT. (B) Area under the curve for all concentration-response curves. n=6. *p&lt;0.05, ** p&lt;0.01, ***p&lt;0.001, ****p&lt;0.0001. SNP, sodium nitroprusside; PVAT, perivascular adipose tissue.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56758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A9FEC0D-D123-4F19-8614-B5BDF93E1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323" y="446266"/>
            <a:ext cx="3437503" cy="25020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85F743-CE73-EEEF-418B-DE02EEFA1F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0211" y="443452"/>
            <a:ext cx="4695166" cy="25046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B3AF313-672D-91C5-1248-A514823E01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1441" y="3165823"/>
            <a:ext cx="3004737" cy="25032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CF61D7-21B0-6FD6-FD1A-204EE3E30D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2561" y="3038942"/>
            <a:ext cx="3004737" cy="25032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6D10603-ADE2-4F08-A305-336DBC1A0BBC}"/>
              </a:ext>
            </a:extLst>
          </p:cNvPr>
          <p:cNvSpPr txBox="1"/>
          <p:nvPr/>
        </p:nvSpPr>
        <p:spPr>
          <a:xfrm>
            <a:off x="95842" y="43928"/>
            <a:ext cx="2823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S4 </a:t>
            </a:r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F99DF3-4AF4-42D5-B256-E08E954CAAB7}"/>
              </a:ext>
            </a:extLst>
          </p:cNvPr>
          <p:cNvSpPr txBox="1"/>
          <p:nvPr/>
        </p:nvSpPr>
        <p:spPr>
          <a:xfrm>
            <a:off x="1603858" y="50409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D8C68F-5C3C-4DBB-BED5-51CA0CAE9F79}"/>
              </a:ext>
            </a:extLst>
          </p:cNvPr>
          <p:cNvSpPr txBox="1"/>
          <p:nvPr/>
        </p:nvSpPr>
        <p:spPr>
          <a:xfrm>
            <a:off x="1659323" y="304308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EEC51D-CC85-479C-857D-E9755AF7CDC4}"/>
              </a:ext>
            </a:extLst>
          </p:cNvPr>
          <p:cNvSpPr txBox="1"/>
          <p:nvPr/>
        </p:nvSpPr>
        <p:spPr>
          <a:xfrm>
            <a:off x="5881618" y="46454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80978C-8023-48D9-B441-996B1B1C338E}"/>
              </a:ext>
            </a:extLst>
          </p:cNvPr>
          <p:cNvSpPr txBox="1"/>
          <p:nvPr/>
        </p:nvSpPr>
        <p:spPr>
          <a:xfrm>
            <a:off x="5983408" y="301193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949230-B023-492E-848F-4678D46CCC6E}"/>
              </a:ext>
            </a:extLst>
          </p:cNvPr>
          <p:cNvSpPr txBox="1"/>
          <p:nvPr/>
        </p:nvSpPr>
        <p:spPr>
          <a:xfrm>
            <a:off x="1734544" y="5695426"/>
            <a:ext cx="9126747" cy="1070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Supplemental Figure S4. </a:t>
            </a:r>
            <a:r>
              <a:rPr lang="en-US" sz="12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NZB mice exhibited impaired endothelium-dependent relaxation, which was exacerbated by PVAT. (A) Concentration-response curves to Ach in the presence or absence of PVAT. (B) Area under the curve for all concentration-response curves to Ach. (C) Concentration-response curves to SNP in the presence or absence of PVAT. (D) Area under the curve for all concentration-response curves to SNP. *p&lt;0.05, ** p&lt;0.01, ***p&lt;0.001, ****p&lt;0.0001. Ach, acetylcholine; SNP, sodium nitroprusside; PVAT, perivascular adipose tissue. NZB, lupus-prone mice; NZW, control mice.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838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E1296CB-9F14-8A96-19B4-917778C2AF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476549"/>
              </p:ext>
            </p:extLst>
          </p:nvPr>
        </p:nvGraphicFramePr>
        <p:xfrm>
          <a:off x="5097586" y="3263205"/>
          <a:ext cx="2038148" cy="2459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2271736" imgH="2742119" progId="Prism9.Document">
                  <p:embed/>
                </p:oleObj>
              </mc:Choice>
              <mc:Fallback>
                <p:oleObj name="Prism 9" r:id="rId2" imgW="2271736" imgH="2742119" progId="Prism9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E1296CB-9F14-8A96-19B4-917778C2AF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097586" y="3263205"/>
                        <a:ext cx="2038148" cy="2459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0F60154-1472-50E4-314F-372B178E54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554851"/>
              </p:ext>
            </p:extLst>
          </p:nvPr>
        </p:nvGraphicFramePr>
        <p:xfrm>
          <a:off x="9241212" y="823087"/>
          <a:ext cx="2298700" cy="245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2299106" imgH="2455521" progId="Prism9.Document">
                  <p:embed/>
                </p:oleObj>
              </mc:Choice>
              <mc:Fallback>
                <p:oleObj name="Prism 9" r:id="rId4" imgW="2299106" imgH="2455521" progId="Prism9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0F60154-1472-50E4-314F-372B178E54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41212" y="823087"/>
                        <a:ext cx="2298700" cy="2455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0907E1F-FAF4-28EC-7A79-26BBCC7624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079248"/>
              </p:ext>
            </p:extLst>
          </p:nvPr>
        </p:nvGraphicFramePr>
        <p:xfrm>
          <a:off x="2278684" y="3263205"/>
          <a:ext cx="1920872" cy="2459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2274617" imgH="2912781" progId="Prism9.Document">
                  <p:embed/>
                </p:oleObj>
              </mc:Choice>
              <mc:Fallback>
                <p:oleObj name="Prism 9" r:id="rId6" imgW="2274617" imgH="2912781" progId="Prism9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0907E1F-FAF4-28EC-7A79-26BBCC7624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78684" y="3263205"/>
                        <a:ext cx="1920872" cy="2459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FCE8F1F-92B2-3A1D-2E21-2AAB5C9443C1}"/>
              </a:ext>
            </a:extLst>
          </p:cNvPr>
          <p:cNvSpPr txBox="1"/>
          <p:nvPr/>
        </p:nvSpPr>
        <p:spPr>
          <a:xfrm>
            <a:off x="3103331" y="48466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MRL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07830D-63C0-BFB3-D64A-286B3C120B89}"/>
              </a:ext>
            </a:extLst>
          </p:cNvPr>
          <p:cNvSpPr txBox="1"/>
          <p:nvPr/>
        </p:nvSpPr>
        <p:spPr>
          <a:xfrm>
            <a:off x="6499665" y="440139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MRL/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lpr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F28120-1DC2-E580-595C-7676E9B1E9EE}"/>
              </a:ext>
            </a:extLst>
          </p:cNvPr>
          <p:cNvSpPr txBox="1"/>
          <p:nvPr/>
        </p:nvSpPr>
        <p:spPr>
          <a:xfrm rot="10800000">
            <a:off x="1333241" y="871422"/>
            <a:ext cx="461665" cy="21936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/>
              <a:t>Toluidine blue staining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882BAA-9B41-78AD-FEF4-F79E2292075C}"/>
              </a:ext>
            </a:extLst>
          </p:cNvPr>
          <p:cNvSpPr txBox="1"/>
          <p:nvPr/>
        </p:nvSpPr>
        <p:spPr>
          <a:xfrm>
            <a:off x="1137667" y="53586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BD9B80-F71E-56A4-D0CA-B8D1CE7BD105}"/>
              </a:ext>
            </a:extLst>
          </p:cNvPr>
          <p:cNvSpPr txBox="1"/>
          <p:nvPr/>
        </p:nvSpPr>
        <p:spPr>
          <a:xfrm>
            <a:off x="9140715" y="52746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B99480-238A-1DBA-78EB-B8A13B0880F6}"/>
              </a:ext>
            </a:extLst>
          </p:cNvPr>
          <p:cNvSpPr txBox="1"/>
          <p:nvPr/>
        </p:nvSpPr>
        <p:spPr>
          <a:xfrm>
            <a:off x="1174363" y="343015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35F349-5282-4C5D-5D84-BBF8820822D4}"/>
              </a:ext>
            </a:extLst>
          </p:cNvPr>
          <p:cNvSpPr txBox="1"/>
          <p:nvPr/>
        </p:nvSpPr>
        <p:spPr>
          <a:xfrm>
            <a:off x="1012777" y="5759378"/>
            <a:ext cx="102209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Supplemental </a:t>
            </a:r>
            <a:r>
              <a:rPr lang="en-US" sz="1400" b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S5</a:t>
            </a:r>
            <a:r>
              <a:rPr lang="en-US" sz="140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 </a:t>
            </a:r>
            <a:r>
              <a:rPr lang="en-US" sz="1400" dirty="0">
                <a:latin typeface="Arial" panose="020B0604020202020204" pitchFamily="34" charset="0"/>
                <a:ea typeface="DengXian" panose="02010600030101010101" pitchFamily="2" charset="-122"/>
              </a:rPr>
              <a:t>M</a:t>
            </a:r>
            <a:r>
              <a:rPr lang="en-US" sz="14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ast cell staining and gene expression in PVAT as well as plasma level of mast cell specific protease-6. (A) </a:t>
            </a:r>
            <a:r>
              <a:rPr lang="en-US" sz="1400" dirty="0">
                <a:latin typeface="Arial" panose="020B0604020202020204" pitchFamily="34" charset="0"/>
                <a:ea typeface="DengXian" panose="02010600030101010101" pitchFamily="2" charset="-122"/>
              </a:rPr>
              <a:t>Mast cells in PVAT were examined using Toluidine Blue staining, scale bar=200 </a:t>
            </a:r>
            <a:r>
              <a:rPr lang="el-GR" sz="1400" dirty="0">
                <a:latin typeface="Arial" panose="020B0604020202020204" pitchFamily="34" charset="0"/>
                <a:ea typeface="DengXian" panose="02010600030101010101" pitchFamily="2" charset="-122"/>
              </a:rPr>
              <a:t>μ</a:t>
            </a:r>
            <a:r>
              <a:rPr lang="en-US" sz="1400" dirty="0">
                <a:latin typeface="Arial" panose="020B0604020202020204" pitchFamily="34" charset="0"/>
                <a:ea typeface="DengXian" panose="02010600030101010101" pitchFamily="2" charset="-122"/>
              </a:rPr>
              <a:t>m, (B) quantitative analysis of distribution of mast cells, n=10. (C) Gene expression of mast cell in PVAT was performed by RT-qPCR with marker CD117, n=5. (D) Plasma levels of mast cell specific protease-6 were measured by ELISA Array, n=8. ns: non-significance.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DA574A-DAF8-C90B-615C-0B97EF26A3F0}"/>
              </a:ext>
            </a:extLst>
          </p:cNvPr>
          <p:cNvSpPr txBox="1"/>
          <p:nvPr/>
        </p:nvSpPr>
        <p:spPr>
          <a:xfrm>
            <a:off x="4599657" y="343899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16DEDF-E495-30CD-0742-2A3E66EFB2C5}"/>
              </a:ext>
            </a:extLst>
          </p:cNvPr>
          <p:cNvSpPr txBox="1"/>
          <p:nvPr/>
        </p:nvSpPr>
        <p:spPr>
          <a:xfrm>
            <a:off x="156638" y="70807"/>
            <a:ext cx="2823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S5 </a:t>
            </a:r>
            <a:endParaRPr lang="en-US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D22CD14-5634-4AD0-A1BF-DABCE9BB0DC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6310" t="32381" r="7936"/>
          <a:stretch/>
        </p:blipFill>
        <p:spPr>
          <a:xfrm>
            <a:off x="1777327" y="771130"/>
            <a:ext cx="3320260" cy="25167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501D6C6-7CAE-4F64-BFBC-C31CBC498DAC}"/>
              </a:ext>
            </a:extLst>
          </p:cNvPr>
          <p:cNvSpPr txBox="1"/>
          <p:nvPr/>
        </p:nvSpPr>
        <p:spPr>
          <a:xfrm>
            <a:off x="1865750" y="1647836"/>
            <a:ext cx="75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Lumen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DFBB8A5-177C-4D30-ABB4-7F153882F50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4246" t="32381"/>
          <a:stretch/>
        </p:blipFill>
        <p:spPr>
          <a:xfrm>
            <a:off x="5154905" y="771130"/>
            <a:ext cx="3320260" cy="251678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38F4B2D-8B8F-4527-AB36-A870A877D846}"/>
              </a:ext>
            </a:extLst>
          </p:cNvPr>
          <p:cNvSpPr txBox="1"/>
          <p:nvPr/>
        </p:nvSpPr>
        <p:spPr>
          <a:xfrm>
            <a:off x="7621975" y="1124917"/>
            <a:ext cx="75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Lumen</a:t>
            </a:r>
          </a:p>
        </p:txBody>
      </p:sp>
    </p:spTree>
    <p:extLst>
      <p:ext uri="{BB962C8B-B14F-4D97-AF65-F5344CB8AC3E}">
        <p14:creationId xmlns:p14="http://schemas.microsoft.com/office/powerpoint/2010/main" val="2829539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2CAEDB-9F77-0C37-F028-4721A7487B92}"/>
              </a:ext>
            </a:extLst>
          </p:cNvPr>
          <p:cNvCxnSpPr/>
          <p:nvPr/>
        </p:nvCxnSpPr>
        <p:spPr>
          <a:xfrm>
            <a:off x="1093650" y="988089"/>
            <a:ext cx="389987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D2690C5-F137-58B3-81B2-79DE12F65453}"/>
              </a:ext>
            </a:extLst>
          </p:cNvPr>
          <p:cNvSpPr txBox="1"/>
          <p:nvPr/>
        </p:nvSpPr>
        <p:spPr>
          <a:xfrm>
            <a:off x="2515939" y="657640"/>
            <a:ext cx="1148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Adipokines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586BD60-2170-C632-15A8-1D418AA8D2D7}"/>
              </a:ext>
            </a:extLst>
          </p:cNvPr>
          <p:cNvCxnSpPr>
            <a:cxnSpLocks/>
          </p:cNvCxnSpPr>
          <p:nvPr/>
        </p:nvCxnSpPr>
        <p:spPr>
          <a:xfrm flipV="1">
            <a:off x="5774811" y="984735"/>
            <a:ext cx="5404285" cy="159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3DF261F-8A10-0E00-2EC8-5E4FC6FF7858}"/>
              </a:ext>
            </a:extLst>
          </p:cNvPr>
          <p:cNvSpPr txBox="1"/>
          <p:nvPr/>
        </p:nvSpPr>
        <p:spPr>
          <a:xfrm>
            <a:off x="8013584" y="646962"/>
            <a:ext cx="1039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Cytokines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9148FEC-EB8D-158F-16EF-EF8BDE7FAF84}"/>
              </a:ext>
            </a:extLst>
          </p:cNvPr>
          <p:cNvCxnSpPr>
            <a:cxnSpLocks/>
          </p:cNvCxnSpPr>
          <p:nvPr/>
        </p:nvCxnSpPr>
        <p:spPr>
          <a:xfrm>
            <a:off x="1110903" y="3633483"/>
            <a:ext cx="10206953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81F38E4-7FCF-DFCF-D2DE-4DC8DA05B43E}"/>
              </a:ext>
            </a:extLst>
          </p:cNvPr>
          <p:cNvSpPr txBox="1"/>
          <p:nvPr/>
        </p:nvSpPr>
        <p:spPr>
          <a:xfrm>
            <a:off x="5399660" y="3307401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Chemokines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2370049-335C-E0A0-8D70-967ACED313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051"/>
          <a:stretch/>
        </p:blipFill>
        <p:spPr>
          <a:xfrm>
            <a:off x="816429" y="1004464"/>
            <a:ext cx="1560710" cy="201320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51EF52D-E509-4161-CB05-25E4BA1A6E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279"/>
          <a:stretch/>
        </p:blipFill>
        <p:spPr>
          <a:xfrm>
            <a:off x="2197844" y="1036337"/>
            <a:ext cx="1560710" cy="20116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1EA72CF-8227-2A9A-4586-FB4319EA54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9259"/>
          <a:stretch/>
        </p:blipFill>
        <p:spPr>
          <a:xfrm>
            <a:off x="3506964" y="1044115"/>
            <a:ext cx="1560711" cy="20116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16A40CB-604E-767C-14B9-F40211A4F4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374" y="1073815"/>
            <a:ext cx="1566672" cy="201320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031A4F5-CCF8-9C7E-FD9B-5124CECF39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3118" y="1084612"/>
            <a:ext cx="1566808" cy="201185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4B42AAC-19CC-2B6A-61F8-683BEC252B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0577" y="1152852"/>
            <a:ext cx="1566808" cy="201185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B612DA8-0327-012B-735C-788EF14794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6510" y="3883893"/>
            <a:ext cx="1569720" cy="201320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8EB6770-8937-778D-6134-1FEB9BE54C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26459" y="3895552"/>
            <a:ext cx="1572904" cy="201185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EEDFC5D-A8A6-6745-2946-DAB6C215FD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09592" y="3883893"/>
            <a:ext cx="1560711" cy="201185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1181440-20AB-3C72-0F04-21A9B485BE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80532" y="3895552"/>
            <a:ext cx="1560711" cy="201185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9FDECC1-677E-DB62-2340-03543E0B1A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51472" y="3933599"/>
            <a:ext cx="1566808" cy="201185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C719CC2-86AE-A298-3CBC-8D41E04E88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28509" y="3933599"/>
            <a:ext cx="1566808" cy="201185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5C39C05-C0AE-2B24-9E3D-FDA92445924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805543" y="3933599"/>
            <a:ext cx="1560711" cy="2011854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98810144-BC4E-4320-9859-BEFAFC07EE6E}"/>
              </a:ext>
            </a:extLst>
          </p:cNvPr>
          <p:cNvSpPr txBox="1"/>
          <p:nvPr/>
        </p:nvSpPr>
        <p:spPr>
          <a:xfrm>
            <a:off x="95842" y="43928"/>
            <a:ext cx="2823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S6 </a:t>
            </a:r>
            <a:endParaRPr lang="en-US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8881E23-21E4-4503-92D9-14301D3779E5}"/>
              </a:ext>
            </a:extLst>
          </p:cNvPr>
          <p:cNvSpPr txBox="1"/>
          <p:nvPr/>
        </p:nvSpPr>
        <p:spPr>
          <a:xfrm>
            <a:off x="578085" y="58831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5F397-FD8F-4C3A-87D4-56A6161D6222}"/>
              </a:ext>
            </a:extLst>
          </p:cNvPr>
          <p:cNvSpPr txBox="1"/>
          <p:nvPr/>
        </p:nvSpPr>
        <p:spPr>
          <a:xfrm>
            <a:off x="5460301" y="58831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BA7732-C541-4A25-BE89-B8B42BE4E3C8}"/>
              </a:ext>
            </a:extLst>
          </p:cNvPr>
          <p:cNvSpPr txBox="1"/>
          <p:nvPr/>
        </p:nvSpPr>
        <p:spPr>
          <a:xfrm>
            <a:off x="572965" y="326394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9C8893-5E42-4C62-A99C-5D6031E308AC}"/>
              </a:ext>
            </a:extLst>
          </p:cNvPr>
          <p:cNvSpPr txBox="1"/>
          <p:nvPr/>
        </p:nvSpPr>
        <p:spPr>
          <a:xfrm>
            <a:off x="946510" y="6146156"/>
            <a:ext cx="102916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Supplemental Figure S6.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 Plasma levels of adipokines (A), and cytokines (B) were measured by Luminex Assay, and chemokines (C) were measured by Flow Based Bead Array. n=15.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*p&lt;0.05, ** p&lt;0.01, ***p&lt;0.001, ****p&lt;0.0001 vs MRL (control).   </a:t>
            </a:r>
            <a:r>
              <a:rPr lang="en-US" sz="1200" kern="12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 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F42D9A06-DCC5-42BE-AD28-C4EC4A453D0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78502" y="1096820"/>
            <a:ext cx="1554615" cy="20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76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1882</TotalTime>
  <Words>967</Words>
  <Application>Microsoft Office PowerPoint</Application>
  <PresentationFormat>Widescreen</PresentationFormat>
  <Paragraphs>51</Paragraphs>
  <Slides>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Prism 9</vt:lpstr>
      <vt:lpstr>Supplementary material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Kim, Ha Won</dc:creator>
  <cp:lastModifiedBy>Kim, Ha Won</cp:lastModifiedBy>
  <cp:revision>12</cp:revision>
  <cp:lastPrinted>2022-11-08T21:20:16Z</cp:lastPrinted>
  <dcterms:created xsi:type="dcterms:W3CDTF">2022-11-08T14:38:00Z</dcterms:created>
  <dcterms:modified xsi:type="dcterms:W3CDTF">2023-02-03T20:06:53Z</dcterms:modified>
</cp:coreProperties>
</file>