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pple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8" autoAdjust="0"/>
    <p:restoredTop sz="94701" autoAdjust="0"/>
  </p:normalViewPr>
  <p:slideViewPr>
    <p:cSldViewPr>
      <p:cViewPr>
        <p:scale>
          <a:sx n="140" d="100"/>
          <a:sy n="140" d="100"/>
        </p:scale>
        <p:origin x="828" y="-19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C2F8F-E902-47C7-ACA1-72947985E1C9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6D913-2D55-4A07-81DE-2A546D8E0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83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6D913-2D55-4A07-81DE-2A546D8E01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6D913-2D55-4A07-81DE-2A546D8E01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4797B-8EF1-44C5-89AE-1FFC03B4E45E}" type="datetimeFigureOut">
              <a:rPr lang="en-US" smtClean="0"/>
              <a:pPr/>
              <a:t>1/24/2023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C234E-121D-45B2-A97F-BFC0077E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4.emf"/><Relationship Id="rId7" Type="http://schemas.openxmlformats.org/officeDocument/2006/relationships/image" Target="../media/image6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0.emf"/><Relationship Id="rId12" Type="http://schemas.openxmlformats.org/officeDocument/2006/relationships/oleObject" Target="../embeddings/oleObject11.bin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2.emf"/><Relationship Id="rId5" Type="http://schemas.openxmlformats.org/officeDocument/2006/relationships/image" Target="../media/image9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18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8.bin"/><Relationship Id="rId10" Type="http://schemas.microsoft.com/office/2007/relationships/hdphoto" Target="../media/hdphoto1.wdp"/><Relationship Id="rId4" Type="http://schemas.openxmlformats.org/officeDocument/2006/relationships/image" Target="../media/image19.emf"/><Relationship Id="rId9" Type="http://schemas.openxmlformats.org/officeDocument/2006/relationships/image" Target="../media/image22.png"/><Relationship Id="rId1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0.emf"/><Relationship Id="rId5" Type="http://schemas.microsoft.com/office/2007/relationships/hdphoto" Target="../media/hdphoto3.wdp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27.png"/><Relationship Id="rId9" Type="http://schemas.openxmlformats.org/officeDocument/2006/relationships/image" Target="../media/image2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04798" y="2247835"/>
            <a:ext cx="3470144" cy="2219847"/>
            <a:chOff x="1230561" y="2176992"/>
            <a:chExt cx="4459038" cy="2747895"/>
          </a:xfrm>
        </p:grpSpPr>
        <p:sp>
          <p:nvSpPr>
            <p:cNvPr id="4" name="TextBox 3"/>
            <p:cNvSpPr txBox="1"/>
            <p:nvPr/>
          </p:nvSpPr>
          <p:spPr>
            <a:xfrm>
              <a:off x="1295400" y="4191000"/>
              <a:ext cx="5855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Fig. 1</a:t>
              </a:r>
            </a:p>
          </p:txBody>
        </p:sp>
        <p:pic>
          <p:nvPicPr>
            <p:cNvPr id="11" name="Picture 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55" t="-4626" b="1"/>
            <a:stretch/>
          </p:blipFill>
          <p:spPr>
            <a:xfrm rot="5400000">
              <a:off x="1161093" y="2523461"/>
              <a:ext cx="2470893" cy="2331957"/>
            </a:xfrm>
            <a:prstGeom prst="rect">
              <a:avLst/>
            </a:prstGeom>
          </p:spPr>
        </p:pic>
        <p:pic>
          <p:nvPicPr>
            <p:cNvPr id="12" name="Picture 3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55"/>
            <a:stretch/>
          </p:blipFill>
          <p:spPr>
            <a:xfrm rot="5400000">
              <a:off x="3339728" y="2575015"/>
              <a:ext cx="2470892" cy="2228851"/>
            </a:xfrm>
            <a:prstGeom prst="rect">
              <a:avLst/>
            </a:prstGeom>
          </p:spPr>
        </p:pic>
        <p:sp>
          <p:nvSpPr>
            <p:cNvPr id="13" name="文本框 7"/>
            <p:cNvSpPr txBox="1"/>
            <p:nvPr/>
          </p:nvSpPr>
          <p:spPr>
            <a:xfrm>
              <a:off x="1467020" y="4347869"/>
              <a:ext cx="4190999" cy="342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</a:rPr>
                <a:t>     P-sufficient                               P-deficient </a:t>
              </a:r>
            </a:p>
          </p:txBody>
        </p:sp>
        <p:sp>
          <p:nvSpPr>
            <p:cNvPr id="6" name="Rectangle 8"/>
            <p:cNvSpPr/>
            <p:nvPr/>
          </p:nvSpPr>
          <p:spPr>
            <a:xfrm>
              <a:off x="1319383" y="2176992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 Rounded MT Bold" pitchFamily="34" charset="0"/>
                  <a:cs typeface="Arial" pitchFamily="34" charset="0"/>
                </a:rPr>
                <a:t>A</a:t>
              </a:r>
              <a:endParaRPr lang="en-US" sz="1200" dirty="0">
                <a:latin typeface="Arial Rounded MT Bold" pitchFamily="34" charset="0"/>
                <a:cs typeface="Arial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828976" y="2270630"/>
            <a:ext cx="2908348" cy="2079069"/>
            <a:chOff x="1143000" y="4904601"/>
            <a:chExt cx="3056484" cy="2219979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1662034"/>
                </p:ext>
              </p:extLst>
            </p:nvPr>
          </p:nvGraphicFramePr>
          <p:xfrm>
            <a:off x="1273721" y="5011617"/>
            <a:ext cx="2925763" cy="2112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5" imgW="5952637" imgH="4299067" progId="SigmaPlotGraphicObject.12">
                    <p:embed/>
                  </p:oleObj>
                </mc:Choice>
                <mc:Fallback>
                  <p:oleObj name="SPW 13.0 Graph" r:id="rId5" imgW="5952637" imgH="4299067" progId="SigmaPlotGraphicObject.12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73721" y="5011617"/>
                          <a:ext cx="2925763" cy="21129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Rectangle 8"/>
            <p:cNvSpPr/>
            <p:nvPr/>
          </p:nvSpPr>
          <p:spPr>
            <a:xfrm>
              <a:off x="1143000" y="4904601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Arial Rounded MT Bold" pitchFamily="34" charset="0"/>
                  <a:cs typeface="Arial" pitchFamily="34" charset="0"/>
                </a:rPr>
                <a:t>B</a:t>
              </a:r>
              <a:endParaRPr lang="en-US" sz="1200" dirty="0">
                <a:latin typeface="Arial Rounded MT Bold" pitchFamily="34" charset="0"/>
                <a:cs typeface="Arial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55257" y="4724400"/>
            <a:ext cx="6324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1. </a:t>
            </a:r>
            <a:r>
              <a:rPr lang="en-US" sz="1200" b="1" dirty="0" err="1"/>
              <a:t>Camelina</a:t>
            </a:r>
            <a:r>
              <a:rPr lang="en-US" sz="1200" b="1" dirty="0"/>
              <a:t> growth and seed yield from plants harvested from fields with different P applications.</a:t>
            </a:r>
            <a:r>
              <a:rPr lang="en-US" sz="1200" dirty="0"/>
              <a:t> </a:t>
            </a:r>
            <a:r>
              <a:rPr lang="en-US" sz="1200" b="1" dirty="0"/>
              <a:t>A</a:t>
            </a:r>
            <a:r>
              <a:rPr lang="en-US" sz="1200" dirty="0"/>
              <a:t>. </a:t>
            </a:r>
            <a:r>
              <a:rPr lang="en-US" sz="1200" dirty="0" err="1"/>
              <a:t>Camelina</a:t>
            </a:r>
            <a:r>
              <a:rPr lang="en-US" sz="1200" dirty="0"/>
              <a:t> seedlings growing in P-sufficient (</a:t>
            </a:r>
            <a:r>
              <a:rPr lang="en-US" sz="1200" i="1" dirty="0"/>
              <a:t>left</a:t>
            </a:r>
            <a:r>
              <a:rPr lang="en-US" sz="1200" dirty="0"/>
              <a:t>) and –deficient (</a:t>
            </a:r>
            <a:r>
              <a:rPr lang="en-US" sz="1200" i="1" dirty="0"/>
              <a:t>right</a:t>
            </a:r>
            <a:r>
              <a:rPr lang="en-US" sz="1200" dirty="0"/>
              <a:t>) fields. </a:t>
            </a:r>
            <a:r>
              <a:rPr lang="en-US" sz="1200" b="1" dirty="0"/>
              <a:t>B</a:t>
            </a:r>
            <a:r>
              <a:rPr lang="en-US" sz="1200" dirty="0"/>
              <a:t>. Seed yield from </a:t>
            </a:r>
            <a:r>
              <a:rPr lang="en-US" sz="1200" dirty="0" err="1"/>
              <a:t>camelina</a:t>
            </a:r>
            <a:r>
              <a:rPr lang="en-US" sz="1200" dirty="0"/>
              <a:t> plants harvested from field plots with different levels of P fertilizer and placements. P0 refers to no P fertilizer applied; P38 and P76 denote 38 kg/ha and 76 kg/ha P fertilizer applied; and the small b, k, or s following P38 and P76, refer to P fertilized applied by broadcast, knife, or starter, respectively. Values represent the average of four replicates ± standard error. Values followed by the same letters are not statistically different at </a:t>
            </a:r>
            <a:r>
              <a:rPr lang="en-US" sz="1200" i="1" dirty="0"/>
              <a:t>p</a:t>
            </a:r>
            <a:r>
              <a:rPr lang="en-US" sz="1200" dirty="0"/>
              <a:t> &lt; 0:05 by one-way ANOVA.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3192" y="504259"/>
            <a:ext cx="6128258" cy="4631304"/>
            <a:chOff x="393192" y="504259"/>
            <a:chExt cx="6128258" cy="4631304"/>
          </a:xfrm>
        </p:grpSpPr>
        <p:graphicFrame>
          <p:nvGraphicFramePr>
            <p:cNvPr id="1034" name="Object 10"/>
            <p:cNvGraphicFramePr>
              <a:graphicFrameLocks noChangeAspect="1"/>
            </p:cNvGraphicFramePr>
            <p:nvPr/>
          </p:nvGraphicFramePr>
          <p:xfrm>
            <a:off x="3505200" y="2895600"/>
            <a:ext cx="3016250" cy="2239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2" imgW="6176634" imgH="4587114" progId="SigmaPlotGraphicObject.12">
                    <p:embed/>
                  </p:oleObj>
                </mc:Choice>
                <mc:Fallback>
                  <p:oleObj name="SPW 13.0 Graph" r:id="rId2" imgW="6176634" imgH="4587114" progId="SigmaPlotGraphicObject.12">
                    <p:embed/>
                    <p:pic>
                      <p:nvPicPr>
                        <p:cNvPr id="0" name="Picture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200" y="2895600"/>
                          <a:ext cx="3016250" cy="22399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1" name="Object 7"/>
            <p:cNvGraphicFramePr>
              <a:graphicFrameLocks noChangeAspect="1"/>
            </p:cNvGraphicFramePr>
            <p:nvPr/>
          </p:nvGraphicFramePr>
          <p:xfrm>
            <a:off x="3351213" y="531813"/>
            <a:ext cx="2963862" cy="2200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4" imgW="5648194" imgH="4190940" progId="SigmaPlotGraphicObject.12">
                    <p:embed/>
                  </p:oleObj>
                </mc:Choice>
                <mc:Fallback>
                  <p:oleObj name="SPW 13.0 Graph" r:id="rId4" imgW="5648194" imgH="4190940" progId="SigmaPlotGraphicObject.12">
                    <p:embed/>
                    <p:pic>
                      <p:nvPicPr>
                        <p:cNvPr id="0" name="Picture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1213" y="531813"/>
                          <a:ext cx="2963862" cy="2200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2" name="Object 8"/>
            <p:cNvGraphicFramePr>
              <a:graphicFrameLocks noChangeAspect="1"/>
            </p:cNvGraphicFramePr>
            <p:nvPr/>
          </p:nvGraphicFramePr>
          <p:xfrm>
            <a:off x="457200" y="533400"/>
            <a:ext cx="2931584" cy="2198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6" imgW="5667253" imgH="4248045" progId="SigmaPlotGraphicObject.12">
                    <p:embed/>
                  </p:oleObj>
                </mc:Choice>
                <mc:Fallback>
                  <p:oleObj name="SPW 13.0 Graph" r:id="rId6" imgW="5667253" imgH="4248045" progId="SigmaPlotGraphicObject.12">
                    <p:embed/>
                    <p:pic>
                      <p:nvPicPr>
                        <p:cNvPr id="0" name="Picture 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" y="533400"/>
                          <a:ext cx="2931584" cy="2198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3" name="Object 9"/>
            <p:cNvGraphicFramePr>
              <a:graphicFrameLocks noChangeAspect="1"/>
            </p:cNvGraphicFramePr>
            <p:nvPr/>
          </p:nvGraphicFramePr>
          <p:xfrm>
            <a:off x="403635" y="2869729"/>
            <a:ext cx="2962275" cy="2171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8" imgW="5715101" imgH="4190940" progId="SigmaPlotGraphicObject.12">
                    <p:embed/>
                  </p:oleObj>
                </mc:Choice>
                <mc:Fallback>
                  <p:oleObj name="SPW 13.0 Graph" r:id="rId8" imgW="5715101" imgH="4190940" progId="SigmaPlotGraphicObject.12">
                    <p:embed/>
                    <p:pic>
                      <p:nvPicPr>
                        <p:cNvPr id="0" name="Picture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635" y="2869729"/>
                          <a:ext cx="2962275" cy="2171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394593" y="504259"/>
              <a:ext cx="3483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 A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64992" y="519498"/>
              <a:ext cx="3701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3192" y="2819400"/>
              <a:ext cx="304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64992" y="2816352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D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A21C474-2432-9434-98EB-859D587CE5CF}"/>
              </a:ext>
            </a:extLst>
          </p:cNvPr>
          <p:cNvSpPr txBox="1"/>
          <p:nvPr/>
        </p:nvSpPr>
        <p:spPr>
          <a:xfrm>
            <a:off x="533400" y="5410200"/>
            <a:ext cx="563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2. Membrane </a:t>
            </a:r>
            <a:r>
              <a:rPr lang="en-US" sz="1200" b="1" dirty="0" err="1"/>
              <a:t>glycerolipid</a:t>
            </a:r>
            <a:r>
              <a:rPr lang="en-US" sz="1200" b="1" dirty="0"/>
              <a:t> composition of </a:t>
            </a:r>
            <a:r>
              <a:rPr lang="en-US" sz="1200" b="1" dirty="0" err="1"/>
              <a:t>camelina</a:t>
            </a:r>
            <a:r>
              <a:rPr lang="en-US" sz="1200" b="1" dirty="0"/>
              <a:t> leaves from field plots with different levels of P fertilizer and placements.</a:t>
            </a:r>
            <a:r>
              <a:rPr lang="en-US" sz="1200" dirty="0"/>
              <a:t> Lipids extracted from newest fully expanded leaves of plants were quantified by ESI-MS/MS. </a:t>
            </a:r>
            <a:r>
              <a:rPr lang="en-US" sz="1200" b="1" dirty="0"/>
              <a:t>A.</a:t>
            </a:r>
            <a:r>
              <a:rPr lang="en-US" sz="1200" dirty="0"/>
              <a:t> Mole% of MGDG and DGDG of all PL (phospholipids) and GL (</a:t>
            </a:r>
            <a:r>
              <a:rPr lang="en-US" sz="1200" dirty="0" err="1"/>
              <a:t>galactolipids</a:t>
            </a:r>
            <a:r>
              <a:rPr lang="en-US" sz="1200" dirty="0"/>
              <a:t>) analyzed. </a:t>
            </a:r>
            <a:r>
              <a:rPr lang="en-US" sz="1200" b="1" dirty="0"/>
              <a:t>B</a:t>
            </a:r>
            <a:r>
              <a:rPr lang="en-US" sz="1200" dirty="0"/>
              <a:t> and </a:t>
            </a:r>
            <a:r>
              <a:rPr lang="en-US" sz="1200" b="1" dirty="0"/>
              <a:t>C</a:t>
            </a:r>
            <a:r>
              <a:rPr lang="en-US" sz="1200" dirty="0"/>
              <a:t>. </a:t>
            </a:r>
            <a:r>
              <a:rPr lang="en-US" sz="1200" b="1" dirty="0"/>
              <a:t>A.</a:t>
            </a:r>
            <a:r>
              <a:rPr lang="en-US" sz="1200" dirty="0"/>
              <a:t> Mole% of different  PL classes of all PL and GL analyzed. </a:t>
            </a:r>
            <a:r>
              <a:rPr lang="en-US" sz="1200" b="1" dirty="0"/>
              <a:t>D.</a:t>
            </a:r>
            <a:r>
              <a:rPr lang="en-US" sz="1200" dirty="0"/>
              <a:t> Ratios of PL/GL. PL is the sum of phospholipids analyzed, including phosphatidic acid (PA), phosphatidylcholine (PC), phosphatidylethanolamine (PE), phosphatidylglycerol (PG), phosphatidylinositol (PI), and phosphatidylserine (PS), whereas GL is the sum of </a:t>
            </a:r>
            <a:r>
              <a:rPr lang="en-US" sz="1200" dirty="0" err="1"/>
              <a:t>digalactosyldiacylglycerol</a:t>
            </a:r>
            <a:r>
              <a:rPr lang="en-US" sz="1200" dirty="0"/>
              <a:t> (DGDG) and </a:t>
            </a:r>
            <a:r>
              <a:rPr lang="en-US" sz="1200" dirty="0" err="1"/>
              <a:t>monogalactosylglycerol</a:t>
            </a:r>
            <a:r>
              <a:rPr lang="en-US" sz="1200" dirty="0"/>
              <a:t> (MGDG). Values are means ± SD (n = 5). Values with different letters show significantly differences at </a:t>
            </a:r>
            <a:r>
              <a:rPr lang="en-US" sz="1200" i="1" dirty="0"/>
              <a:t>p </a:t>
            </a:r>
            <a:r>
              <a:rPr lang="en-US" sz="1200" dirty="0"/>
              <a:t>&lt; 0.05 by one-way ANOVA. </a:t>
            </a:r>
            <a:endParaRPr 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09600" y="608013"/>
            <a:ext cx="5922962" cy="6618287"/>
            <a:chOff x="466726" y="608013"/>
            <a:chExt cx="5922962" cy="6618287"/>
          </a:xfrm>
        </p:grpSpPr>
        <p:graphicFrame>
          <p:nvGraphicFramePr>
            <p:cNvPr id="15372" name="Object 12"/>
            <p:cNvGraphicFramePr>
              <a:graphicFrameLocks/>
            </p:cNvGraphicFramePr>
            <p:nvPr/>
          </p:nvGraphicFramePr>
          <p:xfrm>
            <a:off x="538163" y="5105400"/>
            <a:ext cx="2925762" cy="2120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2" imgW="5715101" imgH="4181625" progId="SigmaPlotGraphicObject.12">
                    <p:embed/>
                  </p:oleObj>
                </mc:Choice>
                <mc:Fallback>
                  <p:oleObj name="SPW 13.0 Graph" r:id="rId2" imgW="5715101" imgH="4181625" progId="SigmaPlotGraphicObject.12">
                    <p:embed/>
                    <p:pic>
                      <p:nvPicPr>
                        <p:cNvPr id="0" name="Picture 10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8163" y="5105400"/>
                          <a:ext cx="2925762" cy="2120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71" name="Object 11"/>
            <p:cNvGraphicFramePr>
              <a:graphicFrameLocks noChangeAspect="1"/>
            </p:cNvGraphicFramePr>
            <p:nvPr/>
          </p:nvGraphicFramePr>
          <p:xfrm>
            <a:off x="3422650" y="2870200"/>
            <a:ext cx="2925763" cy="2441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4" imgW="5715101" imgH="4762395" progId="SigmaPlotGraphicObject.12">
                    <p:embed/>
                  </p:oleObj>
                </mc:Choice>
                <mc:Fallback>
                  <p:oleObj name="SPW 13.0 Graph" r:id="rId4" imgW="5715101" imgH="4762395" progId="SigmaPlotGraphicObject.12">
                    <p:embed/>
                    <p:pic>
                      <p:nvPicPr>
                        <p:cNvPr id="0" name="Picture 10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2650" y="2870200"/>
                          <a:ext cx="2925763" cy="24415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7" name="组合 16"/>
            <p:cNvGrpSpPr/>
            <p:nvPr/>
          </p:nvGrpSpPr>
          <p:grpSpPr>
            <a:xfrm>
              <a:off x="466726" y="608013"/>
              <a:ext cx="5922962" cy="6618287"/>
              <a:chOff x="381000" y="74613"/>
              <a:chExt cx="5922962" cy="6618287"/>
            </a:xfrm>
          </p:grpSpPr>
          <p:graphicFrame>
            <p:nvGraphicFramePr>
              <p:cNvPr id="15368" name="Object 8"/>
              <p:cNvGraphicFramePr>
                <a:graphicFrameLocks noChangeAspect="1"/>
              </p:cNvGraphicFramePr>
              <p:nvPr/>
            </p:nvGraphicFramePr>
            <p:xfrm>
              <a:off x="455613" y="74613"/>
              <a:ext cx="2925762" cy="2162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SPW 13.0 Graph" r:id="rId6" imgW="5686311" imgH="4219695" progId="SigmaPlotGraphicObject.12">
                      <p:embed/>
                    </p:oleObj>
                  </mc:Choice>
                  <mc:Fallback>
                    <p:oleObj name="SPW 13.0 Graph" r:id="rId6" imgW="5686311" imgH="4219695" progId="SigmaPlotGraphicObject.12">
                      <p:embed/>
                      <p:pic>
                        <p:nvPicPr>
                          <p:cNvPr id="0" name="Picture 10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5613" y="74613"/>
                            <a:ext cx="2925762" cy="21621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370" name="Object 10"/>
              <p:cNvGraphicFramePr>
                <a:graphicFrameLocks noChangeAspect="1"/>
              </p:cNvGraphicFramePr>
              <p:nvPr/>
            </p:nvGraphicFramePr>
            <p:xfrm>
              <a:off x="454025" y="2284413"/>
              <a:ext cx="2927350" cy="22002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SPW 13.0 Graph" r:id="rId8" imgW="5562634" imgH="4181625" progId="SigmaPlotGraphicObject.12">
                      <p:embed/>
                    </p:oleObj>
                  </mc:Choice>
                  <mc:Fallback>
                    <p:oleObj name="SPW 13.0 Graph" r:id="rId8" imgW="5562634" imgH="4181625" progId="SigmaPlotGraphicObject.12">
                      <p:embed/>
                      <p:pic>
                        <p:nvPicPr>
                          <p:cNvPr id="0" name="Picture 10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4025" y="2284413"/>
                            <a:ext cx="2927350" cy="22002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369" name="Object 9"/>
              <p:cNvGraphicFramePr>
                <a:graphicFrameLocks noChangeAspect="1"/>
              </p:cNvGraphicFramePr>
              <p:nvPr/>
            </p:nvGraphicFramePr>
            <p:xfrm>
              <a:off x="3276600" y="74613"/>
              <a:ext cx="2925762" cy="21748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SPW 13.0 Graph" r:id="rId10" imgW="5648194" imgH="4200660" progId="SigmaPlotGraphicObject.12">
                      <p:embed/>
                    </p:oleObj>
                  </mc:Choice>
                  <mc:Fallback>
                    <p:oleObj name="SPW 13.0 Graph" r:id="rId10" imgW="5648194" imgH="4200660" progId="SigmaPlotGraphicObject.12">
                      <p:embed/>
                      <p:pic>
                        <p:nvPicPr>
                          <p:cNvPr id="0" name="Picture 10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76600" y="74613"/>
                            <a:ext cx="2925762" cy="21748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" name="组合 3"/>
              <p:cNvGrpSpPr/>
              <p:nvPr/>
            </p:nvGrpSpPr>
            <p:grpSpPr>
              <a:xfrm>
                <a:off x="381000" y="152400"/>
                <a:ext cx="5922962" cy="6540500"/>
                <a:chOff x="457773" y="228600"/>
                <a:chExt cx="5922962" cy="6540500"/>
              </a:xfrm>
            </p:grpSpPr>
            <p:graphicFrame>
              <p:nvGraphicFramePr>
                <p:cNvPr id="8" name="对象 7">
                  <a:extLst>
                    <a:ext uri="{FF2B5EF4-FFF2-40B4-BE49-F238E27FC236}">
                      <a16:creationId xmlns:a16="http://schemas.microsoft.com/office/drawing/2014/main" id="{9C0529F0-22EA-44E6-8768-852D7CE338D3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71160432"/>
                    </p:ext>
                  </p:extLst>
                </p:nvPr>
              </p:nvGraphicFramePr>
              <p:xfrm>
                <a:off x="3454972" y="4645025"/>
                <a:ext cx="2925763" cy="21240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SPW 13.0 Graph" r:id="rId12" imgW="5753218" imgH="4181625" progId="SigmaPlotGraphicObject.12">
                        <p:embed/>
                      </p:oleObj>
                    </mc:Choice>
                    <mc:Fallback>
                      <p:oleObj name="SPW 13.0 Graph" r:id="rId12" imgW="5753218" imgH="4181625" progId="SigmaPlotGraphicObject.12">
                        <p:embed/>
                        <p:pic>
                          <p:nvPicPr>
                            <p:cNvPr id="0" name="Picture 10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54972" y="4645025"/>
                              <a:ext cx="2925763" cy="212407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" name="TextBox 10"/>
                <p:cNvSpPr txBox="1"/>
                <p:nvPr/>
              </p:nvSpPr>
              <p:spPr>
                <a:xfrm>
                  <a:off x="457773" y="228600"/>
                  <a:ext cx="381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itchFamily="34" charset="0"/>
                      <a:cs typeface="Arial" panose="020B0604020202020204" pitchFamily="34" charset="0"/>
                    </a:rPr>
                    <a:t> A 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3352800" y="228600"/>
                  <a:ext cx="43485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itchFamily="34" charset="0"/>
                      <a:cs typeface="Arial" panose="020B0604020202020204" pitchFamily="34" charset="0"/>
                    </a:rPr>
                    <a:t>B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470474" y="2438400"/>
                  <a:ext cx="30479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352800" y="2438399"/>
                  <a:ext cx="381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itchFamily="34" charset="0"/>
                      <a:cs typeface="Arial" panose="020B0604020202020204" pitchFamily="34" charset="0"/>
                    </a:rPr>
                    <a:t> D 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70091" y="4648200"/>
                  <a:ext cx="29527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itchFamily="34" charset="0"/>
                      <a:cs typeface="Arial" panose="020B0604020202020204" pitchFamily="34" charset="0"/>
                    </a:rPr>
                    <a:t>E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420047" y="4648200"/>
                  <a:ext cx="3048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itchFamily="34" charset="0"/>
                      <a:cs typeface="Arial" panose="020B0604020202020204" pitchFamily="34" charset="0"/>
                    </a:rPr>
                    <a:t>F</a:t>
                  </a:r>
                </a:p>
              </p:txBody>
            </p:sp>
          </p:grp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B7C1D88-5AA2-C935-1601-A292D639DAAF}"/>
              </a:ext>
            </a:extLst>
          </p:cNvPr>
          <p:cNvSpPr txBox="1"/>
          <p:nvPr/>
        </p:nvSpPr>
        <p:spPr>
          <a:xfrm>
            <a:off x="807720" y="7620000"/>
            <a:ext cx="5452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3. Molecular species of </a:t>
            </a:r>
            <a:r>
              <a:rPr lang="en-US" sz="1200" b="1" dirty="0" err="1"/>
              <a:t>glycerolipids</a:t>
            </a:r>
            <a:r>
              <a:rPr lang="en-US" sz="1200" b="1" dirty="0"/>
              <a:t> of </a:t>
            </a:r>
            <a:r>
              <a:rPr lang="en-US" sz="1200" b="1" dirty="0" err="1"/>
              <a:t>camelina</a:t>
            </a:r>
            <a:r>
              <a:rPr lang="en-US" sz="1200" b="1" dirty="0"/>
              <a:t> leaves from field plots with different levels of P fertilizer and placements.</a:t>
            </a:r>
            <a:r>
              <a:rPr lang="en-US" sz="1200" dirty="0"/>
              <a:t> Lipids from fully expanded leaves of </a:t>
            </a:r>
            <a:r>
              <a:rPr lang="en-US" sz="1200" dirty="0" err="1"/>
              <a:t>camelina</a:t>
            </a:r>
            <a:r>
              <a:rPr lang="en-US" sz="1200" dirty="0"/>
              <a:t> plants were quantified by ESI-MS/MS.  </a:t>
            </a:r>
            <a:r>
              <a:rPr lang="en-US" sz="1200" b="1" dirty="0"/>
              <a:t>A</a:t>
            </a:r>
            <a:r>
              <a:rPr lang="en-US" sz="1200" dirty="0"/>
              <a:t> to </a:t>
            </a:r>
            <a:r>
              <a:rPr lang="en-US" sz="1200" b="1" dirty="0"/>
              <a:t>F</a:t>
            </a:r>
            <a:r>
              <a:rPr lang="en-US" sz="1200" dirty="0"/>
              <a:t>, Lipid species of various phospholipid classes. Two numbers separated by a colon, such as 36:6. refer to total acyl carbons: total double bonds of two fatty acid esters. Major molecular species are shown. Values are means ± SD (n = 5), and values with different letters denote significantly differences at </a:t>
            </a:r>
            <a:r>
              <a:rPr lang="en-US" sz="1200" i="1" dirty="0"/>
              <a:t>p</a:t>
            </a:r>
            <a:r>
              <a:rPr lang="en-US" sz="1200" dirty="0"/>
              <a:t> &lt; 0.05 by one-way ANOVA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66713" y="3671500"/>
            <a:ext cx="6095682" cy="1780609"/>
            <a:chOff x="366713" y="3671500"/>
            <a:chExt cx="6095682" cy="1780609"/>
          </a:xfrm>
        </p:grpSpPr>
        <p:graphicFrame>
          <p:nvGraphicFramePr>
            <p:cNvPr id="1638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7472951"/>
                </p:ext>
              </p:extLst>
            </p:nvPr>
          </p:nvGraphicFramePr>
          <p:xfrm>
            <a:off x="2623820" y="3718559"/>
            <a:ext cx="3838575" cy="1733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2" imgW="10395183" imgH="4695266" progId="SigmaPlotGraphicObject.12">
                    <p:embed/>
                  </p:oleObj>
                </mc:Choice>
                <mc:Fallback>
                  <p:oleObj name="SPW 13.0 Graph" r:id="rId2" imgW="10395183" imgH="4695266" progId="SigmaPlotGraphicObject.12">
                    <p:embed/>
                    <p:pic>
                      <p:nvPicPr>
                        <p:cNvPr id="0" name="Picture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3820" y="3718559"/>
                          <a:ext cx="3838575" cy="1733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88" name="Object 4"/>
            <p:cNvGraphicFramePr>
              <a:graphicFrameLocks noChangeAspect="1"/>
            </p:cNvGraphicFramePr>
            <p:nvPr/>
          </p:nvGraphicFramePr>
          <p:xfrm>
            <a:off x="366713" y="3810000"/>
            <a:ext cx="2133600" cy="1438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4" imgW="6038689" imgH="4076730" progId="SigmaPlotGraphicObject.12">
                    <p:embed/>
                  </p:oleObj>
                </mc:Choice>
                <mc:Fallback>
                  <p:oleObj name="SPW 13.0 Graph" r:id="rId4" imgW="6038689" imgH="4076730" progId="SigmaPlotGraphicObject.12">
                    <p:embed/>
                    <p:pic>
                      <p:nvPicPr>
                        <p:cNvPr id="0" name="Picture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6713" y="3810000"/>
                          <a:ext cx="2133600" cy="1438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368301" y="3671500"/>
              <a:ext cx="355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48560" y="3682721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16699B0-7323-CEC6-8DD0-7E392F67E314}"/>
              </a:ext>
            </a:extLst>
          </p:cNvPr>
          <p:cNvSpPr txBox="1"/>
          <p:nvPr/>
        </p:nvSpPr>
        <p:spPr>
          <a:xfrm>
            <a:off x="685800" y="5867400"/>
            <a:ext cx="556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4. Seed oil content and fatty acid composition of </a:t>
            </a:r>
            <a:r>
              <a:rPr lang="en-US" sz="1200" b="1" dirty="0" err="1"/>
              <a:t>camelina</a:t>
            </a:r>
            <a:r>
              <a:rPr lang="en-US" sz="1200" b="1" dirty="0"/>
              <a:t> from field plots with different levels of P fertilizer and placements</a:t>
            </a:r>
            <a:r>
              <a:rPr lang="en-US" sz="1200" b="1" i="1" dirty="0"/>
              <a:t>.</a:t>
            </a:r>
            <a:r>
              <a:rPr lang="en-US" sz="1200" i="1" dirty="0"/>
              <a:t> </a:t>
            </a:r>
            <a:r>
              <a:rPr lang="en-US" sz="1200" dirty="0"/>
              <a:t>Fatty acid methyl esters were prepared from dry seeds and analyzed using GC to calculate oil content (</a:t>
            </a:r>
            <a:r>
              <a:rPr lang="en-US" sz="1200" b="1" dirty="0"/>
              <a:t>A</a:t>
            </a:r>
            <a:r>
              <a:rPr lang="en-US" sz="1200" dirty="0"/>
              <a:t>) and mol% of fatty acid composition (</a:t>
            </a:r>
            <a:r>
              <a:rPr lang="en-US" sz="1200" b="1" dirty="0"/>
              <a:t>B</a:t>
            </a:r>
            <a:r>
              <a:rPr lang="en-US" sz="1200" dirty="0"/>
              <a:t>).  Values are means ± SD (n = 5), and different letters indicate significantly differences at </a:t>
            </a:r>
            <a:r>
              <a:rPr lang="en-US" sz="1200" i="1" dirty="0"/>
              <a:t>p</a:t>
            </a:r>
            <a:r>
              <a:rPr lang="en-US" sz="1200" dirty="0"/>
              <a:t> &lt; 0.05 by one-way ANOVA.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3000" y="793689"/>
            <a:ext cx="3038475" cy="6423086"/>
            <a:chOff x="1143000" y="793689"/>
            <a:chExt cx="3038475" cy="6423086"/>
          </a:xfrm>
        </p:grpSpPr>
        <p:graphicFrame>
          <p:nvGraphicFramePr>
            <p:cNvPr id="17471" name="Object 63"/>
            <p:cNvGraphicFramePr>
              <a:graphicFrameLocks noChangeAspect="1"/>
            </p:cNvGraphicFramePr>
            <p:nvPr/>
          </p:nvGraphicFramePr>
          <p:xfrm>
            <a:off x="1179216" y="793689"/>
            <a:ext cx="2925762" cy="2054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0.0 Graph" r:id="rId2" imgW="6130800" imgH="4304880" progId="SigmaPlotGraphicObject.9">
                    <p:embed/>
                  </p:oleObj>
                </mc:Choice>
                <mc:Fallback>
                  <p:oleObj name="SPW 10.0 Graph" r:id="rId2" imgW="6130800" imgH="4304880" progId="SigmaPlotGraphicObject.9">
                    <p:embed/>
                    <p:pic>
                      <p:nvPicPr>
                        <p:cNvPr id="0" name="Picture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9216" y="793689"/>
                          <a:ext cx="2925762" cy="2054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3" name="Object 5"/>
            <p:cNvGraphicFramePr>
              <a:graphicFrameLocks noChangeAspect="1"/>
            </p:cNvGraphicFramePr>
            <p:nvPr/>
          </p:nvGraphicFramePr>
          <p:xfrm>
            <a:off x="1219200" y="2895600"/>
            <a:ext cx="2962275" cy="2057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4" imgW="5915012" imgH="4114800" progId="SigmaPlotGraphicObject.12">
                    <p:embed/>
                  </p:oleObj>
                </mc:Choice>
                <mc:Fallback>
                  <p:oleObj name="SPW 13.0 Graph" r:id="rId4" imgW="5915012" imgH="4114800" progId="SigmaPlotGraphicObject.12">
                    <p:embed/>
                    <p:pic>
                      <p:nvPicPr>
                        <p:cNvPr id="0" name="Picture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9200" y="2895600"/>
                          <a:ext cx="2962275" cy="2057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1143000" y="866001"/>
              <a:ext cx="3759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 A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43000" y="2787650"/>
              <a:ext cx="3759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 B </a:t>
              </a:r>
            </a:p>
          </p:txBody>
        </p:sp>
        <p:graphicFrame>
          <p:nvGraphicFramePr>
            <p:cNvPr id="17421" name="Object 13"/>
            <p:cNvGraphicFramePr>
              <a:graphicFrameLocks noChangeAspect="1"/>
            </p:cNvGraphicFramePr>
            <p:nvPr/>
          </p:nvGraphicFramePr>
          <p:xfrm>
            <a:off x="1217613" y="5103813"/>
            <a:ext cx="2925762" cy="2112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6" imgW="5686311" imgH="4114800" progId="SigmaPlotGraphicObject.12">
                    <p:embed/>
                  </p:oleObj>
                </mc:Choice>
                <mc:Fallback>
                  <p:oleObj name="SPW 13.0 Graph" r:id="rId6" imgW="5686311" imgH="4114800" progId="SigmaPlotGraphicObject.12">
                    <p:embed/>
                    <p:pic>
                      <p:nvPicPr>
                        <p:cNvPr id="0" name="Picture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7613" y="5103813"/>
                          <a:ext cx="2925762" cy="21129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1143000" y="5010150"/>
              <a:ext cx="3759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 C 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944880" y="7543800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5. Oil content and fatty acid composition of </a:t>
            </a:r>
            <a:r>
              <a:rPr lang="en-US" sz="1200" b="1" dirty="0" err="1"/>
              <a:t>camelina</a:t>
            </a:r>
            <a:r>
              <a:rPr lang="en-US" sz="1200" b="1" dirty="0"/>
              <a:t> seeds from plants grown in greenhouse with different levels of P</a:t>
            </a:r>
            <a:r>
              <a:rPr lang="en-US" sz="1200" b="1" i="1" dirty="0"/>
              <a:t>.</a:t>
            </a:r>
            <a:r>
              <a:rPr lang="en-US" sz="1200" i="1" dirty="0"/>
              <a:t> </a:t>
            </a:r>
            <a:r>
              <a:rPr lang="en-US" sz="1200" dirty="0"/>
              <a:t>Fatty acid methyl esters from dry seeds were analyzed using GC to calculate oil content (</a:t>
            </a:r>
            <a:r>
              <a:rPr lang="en-US" sz="1200" b="1" dirty="0"/>
              <a:t>A</a:t>
            </a:r>
            <a:r>
              <a:rPr lang="en-US" sz="1200" dirty="0"/>
              <a:t>) and mol% of fatty acid composition of ecotype </a:t>
            </a:r>
            <a:r>
              <a:rPr lang="en-US" sz="1200" dirty="0" err="1"/>
              <a:t>Sunason</a:t>
            </a:r>
            <a:r>
              <a:rPr lang="en-US" sz="1200" dirty="0"/>
              <a:t> (</a:t>
            </a:r>
            <a:r>
              <a:rPr lang="en-US" sz="1200" b="1" dirty="0"/>
              <a:t>B</a:t>
            </a:r>
            <a:r>
              <a:rPr lang="en-US" sz="1200" dirty="0"/>
              <a:t>) and </a:t>
            </a:r>
            <a:r>
              <a:rPr lang="en-US" sz="1200" dirty="0" err="1"/>
              <a:t>Licalla</a:t>
            </a:r>
            <a:r>
              <a:rPr lang="en-US" sz="1200" dirty="0"/>
              <a:t> (</a:t>
            </a:r>
            <a:r>
              <a:rPr lang="en-US" sz="1200" b="1" dirty="0"/>
              <a:t>C</a:t>
            </a:r>
            <a:r>
              <a:rPr lang="en-US" sz="1200" dirty="0"/>
              <a:t>).  Values are means ± SD (n = 6), and different letters indicate significantly differences at </a:t>
            </a:r>
            <a:r>
              <a:rPr lang="en-US" sz="1200" i="1" dirty="0"/>
              <a:t>p</a:t>
            </a:r>
            <a:r>
              <a:rPr lang="en-US" sz="1200" dirty="0"/>
              <a:t> &lt; 0.05 by one-way ANOVA.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F59420-C1D1-8D3C-4297-95E324CADDDF}"/>
              </a:ext>
            </a:extLst>
          </p:cNvPr>
          <p:cNvSpPr txBox="1"/>
          <p:nvPr/>
        </p:nvSpPr>
        <p:spPr>
          <a:xfrm>
            <a:off x="1887160" y="2580785"/>
            <a:ext cx="18601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Suneson</a:t>
            </a:r>
            <a:r>
              <a:rPr lang="en-US" sz="1200" dirty="0"/>
              <a:t>                   </a:t>
            </a:r>
            <a:r>
              <a:rPr lang="en-US" sz="1200" dirty="0" err="1"/>
              <a:t>Licalla</a:t>
            </a:r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16203" y="495948"/>
            <a:ext cx="6135437" cy="4290751"/>
            <a:chOff x="195553" y="495948"/>
            <a:chExt cx="6038560" cy="4290751"/>
          </a:xfrm>
        </p:grpSpPr>
        <p:graphicFrame>
          <p:nvGraphicFramePr>
            <p:cNvPr id="21512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34722882"/>
                </p:ext>
              </p:extLst>
            </p:nvPr>
          </p:nvGraphicFramePr>
          <p:xfrm>
            <a:off x="3386089" y="2590800"/>
            <a:ext cx="2848024" cy="21958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3" imgW="5686311" imgH="4381695" progId="SigmaPlotGraphicObject.12">
                    <p:embed/>
                  </p:oleObj>
                </mc:Choice>
                <mc:Fallback>
                  <p:oleObj name="SPW 13.0 Graph" r:id="rId3" imgW="5686311" imgH="4381695" progId="SigmaPlotGraphicObject.12">
                    <p:embed/>
                    <p:pic>
                      <p:nvPicPr>
                        <p:cNvPr id="0" name="Picture 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86089" y="2590800"/>
                          <a:ext cx="2848024" cy="219589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1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7526062"/>
                </p:ext>
              </p:extLst>
            </p:nvPr>
          </p:nvGraphicFramePr>
          <p:xfrm>
            <a:off x="251515" y="2590800"/>
            <a:ext cx="2926438" cy="2181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5" imgW="5829452" imgH="4343220" progId="SigmaPlotGraphicObject.12">
                    <p:embed/>
                  </p:oleObj>
                </mc:Choice>
                <mc:Fallback>
                  <p:oleObj name="SPW 13.0 Graph" r:id="rId5" imgW="5829452" imgH="4343220" progId="SigmaPlotGraphicObject.12">
                    <p:embed/>
                    <p:pic>
                      <p:nvPicPr>
                        <p:cNvPr id="0" name="Picture 9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515" y="2590800"/>
                          <a:ext cx="2926438" cy="2181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5" name="组合 24"/>
            <p:cNvGrpSpPr/>
            <p:nvPr/>
          </p:nvGrpSpPr>
          <p:grpSpPr>
            <a:xfrm>
              <a:off x="195553" y="495948"/>
              <a:ext cx="5961921" cy="2448051"/>
              <a:chOff x="195553" y="495948"/>
              <a:chExt cx="5961921" cy="2448051"/>
            </a:xfrm>
          </p:grpSpPr>
          <p:graphicFrame>
            <p:nvGraphicFramePr>
              <p:cNvPr id="21506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50935868"/>
                  </p:ext>
                </p:extLst>
              </p:nvPr>
            </p:nvGraphicFramePr>
            <p:xfrm>
              <a:off x="3376957" y="596168"/>
              <a:ext cx="2780517" cy="191349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SPW 13.0 Graph" r:id="rId7" imgW="5962456" imgH="4105080" progId="SigmaPlotGraphicObject.12">
                      <p:embed/>
                    </p:oleObj>
                  </mc:Choice>
                  <mc:Fallback>
                    <p:oleObj name="SPW 13.0 Graph" r:id="rId7" imgW="5962456" imgH="4105080" progId="SigmaPlotGraphicObject.12">
                      <p:embed/>
                      <p:pic>
                        <p:nvPicPr>
                          <p:cNvPr id="0" name="Picture 9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76957" y="596168"/>
                            <a:ext cx="2780517" cy="191349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" name="Group 9"/>
              <p:cNvGrpSpPr/>
              <p:nvPr/>
            </p:nvGrpSpPr>
            <p:grpSpPr>
              <a:xfrm>
                <a:off x="195553" y="495948"/>
                <a:ext cx="2928648" cy="1990851"/>
                <a:chOff x="5060628" y="315536"/>
                <a:chExt cx="3435885" cy="3279419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5060628" y="315536"/>
                  <a:ext cx="441060" cy="4562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itchFamily="34" charset="0"/>
                      <a:cs typeface="Arial" panose="020B0604020202020204" pitchFamily="34" charset="0"/>
                    </a:rPr>
                    <a:t> A </a:t>
                  </a:r>
                </a:p>
              </p:txBody>
            </p:sp>
            <p:grpSp>
              <p:nvGrpSpPr>
                <p:cNvPr id="17" name="Group 36"/>
                <p:cNvGrpSpPr/>
                <p:nvPr/>
              </p:nvGrpSpPr>
              <p:grpSpPr>
                <a:xfrm>
                  <a:off x="5188798" y="654441"/>
                  <a:ext cx="3307715" cy="2940514"/>
                  <a:chOff x="6703732" y="902317"/>
                  <a:chExt cx="4427831" cy="3936270"/>
                </a:xfrm>
              </p:grpSpPr>
              <p:pic>
                <p:nvPicPr>
                  <p:cNvPr id="19" name="Picture 14"/>
                  <p:cNvPicPr>
                    <a:picLocks noChangeAspect="1"/>
                  </p:cNvPicPr>
                  <p:nvPr/>
                </p:nvPicPr>
                <p:blipFill>
                  <a:blip r:embed="rId9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brightnessContrast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646"/>
                  <a:stretch>
                    <a:fillRect/>
                  </a:stretch>
                </p:blipFill>
                <p:spPr>
                  <a:xfrm>
                    <a:off x="6703732" y="902317"/>
                    <a:ext cx="4427831" cy="3452562"/>
                  </a:xfrm>
                  <a:prstGeom prst="rect">
                    <a:avLst/>
                  </a:prstGeom>
                </p:spPr>
              </p:pic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6981013" y="4295656"/>
                    <a:ext cx="711336" cy="54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P50  </a:t>
                    </a:r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8297397" y="4295656"/>
                    <a:ext cx="808329" cy="54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P100  </a:t>
                    </a:r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9494107" y="4295656"/>
                    <a:ext cx="907218" cy="54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P1000  </a:t>
                    </a:r>
                  </a:p>
                </p:txBody>
              </p:sp>
            </p:grpSp>
          </p:grpSp>
          <p:sp>
            <p:nvSpPr>
              <p:cNvPr id="11" name="TextBox 10"/>
              <p:cNvSpPr txBox="1"/>
              <p:nvPr/>
            </p:nvSpPr>
            <p:spPr>
              <a:xfrm>
                <a:off x="3153410" y="495948"/>
                <a:ext cx="3759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 Rounded MT Bold" pitchFamily="34" charset="0"/>
                    <a:cs typeface="Arial" panose="020B0604020202020204" pitchFamily="34" charset="0"/>
                  </a:rPr>
                  <a:t> B 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99390" y="2667000"/>
                <a:ext cx="304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 Rounded MT Bold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176730" y="2590799"/>
                <a:ext cx="304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 Rounded MT Bold" pitchFamily="34" charset="0"/>
                    <a:cs typeface="Arial" panose="020B0604020202020204" pitchFamily="34" charset="0"/>
                  </a:rPr>
                  <a:t>E</a:t>
                </a: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563907" y="7315200"/>
            <a:ext cx="586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6. </a:t>
            </a:r>
            <a:r>
              <a:rPr lang="en-US" sz="1200" b="1" dirty="0" err="1"/>
              <a:t>Camelina</a:t>
            </a:r>
            <a:r>
              <a:rPr lang="en-US" sz="1200" b="1" dirty="0"/>
              <a:t> growth, branch number, seed yield and seed weight of </a:t>
            </a:r>
            <a:r>
              <a:rPr lang="en-US" sz="1200" b="1" dirty="0" err="1"/>
              <a:t>camelina</a:t>
            </a:r>
            <a:r>
              <a:rPr lang="en-US" sz="1200" b="1" dirty="0"/>
              <a:t> plants grown under different P levels</a:t>
            </a:r>
            <a:r>
              <a:rPr lang="en-US" sz="1200" b="1" i="1" dirty="0"/>
              <a:t>.</a:t>
            </a:r>
            <a:r>
              <a:rPr lang="en-US" sz="1200" i="1" dirty="0"/>
              <a:t> </a:t>
            </a:r>
            <a:r>
              <a:rPr lang="en-US" sz="1200" b="1" dirty="0"/>
              <a:t>A</a:t>
            </a:r>
            <a:r>
              <a:rPr lang="en-US" sz="1200" dirty="0"/>
              <a:t>-</a:t>
            </a:r>
            <a:r>
              <a:rPr lang="en-US" sz="1200" b="1" dirty="0"/>
              <a:t>E</a:t>
            </a:r>
            <a:r>
              <a:rPr lang="en-US" sz="1200" dirty="0"/>
              <a:t>. Data collected from </a:t>
            </a:r>
            <a:r>
              <a:rPr lang="en-US" sz="1200" dirty="0" err="1"/>
              <a:t>camelina</a:t>
            </a:r>
            <a:r>
              <a:rPr lang="en-US" sz="1200" dirty="0"/>
              <a:t> plants grown in greenhouse with 50, 100, and 1000 µM P. Values are means ± SD (n = 3), and different letters indicate significantly differences at </a:t>
            </a:r>
            <a:r>
              <a:rPr lang="en-US" sz="1200" i="1" dirty="0"/>
              <a:t>p</a:t>
            </a:r>
            <a:r>
              <a:rPr lang="en-US" sz="1200" dirty="0"/>
              <a:t> &lt; 0.05 by one-way ANOVA. </a:t>
            </a:r>
            <a:r>
              <a:rPr lang="en-US" sz="1200" b="1" dirty="0"/>
              <a:t>F</a:t>
            </a:r>
            <a:r>
              <a:rPr lang="en-US" sz="1200" dirty="0"/>
              <a:t>. Seed weight of </a:t>
            </a:r>
            <a:r>
              <a:rPr lang="en-US" sz="1200" dirty="0" err="1"/>
              <a:t>camelina</a:t>
            </a:r>
            <a:r>
              <a:rPr lang="en-US" sz="1200" dirty="0"/>
              <a:t> plants from field plots with different levels of P fertilizer and placements</a:t>
            </a:r>
            <a:r>
              <a:rPr lang="en-US" sz="1200" i="1" dirty="0"/>
              <a:t>. </a:t>
            </a:r>
            <a:r>
              <a:rPr lang="en-US" sz="1200" dirty="0"/>
              <a:t>Values are means ± SD (n = 3). 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237635"/>
              </p:ext>
            </p:extLst>
          </p:nvPr>
        </p:nvGraphicFramePr>
        <p:xfrm>
          <a:off x="447302" y="4801939"/>
          <a:ext cx="2774689" cy="2053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3.0 Graph" r:id="rId11" imgW="5867569" imgH="4343220" progId="SigmaPlotGraphicObject.12">
                  <p:embed/>
                </p:oleObj>
              </mc:Choice>
              <mc:Fallback>
                <p:oleObj name="SPW 13.0 Graph" r:id="rId11" imgW="5867569" imgH="4343220" progId="SigmaPlotGraphicObject.12">
                  <p:embed/>
                  <p:pic>
                    <p:nvPicPr>
                      <p:cNvPr id="0" name="Picture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302" y="4801939"/>
                        <a:ext cx="2774689" cy="20535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064584"/>
              </p:ext>
            </p:extLst>
          </p:nvPr>
        </p:nvGraphicFramePr>
        <p:xfrm>
          <a:off x="3509023" y="4876800"/>
          <a:ext cx="2708897" cy="208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0.0 Graph" r:id="rId13" imgW="6041441" imgH="4645152" progId="SigmaPlotGraphicObject.9">
                  <p:embed/>
                </p:oleObj>
              </mc:Choice>
              <mc:Fallback>
                <p:oleObj name="SPW 10.0 Graph" r:id="rId13" imgW="6041441" imgH="4645152" progId="SigmaPlotGraphicObject.9">
                  <p:embed/>
                  <p:pic>
                    <p:nvPicPr>
                      <p:cNvPr id="0" name="Picture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023" y="4876800"/>
                        <a:ext cx="2708897" cy="208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51776" y="4648200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Rounded MT Bold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45207" y="4678680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Rounded MT Bold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7C6873-336F-0CAE-1D55-86ACC144080A}"/>
              </a:ext>
            </a:extLst>
          </p:cNvPr>
          <p:cNvSpPr txBox="1"/>
          <p:nvPr/>
        </p:nvSpPr>
        <p:spPr>
          <a:xfrm>
            <a:off x="1193044" y="6592163"/>
            <a:ext cx="16559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Suneson</a:t>
            </a:r>
            <a:r>
              <a:rPr lang="en-US" sz="1200" dirty="0"/>
              <a:t>                </a:t>
            </a:r>
            <a:r>
              <a:rPr lang="en-US" sz="1200" dirty="0" err="1"/>
              <a:t>Licalla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CE8439-0B20-C434-6A7D-F06D5D5333A1}"/>
              </a:ext>
            </a:extLst>
          </p:cNvPr>
          <p:cNvSpPr txBox="1"/>
          <p:nvPr/>
        </p:nvSpPr>
        <p:spPr>
          <a:xfrm>
            <a:off x="1152675" y="4488457"/>
            <a:ext cx="1770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Suneson</a:t>
            </a:r>
            <a:r>
              <a:rPr lang="en-US" sz="1200" dirty="0"/>
              <a:t>                   </a:t>
            </a:r>
            <a:r>
              <a:rPr lang="en-US" sz="1200" dirty="0" err="1"/>
              <a:t>Licalla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0EB9B2-143F-C3FB-6C98-492C0CD97EDD}"/>
              </a:ext>
            </a:extLst>
          </p:cNvPr>
          <p:cNvSpPr txBox="1"/>
          <p:nvPr/>
        </p:nvSpPr>
        <p:spPr>
          <a:xfrm>
            <a:off x="4310060" y="4496305"/>
            <a:ext cx="168926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Suneson</a:t>
            </a:r>
            <a:r>
              <a:rPr lang="en-US" sz="1200" dirty="0"/>
              <a:t>                 </a:t>
            </a:r>
            <a:r>
              <a:rPr lang="en-US" sz="1200" dirty="0" err="1"/>
              <a:t>Licalla</a:t>
            </a: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626508-7C64-C8A6-DEA4-DC491DD49B98}"/>
              </a:ext>
            </a:extLst>
          </p:cNvPr>
          <p:cNvSpPr txBox="1"/>
          <p:nvPr/>
        </p:nvSpPr>
        <p:spPr>
          <a:xfrm>
            <a:off x="4310060" y="2254478"/>
            <a:ext cx="18601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/>
              <a:t>Suneson</a:t>
            </a:r>
            <a:r>
              <a:rPr lang="en-US" sz="1100" dirty="0"/>
              <a:t>                     </a:t>
            </a:r>
            <a:r>
              <a:rPr lang="en-US" sz="1100" dirty="0" err="1"/>
              <a:t>Licalla</a:t>
            </a:r>
            <a:endParaRPr lang="en-US"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668093"/>
              </p:ext>
            </p:extLst>
          </p:nvPr>
        </p:nvGraphicFramePr>
        <p:xfrm>
          <a:off x="457993" y="1828800"/>
          <a:ext cx="5942013" cy="165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3.0 Graph" r:id="rId2" imgW="15592243" imgH="4343220" progId="SigmaPlotGraphicObject.12">
                  <p:embed/>
                </p:oleObj>
              </mc:Choice>
              <mc:Fallback>
                <p:oleObj name="SPW 13.0 Graph" r:id="rId2" imgW="15592243" imgH="4343220" progId="SigmaPlotGraphicObject.12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993" y="1828800"/>
                        <a:ext cx="5942013" cy="165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4267200"/>
            <a:ext cx="563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err="1">
                <a:latin typeface="+mj-lt"/>
                <a:cs typeface="Times New Roman" pitchFamily="18" charset="0"/>
              </a:rPr>
              <a:t>sFigure</a:t>
            </a:r>
            <a:r>
              <a:rPr lang="en-US" altLang="zh-CN" sz="1200" b="1" dirty="0">
                <a:latin typeface="+mj-lt"/>
                <a:cs typeface="Times New Roman" pitchFamily="18" charset="0"/>
              </a:rPr>
              <a:t> 1. </a:t>
            </a:r>
            <a:r>
              <a:rPr lang="en-US" altLang="zh-CN" sz="1200" dirty="0">
                <a:latin typeface="+mj-lt"/>
                <a:cs typeface="Times New Roman" pitchFamily="18" charset="0"/>
              </a:rPr>
              <a:t>Percentage of saturated (S), monounsaturated (MUS), polyunsaturated (PUS), and unsaturated (U) fatty acids of seed oils from field-grown camelina plants under different P levels (</a:t>
            </a:r>
            <a:r>
              <a:rPr lang="en-US" altLang="zh-CN" sz="1200" i="1" dirty="0">
                <a:latin typeface="+mj-lt"/>
                <a:cs typeface="Times New Roman" pitchFamily="18" charset="0"/>
              </a:rPr>
              <a:t>left panel</a:t>
            </a:r>
            <a:r>
              <a:rPr lang="en-US" altLang="zh-CN" sz="1200" dirty="0">
                <a:latin typeface="+mj-lt"/>
                <a:cs typeface="Times New Roman" pitchFamily="18" charset="0"/>
              </a:rPr>
              <a:t>), and greenhouse plants treated with 50, 100, and 1000 µM P (</a:t>
            </a:r>
            <a:r>
              <a:rPr lang="en-US" altLang="zh-CN" sz="1200" i="1" dirty="0">
                <a:latin typeface="+mj-lt"/>
                <a:cs typeface="Times New Roman" pitchFamily="18" charset="0"/>
              </a:rPr>
              <a:t>middle and right panels</a:t>
            </a:r>
            <a:r>
              <a:rPr lang="en-US" altLang="zh-CN" sz="1200" dirty="0">
                <a:latin typeface="+mj-lt"/>
                <a:cs typeface="Times New Roman" pitchFamily="18" charset="0"/>
              </a:rPr>
              <a:t>). </a:t>
            </a:r>
            <a:r>
              <a:rPr lang="en-US" sz="1200" dirty="0"/>
              <a:t>Values are means ± SD (n = 5). Values with different letters show significantly differences at </a:t>
            </a:r>
            <a:r>
              <a:rPr lang="en-US" sz="1200" i="1" dirty="0"/>
              <a:t>p</a:t>
            </a:r>
            <a:r>
              <a:rPr lang="en-US" sz="1200" dirty="0"/>
              <a:t> &lt; 0.05 by one-way ANOVA.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4F43CD-3DFE-409A-71E9-886BC1A26867}"/>
              </a:ext>
            </a:extLst>
          </p:cNvPr>
          <p:cNvSpPr/>
          <p:nvPr/>
        </p:nvSpPr>
        <p:spPr>
          <a:xfrm>
            <a:off x="2628900" y="2209800"/>
            <a:ext cx="4191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C3740C-66F7-25C6-F306-6C590A18E343}"/>
              </a:ext>
            </a:extLst>
          </p:cNvPr>
          <p:cNvSpPr txBox="1"/>
          <p:nvPr/>
        </p:nvSpPr>
        <p:spPr>
          <a:xfrm>
            <a:off x="2533650" y="2131368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Suneson</a:t>
            </a:r>
            <a:r>
              <a:rPr lang="en-US" sz="900" dirty="0"/>
              <a:t>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34"/>
          <p:cNvGrpSpPr>
            <a:grpSpLocks noChangeAspect="1"/>
          </p:cNvGrpSpPr>
          <p:nvPr/>
        </p:nvGrpSpPr>
        <p:grpSpPr>
          <a:xfrm>
            <a:off x="2591534" y="742523"/>
            <a:ext cx="4262540" cy="122956"/>
            <a:chOff x="3078829" y="2353067"/>
            <a:chExt cx="5010292" cy="144525"/>
          </a:xfrm>
        </p:grpSpPr>
        <p:cxnSp>
          <p:nvCxnSpPr>
            <p:cNvPr id="23" name="Straight Connector 21"/>
            <p:cNvCxnSpPr/>
            <p:nvPr/>
          </p:nvCxnSpPr>
          <p:spPr>
            <a:xfrm>
              <a:off x="3078829" y="2497592"/>
              <a:ext cx="38194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5"/>
            <p:cNvCxnSpPr/>
            <p:nvPr/>
          </p:nvCxnSpPr>
          <p:spPr>
            <a:xfrm>
              <a:off x="5291304" y="2470230"/>
              <a:ext cx="38086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9"/>
            <p:cNvCxnSpPr/>
            <p:nvPr/>
          </p:nvCxnSpPr>
          <p:spPr>
            <a:xfrm>
              <a:off x="7708387" y="2353067"/>
              <a:ext cx="38073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420624" y="750143"/>
            <a:ext cx="6272213" cy="4196786"/>
            <a:chOff x="419100" y="789801"/>
            <a:chExt cx="6272213" cy="4196786"/>
          </a:xfrm>
        </p:grpSpPr>
        <p:grpSp>
          <p:nvGrpSpPr>
            <p:cNvPr id="38" name="组合 37"/>
            <p:cNvGrpSpPr/>
            <p:nvPr/>
          </p:nvGrpSpPr>
          <p:grpSpPr>
            <a:xfrm>
              <a:off x="419100" y="789801"/>
              <a:ext cx="6026150" cy="1928646"/>
              <a:chOff x="571500" y="789801"/>
              <a:chExt cx="6026150" cy="1928646"/>
            </a:xfrm>
          </p:grpSpPr>
          <p:grpSp>
            <p:nvGrpSpPr>
              <p:cNvPr id="11" name="Group 3"/>
              <p:cNvGrpSpPr>
                <a:grpSpLocks noChangeAspect="1"/>
              </p:cNvGrpSpPr>
              <p:nvPr/>
            </p:nvGrpSpPr>
            <p:grpSpPr>
              <a:xfrm>
                <a:off x="4631472" y="1145149"/>
                <a:ext cx="1966178" cy="1351012"/>
                <a:chOff x="951428" y="4527651"/>
                <a:chExt cx="2304436" cy="1583430"/>
              </a:xfrm>
            </p:grpSpPr>
            <p:pic>
              <p:nvPicPr>
                <p:cNvPr id="30" name="Picture 4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302" r="5435" b="5211"/>
                <a:stretch/>
              </p:blipFill>
              <p:spPr>
                <a:xfrm>
                  <a:off x="951428" y="4527651"/>
                  <a:ext cx="2304436" cy="1583430"/>
                </a:xfrm>
                <a:prstGeom prst="rect">
                  <a:avLst/>
                </a:prstGeom>
              </p:spPr>
            </p:pic>
            <p:cxnSp>
              <p:nvCxnSpPr>
                <p:cNvPr id="31" name="Straight Connector 6"/>
                <p:cNvCxnSpPr/>
                <p:nvPr/>
              </p:nvCxnSpPr>
              <p:spPr>
                <a:xfrm>
                  <a:off x="2508591" y="5963372"/>
                  <a:ext cx="608400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7"/>
              <p:cNvGrpSpPr>
                <a:grpSpLocks noChangeAspect="1"/>
              </p:cNvGrpSpPr>
              <p:nvPr/>
            </p:nvGrpSpPr>
            <p:grpSpPr>
              <a:xfrm>
                <a:off x="2639039" y="1145151"/>
                <a:ext cx="1983761" cy="1351013"/>
                <a:chOff x="3018988" y="4462678"/>
                <a:chExt cx="2457951" cy="1673944"/>
              </a:xfrm>
            </p:grpSpPr>
            <p:pic>
              <p:nvPicPr>
                <p:cNvPr id="28" name="Picture 8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bright="-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973" t="8500" r="2616" b="5013"/>
                <a:stretch/>
              </p:blipFill>
              <p:spPr>
                <a:xfrm>
                  <a:off x="3018988" y="4462678"/>
                  <a:ext cx="2457951" cy="1673944"/>
                </a:xfrm>
                <a:prstGeom prst="rect">
                  <a:avLst/>
                </a:prstGeom>
              </p:spPr>
            </p:pic>
            <p:cxnSp>
              <p:nvCxnSpPr>
                <p:cNvPr id="29" name="Straight Connector 10"/>
                <p:cNvCxnSpPr/>
                <p:nvPr/>
              </p:nvCxnSpPr>
              <p:spPr>
                <a:xfrm>
                  <a:off x="4574182" y="5959488"/>
                  <a:ext cx="645120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1"/>
              <p:cNvGrpSpPr>
                <a:grpSpLocks noChangeAspect="1"/>
              </p:cNvGrpSpPr>
              <p:nvPr/>
            </p:nvGrpSpPr>
            <p:grpSpPr>
              <a:xfrm>
                <a:off x="685800" y="1142999"/>
                <a:ext cx="1952446" cy="1356166"/>
                <a:chOff x="6397261" y="4564630"/>
                <a:chExt cx="2215349" cy="1538770"/>
              </a:xfrm>
            </p:grpSpPr>
            <p:pic>
              <p:nvPicPr>
                <p:cNvPr id="26" name="Picture 12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bright="-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95" t="8126" b="5058"/>
                <a:stretch/>
              </p:blipFill>
              <p:spPr>
                <a:xfrm>
                  <a:off x="6397261" y="4564630"/>
                  <a:ext cx="2215349" cy="1538770"/>
                </a:xfrm>
                <a:prstGeom prst="rect">
                  <a:avLst/>
                </a:prstGeom>
              </p:spPr>
            </p:pic>
            <p:cxnSp>
              <p:nvCxnSpPr>
                <p:cNvPr id="27" name="Straight Connector 14"/>
                <p:cNvCxnSpPr/>
                <p:nvPr/>
              </p:nvCxnSpPr>
              <p:spPr>
                <a:xfrm>
                  <a:off x="7932076" y="5907414"/>
                  <a:ext cx="518400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TextBox 14"/>
              <p:cNvSpPr txBox="1"/>
              <p:nvPr/>
            </p:nvSpPr>
            <p:spPr>
              <a:xfrm>
                <a:off x="1285523" y="914400"/>
                <a:ext cx="46707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P50  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200401" y="914400"/>
                <a:ext cx="5334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P100  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257800" y="914400"/>
                <a:ext cx="64243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P1000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818296" y="2438400"/>
                <a:ext cx="71526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err="1"/>
                  <a:t>Suneson</a:t>
                </a:r>
                <a:endParaRPr lang="en-US" sz="1200" dirty="0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752600" y="2438400"/>
                <a:ext cx="56650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err="1"/>
                  <a:t>Licalla</a:t>
                </a:r>
                <a:endParaRPr lang="en-US" sz="1200" dirty="0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918794" y="2441448"/>
                <a:ext cx="71526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err="1"/>
                  <a:t>Suneson</a:t>
                </a:r>
                <a:endParaRPr lang="en-US" sz="1200" dirty="0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853098" y="2441448"/>
                <a:ext cx="56650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err="1"/>
                  <a:t>Licalla</a:t>
                </a:r>
                <a:endParaRPr lang="en-US" sz="1200" dirty="0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4899994" y="2441448"/>
                <a:ext cx="71526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err="1"/>
                  <a:t>Suneson</a:t>
                </a:r>
                <a:endParaRPr lang="en-US" sz="1200" dirty="0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834298" y="2441448"/>
                <a:ext cx="56650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err="1"/>
                  <a:t>Licalla</a:t>
                </a:r>
                <a:endParaRPr lang="en-US" sz="12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71500" y="789801"/>
                <a:ext cx="381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 Rounded MT Bold" pitchFamily="34" charset="0"/>
                    <a:cs typeface="Arial" panose="020B0604020202020204" pitchFamily="34" charset="0"/>
                  </a:rPr>
                  <a:t> A </a:t>
                </a: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420624" y="2895600"/>
              <a:ext cx="6270689" cy="2090987"/>
              <a:chOff x="420624" y="2971800"/>
              <a:chExt cx="6270689" cy="2090987"/>
            </a:xfrm>
          </p:grpSpPr>
          <p:grpSp>
            <p:nvGrpSpPr>
              <p:cNvPr id="6" name="组合 42"/>
              <p:cNvGrpSpPr/>
              <p:nvPr/>
            </p:nvGrpSpPr>
            <p:grpSpPr>
              <a:xfrm>
                <a:off x="420624" y="2971800"/>
                <a:ext cx="3363705" cy="276999"/>
                <a:chOff x="714569" y="3173337"/>
                <a:chExt cx="3363705" cy="276999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3741995" y="3173337"/>
                  <a:ext cx="33627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itchFamily="34" charset="0"/>
                      <a:cs typeface="Arial" panose="020B0604020202020204" pitchFamily="34" charset="0"/>
                    </a:rPr>
                    <a:t>C 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714569" y="3173337"/>
                  <a:ext cx="3393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itchFamily="34" charset="0"/>
                      <a:cs typeface="Arial" panose="020B0604020202020204" pitchFamily="34" charset="0"/>
                    </a:rPr>
                    <a:t>B </a:t>
                  </a:r>
                </a:p>
              </p:txBody>
            </p:sp>
          </p:grpSp>
          <p:grpSp>
            <p:nvGrpSpPr>
              <p:cNvPr id="42" name="组合 41"/>
              <p:cNvGrpSpPr/>
              <p:nvPr/>
            </p:nvGrpSpPr>
            <p:grpSpPr>
              <a:xfrm>
                <a:off x="624840" y="2971800"/>
                <a:ext cx="6066473" cy="2090987"/>
                <a:chOff x="472440" y="4953000"/>
                <a:chExt cx="6066473" cy="2090987"/>
              </a:xfrm>
            </p:grpSpPr>
            <p:graphicFrame>
              <p:nvGraphicFramePr>
                <p:cNvPr id="19460" name="Objec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42183989"/>
                    </p:ext>
                  </p:extLst>
                </p:nvPr>
              </p:nvGraphicFramePr>
              <p:xfrm>
                <a:off x="472440" y="4953000"/>
                <a:ext cx="2859000" cy="20802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SPW 13.0 Graph" r:id="rId8" imgW="5962456" imgH="4333905" progId="SigmaPlotGraphicObject.12">
                        <p:embed/>
                      </p:oleObj>
                    </mc:Choice>
                    <mc:Fallback>
                      <p:oleObj name="SPW 13.0 Graph" r:id="rId8" imgW="5962456" imgH="4333905" progId="SigmaPlotGraphicObject.12">
                        <p:embed/>
                        <p:pic>
                          <p:nvPicPr>
                            <p:cNvPr id="0" name="Picture 4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72440" y="4953000"/>
                              <a:ext cx="2859000" cy="208026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9462" name="Objec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91682144"/>
                    </p:ext>
                  </p:extLst>
                </p:nvPr>
              </p:nvGraphicFramePr>
              <p:xfrm>
                <a:off x="3548298" y="5121979"/>
                <a:ext cx="2990615" cy="192200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SPW 13.0 Graph" r:id="rId10" imgW="6400800" imgH="4114800" progId="SigmaPlotGraphicObject.12">
                        <p:embed/>
                      </p:oleObj>
                    </mc:Choice>
                    <mc:Fallback>
                      <p:oleObj name="SPW 13.0 Graph" r:id="rId10" imgW="6400800" imgH="4114800" progId="SigmaPlotGraphicObject.12">
                        <p:embed/>
                        <p:pic>
                          <p:nvPicPr>
                            <p:cNvPr id="0" name="Picture 4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48298" y="5121979"/>
                              <a:ext cx="2990615" cy="192200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sp>
        <p:nvSpPr>
          <p:cNvPr id="46" name="TextBox 45"/>
          <p:cNvSpPr txBox="1"/>
          <p:nvPr/>
        </p:nvSpPr>
        <p:spPr>
          <a:xfrm>
            <a:off x="533400" y="5715000"/>
            <a:ext cx="5913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+mj-lt"/>
                <a:cs typeface="Times New Roman" pitchFamily="18" charset="0"/>
              </a:rPr>
              <a:t>sFigure</a:t>
            </a:r>
            <a:r>
              <a:rPr lang="en-US" sz="1200" b="1" dirty="0">
                <a:latin typeface="+mj-lt"/>
                <a:cs typeface="Times New Roman" pitchFamily="18" charset="0"/>
              </a:rPr>
              <a:t> 2. </a:t>
            </a:r>
            <a:r>
              <a:rPr lang="en-US" sz="1200" dirty="0">
                <a:latin typeface="+mj-lt"/>
                <a:cs typeface="Times New Roman" pitchFamily="18" charset="0"/>
              </a:rPr>
              <a:t>Phosphorus deficiency alters plant growth and development. </a:t>
            </a:r>
            <a:r>
              <a:rPr lang="en-US" sz="1200" b="1" dirty="0">
                <a:latin typeface="+mj-lt"/>
                <a:cs typeface="Times New Roman" pitchFamily="18" charset="0"/>
              </a:rPr>
              <a:t>A</a:t>
            </a:r>
            <a:r>
              <a:rPr lang="en-US" sz="1200" dirty="0">
                <a:latin typeface="+mj-lt"/>
                <a:cs typeface="Times New Roman" pitchFamily="18" charset="0"/>
              </a:rPr>
              <a:t>. The representative images of three-week old seedlings under different phosphorus concentration treatments in greenhouse. Fresh weight (</a:t>
            </a:r>
            <a:r>
              <a:rPr lang="en-US" sz="1200" b="1" dirty="0">
                <a:latin typeface="+mj-lt"/>
                <a:cs typeface="Times New Roman" pitchFamily="18" charset="0"/>
              </a:rPr>
              <a:t>B</a:t>
            </a:r>
            <a:r>
              <a:rPr lang="en-US" sz="1200" dirty="0">
                <a:latin typeface="+mj-lt"/>
                <a:cs typeface="Times New Roman" pitchFamily="18" charset="0"/>
              </a:rPr>
              <a:t>) and dry weight (</a:t>
            </a:r>
            <a:r>
              <a:rPr lang="en-US" sz="1200" b="1" dirty="0">
                <a:latin typeface="+mj-lt"/>
                <a:cs typeface="Times New Roman" pitchFamily="18" charset="0"/>
              </a:rPr>
              <a:t>C</a:t>
            </a:r>
            <a:r>
              <a:rPr lang="en-US" sz="1200" dirty="0">
                <a:latin typeface="+mj-lt"/>
                <a:cs typeface="Times New Roman" pitchFamily="18" charset="0"/>
              </a:rPr>
              <a:t>) under different phosphorus concentration treatments in greenhouse.</a:t>
            </a:r>
            <a:r>
              <a:rPr lang="en-US" sz="120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+mj-lt"/>
              </a:rPr>
              <a:t>Values are means ± SD (n = 5). Values with different letters show significantly differences at </a:t>
            </a:r>
            <a:r>
              <a:rPr lang="en-US" sz="1200" i="1" dirty="0">
                <a:latin typeface="+mj-lt"/>
              </a:rPr>
              <a:t>p</a:t>
            </a:r>
            <a:r>
              <a:rPr lang="en-US" sz="1200" dirty="0">
                <a:latin typeface="+mj-lt"/>
              </a:rPr>
              <a:t> &lt; 0.05 by one-way ANOVA.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8238D3-94EB-1E86-3E89-060F03505C97}"/>
              </a:ext>
            </a:extLst>
          </p:cNvPr>
          <p:cNvSpPr txBox="1"/>
          <p:nvPr/>
        </p:nvSpPr>
        <p:spPr>
          <a:xfrm>
            <a:off x="1340262" y="4659203"/>
            <a:ext cx="18601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/>
              <a:t>Suneson</a:t>
            </a:r>
            <a:r>
              <a:rPr lang="en-US" sz="1100" dirty="0"/>
              <a:t>                      </a:t>
            </a:r>
            <a:r>
              <a:rPr lang="en-US" sz="1100" dirty="0" err="1"/>
              <a:t>Licalla</a:t>
            </a:r>
            <a:endParaRPr lang="en-US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DE8205-D8E3-3C4B-88FA-BA68CC0634DF}"/>
              </a:ext>
            </a:extLst>
          </p:cNvPr>
          <p:cNvSpPr txBox="1"/>
          <p:nvPr/>
        </p:nvSpPr>
        <p:spPr>
          <a:xfrm>
            <a:off x="4371499" y="4659203"/>
            <a:ext cx="18601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/>
              <a:t>Suneson</a:t>
            </a:r>
            <a:r>
              <a:rPr lang="en-US" sz="1100" dirty="0"/>
              <a:t>                    </a:t>
            </a:r>
            <a:r>
              <a:rPr lang="en-US" sz="1100" dirty="0" err="1"/>
              <a:t>Licalla</a:t>
            </a:r>
            <a:endParaRPr lang="en-US"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2440" y="54102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+mj-lt"/>
                <a:cs typeface="Times New Roman" pitchFamily="18" charset="0"/>
              </a:rPr>
              <a:t>sFigure</a:t>
            </a:r>
            <a:r>
              <a:rPr lang="en-US" sz="1200" b="1" dirty="0">
                <a:latin typeface="+mj-lt"/>
                <a:cs typeface="Times New Roman" pitchFamily="18" charset="0"/>
              </a:rPr>
              <a:t> 3. </a:t>
            </a:r>
            <a:r>
              <a:rPr lang="en-US" sz="1200" dirty="0">
                <a:latin typeface="+mj-lt"/>
                <a:cs typeface="Times New Roman" pitchFamily="18" charset="0"/>
              </a:rPr>
              <a:t>Camelina seed width (</a:t>
            </a:r>
            <a:r>
              <a:rPr lang="en-US" sz="1200" b="1" dirty="0">
                <a:latin typeface="+mj-lt"/>
                <a:cs typeface="Times New Roman" pitchFamily="18" charset="0"/>
              </a:rPr>
              <a:t>A</a:t>
            </a:r>
            <a:r>
              <a:rPr lang="en-US" sz="1200" dirty="0">
                <a:latin typeface="+mj-lt"/>
                <a:cs typeface="Times New Roman" pitchFamily="18" charset="0"/>
              </a:rPr>
              <a:t>) and length (</a:t>
            </a:r>
            <a:r>
              <a:rPr lang="en-US" sz="1200" b="1" dirty="0">
                <a:latin typeface="+mj-lt"/>
                <a:cs typeface="Times New Roman" pitchFamily="18" charset="0"/>
              </a:rPr>
              <a:t>B</a:t>
            </a:r>
            <a:r>
              <a:rPr lang="en-US" sz="1200" dirty="0">
                <a:latin typeface="+mj-lt"/>
                <a:cs typeface="Times New Roman" pitchFamily="18" charset="0"/>
              </a:rPr>
              <a:t>) of greenhouse grown-plants with </a:t>
            </a:r>
            <a:r>
              <a:rPr lang="en-US" altLang="zh-CN" sz="1200" dirty="0">
                <a:latin typeface="+mj-lt"/>
                <a:cs typeface="Times New Roman" pitchFamily="18" charset="0"/>
              </a:rPr>
              <a:t>50, 100, and 1000 µM P </a:t>
            </a:r>
            <a:r>
              <a:rPr lang="en-US" sz="1200" dirty="0">
                <a:latin typeface="+mj-lt"/>
                <a:cs typeface="Times New Roman" pitchFamily="18" charset="0"/>
              </a:rPr>
              <a:t>treatments. </a:t>
            </a:r>
            <a:r>
              <a:rPr lang="en-US" sz="1200" dirty="0"/>
              <a:t>Values are means ± SD (n = 5). Values with different letters show significantly differences at </a:t>
            </a:r>
            <a:r>
              <a:rPr lang="en-US" sz="1200" i="1" dirty="0"/>
              <a:t>p</a:t>
            </a:r>
            <a:r>
              <a:rPr lang="en-US" sz="1200" dirty="0"/>
              <a:t> &lt; 0.05 by one-way ANOVA.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49408" y="2705100"/>
            <a:ext cx="5975279" cy="2214563"/>
            <a:chOff x="304800" y="2705100"/>
            <a:chExt cx="5975279" cy="2214563"/>
          </a:xfrm>
        </p:grpSpPr>
        <p:graphicFrame>
          <p:nvGraphicFramePr>
            <p:cNvPr id="2048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348572"/>
                </p:ext>
              </p:extLst>
            </p:nvPr>
          </p:nvGraphicFramePr>
          <p:xfrm>
            <a:off x="3354316" y="2843599"/>
            <a:ext cx="2925763" cy="2047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2" imgW="5876895" imgH="4114800" progId="SigmaPlotGraphicObject.12">
                    <p:embed/>
                  </p:oleObj>
                </mc:Choice>
                <mc:Fallback>
                  <p:oleObj name="SPW 13.0 Graph" r:id="rId2" imgW="5876895" imgH="4114800" progId="SigmaPlotGraphicObject.12">
                    <p:embed/>
                    <p:pic>
                      <p:nvPicPr>
                        <p:cNvPr id="0" name="Picture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4316" y="2843599"/>
                          <a:ext cx="2925763" cy="20478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4" name="Object 4"/>
            <p:cNvGraphicFramePr>
              <a:graphicFrameLocks noChangeAspect="1"/>
            </p:cNvGraphicFramePr>
            <p:nvPr/>
          </p:nvGraphicFramePr>
          <p:xfrm>
            <a:off x="304800" y="2724150"/>
            <a:ext cx="2925763" cy="2195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SPW 13.0 Graph" r:id="rId4" imgW="5791335" imgH="4343220" progId="SigmaPlotGraphicObject.12">
                    <p:embed/>
                  </p:oleObj>
                </mc:Choice>
                <mc:Fallback>
                  <p:oleObj name="SPW 13.0 Graph" r:id="rId4" imgW="5791335" imgH="4343220" progId="SigmaPlotGraphicObject.12">
                    <p:embed/>
                    <p:pic>
                      <p:nvPicPr>
                        <p:cNvPr id="0" name="Picture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00" y="2724150"/>
                          <a:ext cx="2925763" cy="21955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320040" y="2705100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78200" y="2705100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A014466-4BAB-46F6-90E1-88103FA769EE}"/>
              </a:ext>
            </a:extLst>
          </p:cNvPr>
          <p:cNvSpPr txBox="1"/>
          <p:nvPr/>
        </p:nvSpPr>
        <p:spPr>
          <a:xfrm>
            <a:off x="1066800" y="4628661"/>
            <a:ext cx="18601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Suneson</a:t>
            </a:r>
            <a:r>
              <a:rPr lang="en-US" sz="1200" dirty="0"/>
              <a:t>                   </a:t>
            </a:r>
            <a:r>
              <a:rPr lang="en-US" sz="1200" dirty="0" err="1"/>
              <a:t>Licalla</a:t>
            </a: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5E2541-AEE5-D7E8-A0C0-D59A791168B5}"/>
              </a:ext>
            </a:extLst>
          </p:cNvPr>
          <p:cNvSpPr txBox="1"/>
          <p:nvPr/>
        </p:nvSpPr>
        <p:spPr>
          <a:xfrm>
            <a:off x="4114800" y="4614475"/>
            <a:ext cx="18601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Suneson</a:t>
            </a:r>
            <a:r>
              <a:rPr lang="en-US" sz="1200" dirty="0"/>
              <a:t>                   </a:t>
            </a:r>
            <a:r>
              <a:rPr lang="en-US" sz="1200" dirty="0" err="1"/>
              <a:t>Licalla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6015</TotalTime>
  <Words>951</Words>
  <Application>Microsoft Office PowerPoint</Application>
  <PresentationFormat>A4 Paper (210x297 mm)</PresentationFormat>
  <Paragraphs>63</Paragraphs>
  <Slides>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Rounded MT Bold</vt:lpstr>
      <vt:lpstr>Calibri</vt:lpstr>
      <vt:lpstr>Times New Roman</vt:lpstr>
      <vt:lpstr>Office 主题</vt:lpstr>
      <vt:lpstr>SPW 13.0 Graph</vt:lpstr>
      <vt:lpstr>SPW 10.0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apple</dc:creator>
  <cp:lastModifiedBy>Wang, Sam</cp:lastModifiedBy>
  <cp:revision>136</cp:revision>
  <dcterms:created xsi:type="dcterms:W3CDTF">2022-09-08T20:32:41Z</dcterms:created>
  <dcterms:modified xsi:type="dcterms:W3CDTF">2023-01-24T21:51:44Z</dcterms:modified>
</cp:coreProperties>
</file>