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1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727"/>
    <a:srgbClr val="FFE699"/>
    <a:srgbClr val="BDD7EE"/>
    <a:srgbClr val="D9D9D9"/>
    <a:srgbClr val="636363"/>
    <a:srgbClr val="264478"/>
    <a:srgbClr val="5B9BD5"/>
    <a:srgbClr val="A5A5A5"/>
    <a:srgbClr val="4472C4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22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ropbox\&#23455;&#39443;&#12487;&#12540;&#12479;\&#31520;&#21407;\kasa&#35542;&#25991;\&#35542;&#25991;&#12489;&#12521;&#12501;&#12488;\kasahara&#26368;&#26032;\kasahara_Fig_Table_201214\old_&#32032;&#26448;\20170717_ExoMarker_2020123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ropbox\&#23455;&#39443;&#12487;&#12540;&#12479;\&#31520;&#21407;\kasa&#35542;&#25991;\&#35542;&#25991;&#12489;&#12521;&#12501;&#12488;\kasahara&#26368;&#26032;\kasahara_Fig_Table_201214\old_&#32032;&#26448;\20170717_ExoMarker_2020123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ropbox\&#23455;&#39443;&#12487;&#12540;&#12479;\&#31520;&#21407;\kasa&#35542;&#25991;\&#35542;&#25991;&#12489;&#12521;&#12501;&#12488;\kasahara&#26368;&#26032;\kasahara_Fig_Table_201214\old_&#32032;&#26448;\20170717_ExoMarker_2020123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ropbox\&#23455;&#39443;&#12487;&#12540;&#12479;\&#31520;&#21407;\kasa&#35542;&#25991;\&#35542;&#25991;&#12489;&#12521;&#12501;&#12488;\kasahara&#26368;&#26032;\kasahara_Fig_Table_201214\old_&#32032;&#26448;\20170717_ExoMarker_2020123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ropbox\&#23455;&#39443;&#12487;&#12540;&#12479;\&#31520;&#21407;\kasa&#35542;&#25991;\&#35542;&#25991;&#12489;&#12521;&#12501;&#12488;\kasahara&#26368;&#26032;\kasahara_Fig_Table_201214\old_&#32032;&#26448;\20170717_ExoMarker_20201231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&#23455;&#39443;&#12487;&#12540;&#12479;\&#31520;&#21407;\kasa&#35542;&#25991;\&#35542;&#25991;&#12489;&#12521;&#12501;&#12488;\kasahara&#26368;&#26032;\kasahara_Fig_Table_201214\old_&#32032;&#26448;\20170717_ExoMarker_2020123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'202012改訂'!$K$1</c:f>
              <c:strCache>
                <c:ptCount val="1"/>
                <c:pt idx="0">
                  <c:v>EVQEFYK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'202012改訂'!$H$2:$H$5</c:f>
                <c:numCache>
                  <c:formatCode>General</c:formatCode>
                  <c:ptCount val="4"/>
                  <c:pt idx="0">
                    <c:v>0.37753794450853961</c:v>
                  </c:pt>
                  <c:pt idx="1">
                    <c:v>0.58762456986529821</c:v>
                  </c:pt>
                  <c:pt idx="2">
                    <c:v>0.11021885051133008</c:v>
                  </c:pt>
                  <c:pt idx="3">
                    <c:v>0.12931159048921106</c:v>
                  </c:pt>
                </c:numCache>
              </c:numRef>
            </c:plus>
            <c:minus>
              <c:numRef>
                <c:f>'202012改訂'!$H$2:$H$5</c:f>
                <c:numCache>
                  <c:formatCode>General</c:formatCode>
                  <c:ptCount val="4"/>
                  <c:pt idx="0">
                    <c:v>0.37753794450853961</c:v>
                  </c:pt>
                  <c:pt idx="1">
                    <c:v>0.58762456986529821</c:v>
                  </c:pt>
                  <c:pt idx="2">
                    <c:v>0.11021885051133008</c:v>
                  </c:pt>
                  <c:pt idx="3">
                    <c:v>0.12931159048921106</c:v>
                  </c:pt>
                </c:numCache>
              </c:numRef>
            </c:minus>
          </c:errBars>
          <c:cat>
            <c:strRef>
              <c:f>'202012改訂'!$J$2:$J$6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'202012改訂'!$K$2:$K$6</c:f>
              <c:numCache>
                <c:formatCode>General</c:formatCode>
                <c:ptCount val="5"/>
                <c:pt idx="0">
                  <c:v>1</c:v>
                </c:pt>
                <c:pt idx="1">
                  <c:v>0.6769094028162177</c:v>
                </c:pt>
                <c:pt idx="2">
                  <c:v>0.41651562113730295</c:v>
                </c:pt>
                <c:pt idx="3">
                  <c:v>0.21730685000714894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33-4F02-8873-947066DAA3AD}"/>
            </c:ext>
          </c:extLst>
        </c:ser>
        <c:ser>
          <c:idx val="1"/>
          <c:order val="1"/>
          <c:tx>
            <c:strRef>
              <c:f>'202012改訂'!$L$1</c:f>
              <c:strCache>
                <c:ptCount val="1"/>
                <c:pt idx="0">
                  <c:v>DVLETFTVK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'202012改訂'!$H$6:$H$9</c:f>
                <c:numCache>
                  <c:formatCode>General</c:formatCode>
                  <c:ptCount val="4"/>
                  <c:pt idx="0">
                    <c:v>0.38547632799364706</c:v>
                  </c:pt>
                  <c:pt idx="1">
                    <c:v>0.4964924932428344</c:v>
                  </c:pt>
                  <c:pt idx="2">
                    <c:v>5.8702020919740805E-2</c:v>
                  </c:pt>
                  <c:pt idx="3">
                    <c:v>0.13023812106240018</c:v>
                  </c:pt>
                </c:numCache>
              </c:numRef>
            </c:plus>
            <c:minus>
              <c:numRef>
                <c:f>'202012改訂'!$H$6:$H$9</c:f>
                <c:numCache>
                  <c:formatCode>General</c:formatCode>
                  <c:ptCount val="4"/>
                  <c:pt idx="0">
                    <c:v>0.38547632799364706</c:v>
                  </c:pt>
                  <c:pt idx="1">
                    <c:v>0.4964924932428344</c:v>
                  </c:pt>
                  <c:pt idx="2">
                    <c:v>5.8702020919740805E-2</c:v>
                  </c:pt>
                  <c:pt idx="3">
                    <c:v>0.13023812106240018</c:v>
                  </c:pt>
                </c:numCache>
              </c:numRef>
            </c:minus>
          </c:errBars>
          <c:cat>
            <c:strRef>
              <c:f>'202012改訂'!$J$2:$J$6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'202012改訂'!$L$2:$L$6</c:f>
              <c:numCache>
                <c:formatCode>General</c:formatCode>
                <c:ptCount val="5"/>
                <c:pt idx="0">
                  <c:v>1</c:v>
                </c:pt>
                <c:pt idx="1">
                  <c:v>0.58039604856203175</c:v>
                </c:pt>
                <c:pt idx="2">
                  <c:v>0.38475926038536995</c:v>
                </c:pt>
                <c:pt idx="3">
                  <c:v>0.20314563605733577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33-4F02-8873-947066DAA3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9961160"/>
        <c:axId val="329961944"/>
      </c:barChart>
      <c:catAx>
        <c:axId val="329961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txPr>
          <a:bodyPr/>
          <a:lstStyle/>
          <a:p>
            <a:pPr>
              <a:defRPr lang="ja-JP"/>
            </a:pPr>
            <a:endParaRPr lang="ja-JP"/>
          </a:p>
        </c:txPr>
        <c:crossAx val="329961944"/>
        <c:crosses val="autoZero"/>
        <c:auto val="1"/>
        <c:lblAlgn val="ctr"/>
        <c:lblOffset val="100"/>
        <c:noMultiLvlLbl val="0"/>
      </c:catAx>
      <c:valAx>
        <c:axId val="3299619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329961160"/>
        <c:crosses val="autoZero"/>
        <c:crossBetween val="between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00">
          <a:latin typeface="Calibri" panose="020F0502020204030204" pitchFamily="34" charset="0"/>
          <a:cs typeface="Calibri" panose="020F0502020204030204" pitchFamily="34" charset="0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'202012改訂'!$J$35</c:f>
              <c:strCache>
                <c:ptCount val="1"/>
                <c:pt idx="0">
                  <c:v>NNHTASILDR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'202012改訂'!$P$35:$R$35</c:f>
                <c:numCache>
                  <c:formatCode>General</c:formatCode>
                  <c:ptCount val="3"/>
                  <c:pt idx="0">
                    <c:v>0.24550336649880819</c:v>
                  </c:pt>
                  <c:pt idx="1">
                    <c:v>6.4796781294806288E-2</c:v>
                  </c:pt>
                  <c:pt idx="2">
                    <c:v>0.13624250703912816</c:v>
                  </c:pt>
                </c:numCache>
              </c:numRef>
            </c:plus>
            <c:minus>
              <c:numRef>
                <c:f>'202012改訂'!$P$35:$R$35</c:f>
                <c:numCache>
                  <c:formatCode>General</c:formatCode>
                  <c:ptCount val="3"/>
                  <c:pt idx="0">
                    <c:v>0.24550336649880819</c:v>
                  </c:pt>
                  <c:pt idx="1">
                    <c:v>6.4796781294806288E-2</c:v>
                  </c:pt>
                  <c:pt idx="2">
                    <c:v>0.13624250703912816</c:v>
                  </c:pt>
                </c:numCache>
              </c:numRef>
            </c:minus>
          </c:errBars>
          <c:cat>
            <c:strRef>
              <c:f>'202012改訂'!$K$34:$O$34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'202012改訂'!$K$35:$O$35</c:f>
              <c:numCache>
                <c:formatCode>General</c:formatCode>
                <c:ptCount val="5"/>
                <c:pt idx="0">
                  <c:v>1</c:v>
                </c:pt>
                <c:pt idx="1">
                  <c:v>0.60827828862362587</c:v>
                </c:pt>
                <c:pt idx="2">
                  <c:v>0.61490071066284102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22-4ED3-9595-F61B6B949B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9966256"/>
        <c:axId val="329966648"/>
      </c:barChart>
      <c:catAx>
        <c:axId val="3299662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txPr>
          <a:bodyPr/>
          <a:lstStyle/>
          <a:p>
            <a:pPr>
              <a:defRPr lang="ja-JP"/>
            </a:pPr>
            <a:endParaRPr lang="ja-JP"/>
          </a:p>
        </c:txPr>
        <c:crossAx val="329966648"/>
        <c:crosses val="autoZero"/>
        <c:auto val="1"/>
        <c:lblAlgn val="ctr"/>
        <c:lblOffset val="100"/>
        <c:noMultiLvlLbl val="0"/>
      </c:catAx>
      <c:valAx>
        <c:axId val="3299666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329966256"/>
        <c:crosses val="autoZero"/>
        <c:crossBetween val="between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00">
          <a:latin typeface="Calibri" panose="020F0502020204030204" pitchFamily="34" charset="0"/>
          <a:cs typeface="Calibri" panose="020F0502020204030204" pitchFamily="34" charset="0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14745011086474"/>
          <c:y val="0.12126736111111111"/>
          <c:w val="0.82522653362897269"/>
          <c:h val="0.757465277777777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'202012改訂'!$J$16</c:f>
              <c:strCache>
                <c:ptCount val="1"/>
                <c:pt idx="0">
                  <c:v>QFYDQALQQAVVDDDANNAK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'202012改訂'!$P$16:$S$16</c:f>
                <c:numCache>
                  <c:formatCode>General</c:formatCode>
                  <c:ptCount val="4"/>
                  <c:pt idx="0">
                    <c:v>0.39951739431865357</c:v>
                  </c:pt>
                  <c:pt idx="1">
                    <c:v>0.31491023176931859</c:v>
                  </c:pt>
                  <c:pt idx="2">
                    <c:v>0.1599896763690363</c:v>
                  </c:pt>
                  <c:pt idx="3">
                    <c:v>0.11245777871427162</c:v>
                  </c:pt>
                </c:numCache>
              </c:numRef>
            </c:plus>
            <c:minus>
              <c:numRef>
                <c:f>'202012改訂'!$P$16:$S$16</c:f>
                <c:numCache>
                  <c:formatCode>General</c:formatCode>
                  <c:ptCount val="4"/>
                  <c:pt idx="0">
                    <c:v>0.39951739431865357</c:v>
                  </c:pt>
                  <c:pt idx="1">
                    <c:v>0.31491023176931859</c:v>
                  </c:pt>
                  <c:pt idx="2">
                    <c:v>0.1599896763690363</c:v>
                  </c:pt>
                  <c:pt idx="3">
                    <c:v>0.11245777871427162</c:v>
                  </c:pt>
                </c:numCache>
              </c:numRef>
            </c:minus>
          </c:errBars>
          <c:cat>
            <c:strRef>
              <c:f>'202012改訂'!$K$15:$O$15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'202012改訂'!$K$16:$O$16</c:f>
              <c:numCache>
                <c:formatCode>General</c:formatCode>
                <c:ptCount val="5"/>
                <c:pt idx="0">
                  <c:v>1</c:v>
                </c:pt>
                <c:pt idx="1">
                  <c:v>0.54515974871165507</c:v>
                </c:pt>
                <c:pt idx="2">
                  <c:v>0.54795985558787497</c:v>
                </c:pt>
                <c:pt idx="3">
                  <c:v>0.21793211629579742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A9-4F3A-9C73-21C555DF2224}"/>
            </c:ext>
          </c:extLst>
        </c:ser>
        <c:ser>
          <c:idx val="1"/>
          <c:order val="1"/>
          <c:tx>
            <c:strRef>
              <c:f>'202012改訂'!$J$17</c:f>
              <c:strCache>
                <c:ptCount val="1"/>
                <c:pt idx="0">
                  <c:v>NNLCPSGSNIISNLFK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'202012改訂'!$P$17:$S$17</c:f>
                <c:numCache>
                  <c:formatCode>General</c:formatCode>
                  <c:ptCount val="4"/>
                  <c:pt idx="0">
                    <c:v>0.34003562866227804</c:v>
                  </c:pt>
                  <c:pt idx="1">
                    <c:v>0.25325391596962732</c:v>
                  </c:pt>
                  <c:pt idx="2">
                    <c:v>9.3105708445648444E-2</c:v>
                  </c:pt>
                  <c:pt idx="3">
                    <c:v>7.3892599748958676E-2</c:v>
                  </c:pt>
                </c:numCache>
              </c:numRef>
            </c:plus>
            <c:minus>
              <c:numRef>
                <c:f>'202012改訂'!$P$17:$S$17</c:f>
                <c:numCache>
                  <c:formatCode>General</c:formatCode>
                  <c:ptCount val="4"/>
                  <c:pt idx="0">
                    <c:v>0.34003562866227804</c:v>
                  </c:pt>
                  <c:pt idx="1">
                    <c:v>0.25325391596962732</c:v>
                  </c:pt>
                  <c:pt idx="2">
                    <c:v>9.3105708445648444E-2</c:v>
                  </c:pt>
                  <c:pt idx="3">
                    <c:v>7.3892599748958676E-2</c:v>
                  </c:pt>
                </c:numCache>
              </c:numRef>
            </c:minus>
          </c:errBars>
          <c:cat>
            <c:strRef>
              <c:f>'202012改訂'!$K$15:$O$15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'202012改訂'!$K$17:$O$17</c:f>
              <c:numCache>
                <c:formatCode>General</c:formatCode>
                <c:ptCount val="5"/>
                <c:pt idx="0">
                  <c:v>1</c:v>
                </c:pt>
                <c:pt idx="1">
                  <c:v>0.37451214574380076</c:v>
                </c:pt>
                <c:pt idx="2">
                  <c:v>0.33708500464107277</c:v>
                </c:pt>
                <c:pt idx="3">
                  <c:v>0.20169255120274232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3A9-4F3A-9C73-21C555DF2224}"/>
            </c:ext>
          </c:extLst>
        </c:ser>
        <c:ser>
          <c:idx val="2"/>
          <c:order val="2"/>
          <c:tx>
            <c:strRef>
              <c:f>'202012改訂'!$J$18</c:f>
              <c:strCache>
                <c:ptCount val="1"/>
                <c:pt idx="0">
                  <c:v>IDDLFSGK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'202012改訂'!$P$18:$S$18</c:f>
                <c:numCache>
                  <c:formatCode>General</c:formatCode>
                  <c:ptCount val="4"/>
                  <c:pt idx="0">
                    <c:v>0.44964041046850678</c:v>
                  </c:pt>
                  <c:pt idx="1">
                    <c:v>0.21484269967191547</c:v>
                  </c:pt>
                  <c:pt idx="2">
                    <c:v>0.16900735777442197</c:v>
                  </c:pt>
                  <c:pt idx="3">
                    <c:v>0.16160658655976159</c:v>
                  </c:pt>
                </c:numCache>
              </c:numRef>
            </c:plus>
            <c:minus>
              <c:numRef>
                <c:f>'202012改訂'!$P$18:$S$18</c:f>
                <c:numCache>
                  <c:formatCode>General</c:formatCode>
                  <c:ptCount val="4"/>
                  <c:pt idx="0">
                    <c:v>0.44964041046850678</c:v>
                  </c:pt>
                  <c:pt idx="1">
                    <c:v>0.21484269967191547</c:v>
                  </c:pt>
                  <c:pt idx="2">
                    <c:v>0.16900735777442197</c:v>
                  </c:pt>
                  <c:pt idx="3">
                    <c:v>0.16160658655976159</c:v>
                  </c:pt>
                </c:numCache>
              </c:numRef>
            </c:minus>
          </c:errBars>
          <c:cat>
            <c:strRef>
              <c:f>'202012改訂'!$K$15:$O$15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'202012改訂'!$K$18:$O$18</c:f>
              <c:numCache>
                <c:formatCode>General</c:formatCode>
                <c:ptCount val="5"/>
                <c:pt idx="0">
                  <c:v>1</c:v>
                </c:pt>
                <c:pt idx="1">
                  <c:v>0.52650251731799913</c:v>
                </c:pt>
                <c:pt idx="2">
                  <c:v>0.80188939599341236</c:v>
                </c:pt>
                <c:pt idx="3">
                  <c:v>0.42519280837777707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3A9-4F3A-9C73-21C555DF2224}"/>
            </c:ext>
          </c:extLst>
        </c:ser>
        <c:ser>
          <c:idx val="3"/>
          <c:order val="3"/>
          <c:tx>
            <c:strRef>
              <c:f>'202012改訂'!$J$19</c:f>
              <c:strCache>
                <c:ptCount val="1"/>
                <c:pt idx="0">
                  <c:v>TFHETLDCCGSSTLTALTTSVLK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'202012改訂'!$P$19:$S$19</c:f>
                <c:numCache>
                  <c:formatCode>General</c:formatCode>
                  <c:ptCount val="4"/>
                  <c:pt idx="0">
                    <c:v>0.40654356525806373</c:v>
                  </c:pt>
                  <c:pt idx="1">
                    <c:v>0.24699450679658697</c:v>
                  </c:pt>
                  <c:pt idx="2">
                    <c:v>6.5115860260008859E-2</c:v>
                  </c:pt>
                  <c:pt idx="3">
                    <c:v>0.11987519021935396</c:v>
                  </c:pt>
                </c:numCache>
              </c:numRef>
            </c:plus>
            <c:minus>
              <c:numRef>
                <c:f>'202012改訂'!$P$19:$S$19</c:f>
                <c:numCache>
                  <c:formatCode>General</c:formatCode>
                  <c:ptCount val="4"/>
                  <c:pt idx="0">
                    <c:v>0.40654356525806373</c:v>
                  </c:pt>
                  <c:pt idx="1">
                    <c:v>0.24699450679658697</c:v>
                  </c:pt>
                  <c:pt idx="2">
                    <c:v>6.5115860260008859E-2</c:v>
                  </c:pt>
                  <c:pt idx="3">
                    <c:v>0.11987519021935396</c:v>
                  </c:pt>
                </c:numCache>
              </c:numRef>
            </c:minus>
          </c:errBars>
          <c:cat>
            <c:strRef>
              <c:f>'202012改訂'!$K$15:$O$15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'202012改訂'!$K$19:$O$19</c:f>
              <c:numCache>
                <c:formatCode>General</c:formatCode>
                <c:ptCount val="5"/>
                <c:pt idx="0">
                  <c:v>1</c:v>
                </c:pt>
                <c:pt idx="1">
                  <c:v>0.4348575481046027</c:v>
                </c:pt>
                <c:pt idx="2">
                  <c:v>0.42457035187519748</c:v>
                </c:pt>
                <c:pt idx="3">
                  <c:v>0.15600240303571283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3A9-4F3A-9C73-21C555DF22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29963512"/>
        <c:axId val="332039632"/>
      </c:barChart>
      <c:catAx>
        <c:axId val="3299635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txPr>
          <a:bodyPr/>
          <a:lstStyle/>
          <a:p>
            <a:pPr>
              <a:defRPr lang="ja-JP"/>
            </a:pPr>
            <a:endParaRPr lang="ja-JP"/>
          </a:p>
        </c:txPr>
        <c:crossAx val="332039632"/>
        <c:crosses val="autoZero"/>
        <c:auto val="1"/>
        <c:lblAlgn val="ctr"/>
        <c:lblOffset val="100"/>
        <c:noMultiLvlLbl val="0"/>
      </c:catAx>
      <c:valAx>
        <c:axId val="3320396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329963512"/>
        <c:crosses val="autoZero"/>
        <c:crossBetween val="between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00">
          <a:latin typeface="Calibri" panose="020F0502020204030204" pitchFamily="34" charset="0"/>
          <a:cs typeface="Calibri" panose="020F0502020204030204" pitchFamily="34" charset="0"/>
        </a:defRPr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'202012改訂'!$J$24</c:f>
              <c:strCache>
                <c:ptCount val="1"/>
                <c:pt idx="0">
                  <c:v>ASLISAVSDK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'202012改訂'!$P$24:$Q$24</c:f>
                <c:numCache>
                  <c:formatCode>General</c:formatCode>
                  <c:ptCount val="2"/>
                  <c:pt idx="0">
                    <c:v>0.20389807806806454</c:v>
                  </c:pt>
                  <c:pt idx="1">
                    <c:v>1.5443062297825537E-3</c:v>
                  </c:pt>
                </c:numCache>
              </c:numRef>
            </c:plus>
            <c:minus>
              <c:numRef>
                <c:f>'202012改訂'!$P$24:$Q$24</c:f>
                <c:numCache>
                  <c:formatCode>General</c:formatCode>
                  <c:ptCount val="2"/>
                  <c:pt idx="0">
                    <c:v>0.20389807806806454</c:v>
                  </c:pt>
                  <c:pt idx="1">
                    <c:v>1.5443062297825537E-3</c:v>
                  </c:pt>
                </c:numCache>
              </c:numRef>
            </c:minus>
          </c:errBars>
          <c:cat>
            <c:strRef>
              <c:f>'202012改訂'!$K$23:$O$23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'202012改訂'!$K$24:$O$24</c:f>
              <c:numCache>
                <c:formatCode>General</c:formatCode>
                <c:ptCount val="5"/>
                <c:pt idx="0">
                  <c:v>1</c:v>
                </c:pt>
                <c:pt idx="1">
                  <c:v>0.40852155343893759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EE-4096-843D-D75C0519970E}"/>
            </c:ext>
          </c:extLst>
        </c:ser>
        <c:ser>
          <c:idx val="1"/>
          <c:order val="1"/>
          <c:tx>
            <c:strRef>
              <c:f>'202012改訂'!$J$25</c:f>
              <c:strCache>
                <c:ptCount val="1"/>
                <c:pt idx="0">
                  <c:v>ETVNVITLYK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'202012改訂'!$P$25:$Q$25</c:f>
                <c:numCache>
                  <c:formatCode>General</c:formatCode>
                  <c:ptCount val="2"/>
                  <c:pt idx="0">
                    <c:v>0.27239903535252935</c:v>
                  </c:pt>
                  <c:pt idx="1">
                    <c:v>0.24358073504639968</c:v>
                  </c:pt>
                </c:numCache>
              </c:numRef>
            </c:plus>
            <c:minus>
              <c:numRef>
                <c:f>'202012改訂'!$P$25:$Q$25</c:f>
                <c:numCache>
                  <c:formatCode>General</c:formatCode>
                  <c:ptCount val="2"/>
                  <c:pt idx="0">
                    <c:v>0.27239903535252935</c:v>
                  </c:pt>
                  <c:pt idx="1">
                    <c:v>0.24358073504639968</c:v>
                  </c:pt>
                </c:numCache>
              </c:numRef>
            </c:minus>
          </c:errBars>
          <c:cat>
            <c:strRef>
              <c:f>'202012改訂'!$K$23:$O$23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'202012改訂'!$K$25:$O$25</c:f>
              <c:numCache>
                <c:formatCode>General</c:formatCode>
                <c:ptCount val="5"/>
                <c:pt idx="0">
                  <c:v>1</c:v>
                </c:pt>
                <c:pt idx="1">
                  <c:v>0.92301923227235871</c:v>
                </c:pt>
                <c:pt idx="2">
                  <c:v>1.2320071070223617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EE-4096-843D-D75C0519970E}"/>
            </c:ext>
          </c:extLst>
        </c:ser>
        <c:ser>
          <c:idx val="2"/>
          <c:order val="2"/>
          <c:tx>
            <c:strRef>
              <c:f>'202012改訂'!$J$26</c:f>
              <c:strCache>
                <c:ptCount val="1"/>
                <c:pt idx="0">
                  <c:v>LDQEVAEVDK</c:v>
                </c:pt>
              </c:strCache>
            </c:strRef>
          </c:tx>
          <c:invertIfNegative val="0"/>
          <c:errBars>
            <c:errBarType val="both"/>
            <c:errValType val="fixedVal"/>
            <c:noEndCap val="0"/>
            <c:val val="0.2"/>
          </c:errBars>
          <c:cat>
            <c:strRef>
              <c:f>'202012改訂'!$K$23:$O$23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'202012改訂'!$K$26:$O$26</c:f>
              <c:numCache>
                <c:formatCode>General</c:formatCode>
                <c:ptCount val="5"/>
                <c:pt idx="0">
                  <c:v>1</c:v>
                </c:pt>
                <c:pt idx="1">
                  <c:v>0.9402709886405537</c:v>
                </c:pt>
                <c:pt idx="2">
                  <c:v>1.2963012016248558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EE-4096-843D-D75C051997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2040808"/>
        <c:axId val="332042376"/>
      </c:barChart>
      <c:catAx>
        <c:axId val="332040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txPr>
          <a:bodyPr/>
          <a:lstStyle/>
          <a:p>
            <a:pPr>
              <a:defRPr lang="ja-JP"/>
            </a:pPr>
            <a:endParaRPr lang="ja-JP"/>
          </a:p>
        </c:txPr>
        <c:crossAx val="332042376"/>
        <c:crosses val="autoZero"/>
        <c:auto val="1"/>
        <c:lblAlgn val="ctr"/>
        <c:lblOffset val="100"/>
        <c:noMultiLvlLbl val="0"/>
      </c:catAx>
      <c:valAx>
        <c:axId val="3320423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332040808"/>
        <c:crosses val="autoZero"/>
        <c:crossBetween val="between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00">
          <a:latin typeface="Calibri" panose="020F0502020204030204" pitchFamily="34" charset="0"/>
          <a:cs typeface="Calibri" panose="020F0502020204030204" pitchFamily="34" charset="0"/>
        </a:defRPr>
      </a:pPr>
      <a:endParaRPr lang="ja-JP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14745011086474"/>
          <c:y val="0.12126736111111111"/>
          <c:w val="0.82522653362897269"/>
          <c:h val="0.757465277777777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'202012改訂'!$J$30</c:f>
              <c:strCache>
                <c:ptCount val="1"/>
                <c:pt idx="0">
                  <c:v>ANVAVVSGAPLQGQLVAR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'202012改訂'!$P$30:$S$30</c:f>
                <c:numCache>
                  <c:formatCode>General</c:formatCode>
                  <c:ptCount val="4"/>
                  <c:pt idx="0">
                    <c:v>0.37868183780141007</c:v>
                  </c:pt>
                  <c:pt idx="1">
                    <c:v>0.19724422503595188</c:v>
                  </c:pt>
                  <c:pt idx="2">
                    <c:v>6.8876989913955397E-2</c:v>
                  </c:pt>
                  <c:pt idx="3">
                    <c:v>0.15872950418082837</c:v>
                  </c:pt>
                </c:numCache>
              </c:numRef>
            </c:plus>
            <c:minus>
              <c:numRef>
                <c:f>'202012改訂'!$P$30:$S$30</c:f>
                <c:numCache>
                  <c:formatCode>General</c:formatCode>
                  <c:ptCount val="4"/>
                  <c:pt idx="0">
                    <c:v>0.37868183780141007</c:v>
                  </c:pt>
                  <c:pt idx="1">
                    <c:v>0.19724422503595188</c:v>
                  </c:pt>
                  <c:pt idx="2">
                    <c:v>6.8876989913955397E-2</c:v>
                  </c:pt>
                  <c:pt idx="3">
                    <c:v>0.15872950418082837</c:v>
                  </c:pt>
                </c:numCache>
              </c:numRef>
            </c:minus>
          </c:errBars>
          <c:cat>
            <c:strRef>
              <c:f>'202012改訂'!$K$29:$O$29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'202012改訂'!$K$30:$O$30</c:f>
              <c:numCache>
                <c:formatCode>General</c:formatCode>
                <c:ptCount val="5"/>
                <c:pt idx="0">
                  <c:v>1</c:v>
                </c:pt>
                <c:pt idx="1">
                  <c:v>0.41496331677653941</c:v>
                </c:pt>
                <c:pt idx="2">
                  <c:v>0.4185567328199376</c:v>
                </c:pt>
                <c:pt idx="3">
                  <c:v>0.21631694040038502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68-464F-8CEB-E1A6504D4BCB}"/>
            </c:ext>
          </c:extLst>
        </c:ser>
        <c:ser>
          <c:idx val="1"/>
          <c:order val="1"/>
          <c:tx>
            <c:strRef>
              <c:f>'202012改訂'!$J$31</c:f>
              <c:strCache>
                <c:ptCount val="1"/>
                <c:pt idx="0">
                  <c:v>NGLLTEHNICEINGQNVIGLK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'202012改訂'!$P$31:$R$31</c:f>
                <c:numCache>
                  <c:formatCode>General</c:formatCode>
                  <c:ptCount val="3"/>
                  <c:pt idx="0">
                    <c:v>0.694694616811381</c:v>
                  </c:pt>
                  <c:pt idx="2">
                    <c:v>2.6241988941169826E-3</c:v>
                  </c:pt>
                </c:numCache>
              </c:numRef>
            </c:plus>
            <c:minus>
              <c:numRef>
                <c:f>'202012改訂'!$P$31:$R$31</c:f>
                <c:numCache>
                  <c:formatCode>General</c:formatCode>
                  <c:ptCount val="3"/>
                  <c:pt idx="0">
                    <c:v>0.694694616811381</c:v>
                  </c:pt>
                  <c:pt idx="2">
                    <c:v>2.6241988941169826E-3</c:v>
                  </c:pt>
                </c:numCache>
              </c:numRef>
            </c:minus>
          </c:errBars>
          <c:cat>
            <c:strRef>
              <c:f>'202012改訂'!$K$29:$O$29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'202012改訂'!$K$31:$O$31</c:f>
              <c:numCache>
                <c:formatCode>General</c:formatCode>
                <c:ptCount val="5"/>
                <c:pt idx="0">
                  <c:v>1</c:v>
                </c:pt>
                <c:pt idx="1">
                  <c:v>1.1049155664674652</c:v>
                </c:pt>
                <c:pt idx="2">
                  <c:v>0.7306703331094011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68-464F-8CEB-E1A6504D4BCB}"/>
            </c:ext>
          </c:extLst>
        </c:ser>
        <c:ser>
          <c:idx val="2"/>
          <c:order val="2"/>
          <c:tx>
            <c:strRef>
              <c:f>'202012改訂'!$J$32</c:f>
              <c:strCache>
                <c:ptCount val="1"/>
                <c:pt idx="0">
                  <c:v>DSTGHVGFIFK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'202012改訂'!$P$32:$S$32</c:f>
                <c:numCache>
                  <c:formatCode>General</c:formatCode>
                  <c:ptCount val="4"/>
                  <c:pt idx="0">
                    <c:v>0.39172481404727927</c:v>
                  </c:pt>
                  <c:pt idx="1">
                    <c:v>6.7343821388825789E-2</c:v>
                  </c:pt>
                  <c:pt idx="2">
                    <c:v>0.2842032327891616</c:v>
                  </c:pt>
                  <c:pt idx="3">
                    <c:v>0.14350609421912763</c:v>
                  </c:pt>
                </c:numCache>
              </c:numRef>
            </c:plus>
            <c:minus>
              <c:numRef>
                <c:f>'202012改訂'!$P$32:$S$32</c:f>
                <c:numCache>
                  <c:formatCode>General</c:formatCode>
                  <c:ptCount val="4"/>
                  <c:pt idx="0">
                    <c:v>0.39172481404727927</c:v>
                  </c:pt>
                  <c:pt idx="1">
                    <c:v>6.7343821388825789E-2</c:v>
                  </c:pt>
                  <c:pt idx="2">
                    <c:v>0.2842032327891616</c:v>
                  </c:pt>
                  <c:pt idx="3">
                    <c:v>0.14350609421912763</c:v>
                  </c:pt>
                </c:numCache>
              </c:numRef>
            </c:minus>
          </c:errBars>
          <c:cat>
            <c:strRef>
              <c:f>'202012改訂'!$K$29:$O$29</c:f>
              <c:strCache>
                <c:ptCount val="5"/>
                <c:pt idx="0">
                  <c:v>UC</c:v>
                </c:pt>
                <c:pt idx="1">
                  <c:v>MC</c:v>
                </c:pt>
                <c:pt idx="2">
                  <c:v>MB</c:v>
                </c:pt>
                <c:pt idx="3">
                  <c:v>HY</c:v>
                </c:pt>
                <c:pt idx="4">
                  <c:v>EQ</c:v>
                </c:pt>
              </c:strCache>
            </c:strRef>
          </c:cat>
          <c:val>
            <c:numRef>
              <c:f>'202012改訂'!$K$32:$O$32</c:f>
              <c:numCache>
                <c:formatCode>General</c:formatCode>
                <c:ptCount val="5"/>
                <c:pt idx="0">
                  <c:v>1</c:v>
                </c:pt>
                <c:pt idx="1">
                  <c:v>0.48776141296857312</c:v>
                </c:pt>
                <c:pt idx="2">
                  <c:v>0.31947605172461907</c:v>
                </c:pt>
                <c:pt idx="3">
                  <c:v>0.23613724484757695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68-464F-8CEB-E1A6504D4B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2043160"/>
        <c:axId val="332042768"/>
      </c:barChart>
      <c:catAx>
        <c:axId val="332043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spPr>
          <a:ln/>
        </c:spPr>
        <c:txPr>
          <a:bodyPr/>
          <a:lstStyle/>
          <a:p>
            <a:pPr>
              <a:defRPr lang="ja-JP"/>
            </a:pPr>
            <a:endParaRPr lang="ja-JP"/>
          </a:p>
        </c:txPr>
        <c:crossAx val="332042768"/>
        <c:crosses val="autoZero"/>
        <c:auto val="1"/>
        <c:lblAlgn val="ctr"/>
        <c:lblOffset val="100"/>
        <c:noMultiLvlLbl val="0"/>
      </c:catAx>
      <c:valAx>
        <c:axId val="3320427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/>
        </c:spPr>
        <c:txPr>
          <a:bodyPr/>
          <a:lstStyle/>
          <a:p>
            <a:pPr>
              <a:defRPr lang="ja-JP"/>
            </a:pPr>
            <a:endParaRPr lang="ja-JP"/>
          </a:p>
        </c:txPr>
        <c:crossAx val="332043160"/>
        <c:crosses val="autoZero"/>
        <c:crossBetween val="between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900">
          <a:latin typeface="Calibri" panose="020F0502020204030204" pitchFamily="34" charset="0"/>
          <a:cs typeface="Calibri" panose="020F0502020204030204" pitchFamily="34" charset="0"/>
        </a:defRPr>
      </a:pPr>
      <a:endParaRPr lang="ja-JP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ja-JP"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論文の図用!$F$2:$J$2</c:f>
              <c:strCache>
                <c:ptCount val="5"/>
                <c:pt idx="0">
                  <c:v>UC</c:v>
                </c:pt>
                <c:pt idx="1">
                  <c:v>EQ</c:v>
                </c:pt>
                <c:pt idx="2">
                  <c:v>MC</c:v>
                </c:pt>
                <c:pt idx="3">
                  <c:v>MB</c:v>
                </c:pt>
                <c:pt idx="4">
                  <c:v>HY</c:v>
                </c:pt>
              </c:strCache>
            </c:strRef>
          </c:cat>
          <c:val>
            <c:numRef>
              <c:f>論文の図用!$F$3:$J$3</c:f>
              <c:numCache>
                <c:formatCode>General</c:formatCode>
                <c:ptCount val="5"/>
                <c:pt idx="0">
                  <c:v>6.2</c:v>
                </c:pt>
                <c:pt idx="1">
                  <c:v>250.6</c:v>
                </c:pt>
                <c:pt idx="2">
                  <c:v>10.4</c:v>
                </c:pt>
                <c:pt idx="3">
                  <c:v>49.2</c:v>
                </c:pt>
                <c:pt idx="4">
                  <c:v>24.7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48-49F1-AD9D-5DA26060B0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2041984"/>
        <c:axId val="332038064"/>
      </c:barChart>
      <c:catAx>
        <c:axId val="332041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one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32038064"/>
        <c:crosses val="autoZero"/>
        <c:auto val="1"/>
        <c:lblAlgn val="ctr"/>
        <c:lblOffset val="100"/>
        <c:noMultiLvlLbl val="0"/>
      </c:catAx>
      <c:valAx>
        <c:axId val="3320380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>
                <a:tint val="75000"/>
                <a:shade val="95000"/>
                <a:satMod val="10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ja-JP"/>
          </a:p>
        </c:txPr>
        <c:crossAx val="332041984"/>
        <c:crosses val="autoZero"/>
        <c:crossBetween val="between"/>
      </c:valAx>
      <c:spPr>
        <a:noFill/>
        <a:ln>
          <a:solidFill>
            <a:schemeClr val="tx1">
              <a:tint val="75000"/>
              <a:shade val="95000"/>
              <a:satMod val="10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477D5-58E1-429B-A2EC-141678FB378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E52152-292C-49B2-B848-3B0FB305AD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810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3462C0-2C39-464C-8B2B-EE23990452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9691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4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615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567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5455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19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924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3050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3664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66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714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379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79D30-AB66-4040-93F4-2E9380BBE1D5}" type="datetimeFigureOut">
              <a:rPr kumimoji="1" lang="ja-JP" altLang="en-US" smtClean="0"/>
              <a:t>2022/7/8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83CEF-8FB9-4651-995A-5C862F2B11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021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AC72BC7D-19A6-4211-AF0F-409739155BE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34695" y="1212959"/>
          <a:ext cx="5075788" cy="2057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366576">
                  <a:extLst>
                    <a:ext uri="{9D8B030D-6E8A-4147-A177-3AD203B41FA5}">
                      <a16:colId xmlns:a16="http://schemas.microsoft.com/office/drawing/2014/main" val="3201514229"/>
                    </a:ext>
                  </a:extLst>
                </a:gridCol>
                <a:gridCol w="2061212">
                  <a:extLst>
                    <a:ext uri="{9D8B030D-6E8A-4147-A177-3AD203B41FA5}">
                      <a16:colId xmlns:a16="http://schemas.microsoft.com/office/drawing/2014/main" val="70902030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689554734"/>
                    </a:ext>
                  </a:extLst>
                </a:gridCol>
              </a:tblGrid>
              <a:tr h="23029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EVs isolation methods</a:t>
                      </a:r>
                      <a:endParaRPr kumimoji="1" lang="ja-JP" altLang="en-US" sz="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b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Kit</a:t>
                      </a: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Abbreviation</a:t>
                      </a:r>
                      <a:endParaRPr kumimoji="1" lang="ja-JP" altLang="en-US" sz="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18291898"/>
                  </a:ext>
                </a:extLst>
              </a:tr>
              <a:tr h="14393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Ultracentrifugation with a Sucrose Cushion</a:t>
                      </a:r>
                      <a:endParaRPr kumimoji="1" lang="ja-JP" altLang="en-US" sz="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used</a:t>
                      </a:r>
                      <a:endParaRPr kumimoji="1" lang="ja-JP" altLang="en-US" sz="9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UC</a:t>
                      </a:r>
                      <a:endParaRPr kumimoji="1" lang="ja-JP" altLang="en-US" sz="9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08283704"/>
                  </a:ext>
                </a:extLst>
              </a:tr>
              <a:tr h="23029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Polymeric Precipitation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ExoQuick</a:t>
                      </a:r>
                      <a:r>
                        <a:rPr kumimoji="1"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Plasma Prep and Exosome Precipitation Kit (System Biosciences)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EQ</a:t>
                      </a:r>
                      <a:endParaRPr kumimoji="1" lang="ja-JP" altLang="en-US" sz="9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20891203"/>
                  </a:ext>
                </a:extLst>
              </a:tr>
              <a:tr h="230293"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Affinity-purification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by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Tim4 (Phosphatidylserine </a:t>
                      </a:r>
                      <a:r>
                        <a:rPr kumimoji="1" lang="en-US" altLang="ja-JP" sz="9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binding protein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MagCapture</a:t>
                      </a:r>
                      <a:r>
                        <a:rPr kumimoji="1" lang="ja-JP" altLang="en-US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1"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(Fujifilm Wako)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MC</a:t>
                      </a:r>
                      <a:endParaRPr kumimoji="1" lang="ja-JP" altLang="en-US" sz="9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741223215"/>
                  </a:ext>
                </a:extLst>
              </a:tr>
              <a:tr h="230293"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Affinity-purification by </a:t>
                      </a:r>
                      <a:r>
                        <a:rPr kumimoji="1" lang="en-US" altLang="ja-JP" sz="9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CD9/63/81 antibodies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MACSPlex</a:t>
                      </a:r>
                      <a:r>
                        <a:rPr kumimoji="1"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Exosome Isolation Kit (</a:t>
                      </a:r>
                      <a:r>
                        <a:rPr kumimoji="1" lang="en-US" altLang="ja-JP" sz="900" b="0" u="none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Miltenyi</a:t>
                      </a:r>
                      <a:r>
                        <a:rPr kumimoji="1" lang="en-US" altLang="ja-JP" sz="900" b="0" u="none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1" lang="en-US" altLang="ja-JP" sz="900" b="0" u="none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Biotec</a:t>
                      </a:r>
                      <a:r>
                        <a:rPr kumimoji="1"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MB</a:t>
                      </a:r>
                      <a:endParaRPr kumimoji="1" lang="ja-JP" altLang="en-US" sz="9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589318684"/>
                  </a:ext>
                </a:extLst>
              </a:tr>
              <a:tr h="230293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Ultracentrifugation with a Sucrose Cushion before Polymeric Precipitation</a:t>
                      </a:r>
                    </a:p>
                  </a:txBody>
                  <a:tcPr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ExoQuick</a:t>
                      </a:r>
                      <a:r>
                        <a:rPr kumimoji="1" lang="en-US" altLang="ja-JP" sz="9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Plasma Prep and Exosome Precipitation Kit (System Biosciences)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HY</a:t>
                      </a:r>
                    </a:p>
                    <a:p>
                      <a:pPr algn="ctr"/>
                      <a:r>
                        <a:rPr kumimoji="1" lang="en-US" altLang="ja-JP" sz="9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(UC + EQ)</a:t>
                      </a:r>
                      <a:endParaRPr kumimoji="1" lang="ja-JP" altLang="en-US" sz="9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21142904"/>
                  </a:ext>
                </a:extLst>
              </a:tr>
            </a:tbl>
          </a:graphicData>
        </a:graphic>
      </p:graphicFrame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9D45604E-171C-4709-B775-D1FADDF7EF7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15182" y="5920254"/>
          <a:ext cx="2016000" cy="2432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40000">
                  <a:extLst>
                    <a:ext uri="{9D8B030D-6E8A-4147-A177-3AD203B41FA5}">
                      <a16:colId xmlns:a16="http://schemas.microsoft.com/office/drawing/2014/main" val="1192417335"/>
                    </a:ext>
                  </a:extLst>
                </a:gridCol>
                <a:gridCol w="1476000">
                  <a:extLst>
                    <a:ext uri="{9D8B030D-6E8A-4147-A177-3AD203B41FA5}">
                      <a16:colId xmlns:a16="http://schemas.microsoft.com/office/drawing/2014/main" val="1770245618"/>
                    </a:ext>
                  </a:extLst>
                </a:gridCol>
              </a:tblGrid>
              <a:tr h="3289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305" marR="6305" marT="6305" marB="0"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305" marR="6305" marT="6305" marB="0" anchor="ctr"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3545941"/>
                  </a:ext>
                </a:extLst>
              </a:tr>
              <a:tr h="523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Protein</a:t>
                      </a:r>
                      <a:r>
                        <a:rPr lang="ja-JP" alt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305" marR="6305" marT="6305" marB="0" anchor="b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Peptide sequence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305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277960"/>
                  </a:ext>
                </a:extLst>
              </a:tr>
              <a:tr h="7778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CD9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305" marR="6305" marT="6305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EVQEFYK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392524"/>
                  </a:ext>
                </a:extLst>
              </a:tr>
              <a:tr h="10322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DVLETFTVK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310202"/>
                  </a:ext>
                </a:extLst>
              </a:tr>
              <a:tr h="1032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CD63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305" marR="6305" marT="6305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NNHTASILDR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624301"/>
                  </a:ext>
                </a:extLst>
              </a:tr>
              <a:tr h="12866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CD81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305" marR="6305" marT="6305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QFYDQALQQAVVDDDANNAK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718130"/>
                  </a:ext>
                </a:extLst>
              </a:tr>
              <a:tr h="10322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NNLCPSGSNIISNLFK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675329"/>
                  </a:ext>
                </a:extLst>
              </a:tr>
              <a:tr h="7778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IDDLFSGK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2271652"/>
                  </a:ext>
                </a:extLst>
              </a:tr>
              <a:tr h="1286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TFHETLDCCGSSTLTALTTSVLK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219595"/>
                  </a:ext>
                </a:extLst>
              </a:tr>
              <a:tr h="10322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TSG101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305" marR="6305" marT="6305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ASLISAVSDK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938413"/>
                  </a:ext>
                </a:extLst>
              </a:tr>
              <a:tr h="10322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ETVNVITLYK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495817"/>
                  </a:ext>
                </a:extLst>
              </a:tr>
              <a:tr h="10322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LDQEVAEVDK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837423"/>
                  </a:ext>
                </a:extLst>
              </a:tr>
              <a:tr h="12866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Syntenin-1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305" marR="6305" marT="6305" marB="0" anchor="ctr"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ANVAVVSGAPLQGQLVAR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624418"/>
                  </a:ext>
                </a:extLst>
              </a:tr>
              <a:tr h="12866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NGLLTEHNICEINGQNVIGLK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740985"/>
                  </a:ext>
                </a:extLst>
              </a:tr>
              <a:tr h="10322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DSTGHVGFIFK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36000" marR="6305" marT="6305" marB="0" anchor="b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958596"/>
                  </a:ext>
                </a:extLst>
              </a:tr>
              <a:tr h="32895"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305" marR="6305" marT="630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ＭＳ Ｐゴシック" panose="020B0600070205080204" pitchFamily="50" charset="-128"/>
                        <a:cs typeface="Calibri" panose="020F0502020204030204" pitchFamily="34" charset="0"/>
                      </a:endParaRPr>
                    </a:p>
                  </a:txBody>
                  <a:tcPr marL="6305" marR="6305" marT="6305" marB="0" anchor="ctr"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4971138"/>
                  </a:ext>
                </a:extLst>
              </a:tr>
            </a:tbl>
          </a:graphicData>
        </a:graphic>
      </p:graphicFrame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3BC632C6-0690-426F-835C-6B050EBBBE2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643144" y="3500472"/>
          <a:ext cx="2706000" cy="11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1FB985AF-69CF-4961-B7A0-DCD4EB7262FA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643144" y="4623173"/>
          <a:ext cx="2706000" cy="11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1A4E0E0A-91C1-47BE-928D-3901D8167C0F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643144" y="5745874"/>
          <a:ext cx="2706000" cy="11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127A1433-8299-45E4-A6AD-8E5D7F1F17A1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643144" y="6868575"/>
          <a:ext cx="2706000" cy="11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34DA9C8F-D9C1-4E33-804A-635E1EC2E52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643144" y="7991275"/>
          <a:ext cx="2706000" cy="11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E509AD1-AB7F-408D-BB28-745DF189CCA8}"/>
              </a:ext>
            </a:extLst>
          </p:cNvPr>
          <p:cNvSpPr txBox="1"/>
          <p:nvPr/>
        </p:nvSpPr>
        <p:spPr>
          <a:xfrm>
            <a:off x="4873528" y="3464980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900" b="1" dirty="0">
                <a:latin typeface="Calibri" panose="020F0502020204030204" pitchFamily="34" charset="0"/>
                <a:cs typeface="Calibri" panose="020F0502020204030204" pitchFamily="34" charset="0"/>
              </a:rPr>
              <a:t>CD9</a:t>
            </a:r>
            <a:endParaRPr kumimoji="1" lang="ja-JP" alt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BE99B45-1E71-445C-A2AB-3F943C636BB7}"/>
              </a:ext>
            </a:extLst>
          </p:cNvPr>
          <p:cNvSpPr txBox="1"/>
          <p:nvPr/>
        </p:nvSpPr>
        <p:spPr>
          <a:xfrm>
            <a:off x="4690000" y="4586062"/>
            <a:ext cx="742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>
                <a:latin typeface="Calibri" panose="020F0502020204030204" pitchFamily="34" charset="0"/>
                <a:cs typeface="Calibri" panose="020F0502020204030204" pitchFamily="34" charset="0"/>
              </a:rPr>
              <a:t>CD63</a:t>
            </a:r>
            <a:endParaRPr kumimoji="1" lang="ja-JP" alt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7739F66-04E1-4687-8DFC-7ED5A5089E8F}"/>
              </a:ext>
            </a:extLst>
          </p:cNvPr>
          <p:cNvSpPr txBox="1"/>
          <p:nvPr/>
        </p:nvSpPr>
        <p:spPr>
          <a:xfrm>
            <a:off x="4690000" y="5707144"/>
            <a:ext cx="742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>
                <a:latin typeface="Calibri" panose="020F0502020204030204" pitchFamily="34" charset="0"/>
                <a:cs typeface="Calibri" panose="020F0502020204030204" pitchFamily="34" charset="0"/>
              </a:rPr>
              <a:t>CD81</a:t>
            </a:r>
            <a:endParaRPr kumimoji="1" lang="ja-JP" alt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1B14BAC-B349-4EF2-8F27-D3B0FC17672D}"/>
              </a:ext>
            </a:extLst>
          </p:cNvPr>
          <p:cNvSpPr txBox="1"/>
          <p:nvPr/>
        </p:nvSpPr>
        <p:spPr>
          <a:xfrm>
            <a:off x="4634467" y="6828226"/>
            <a:ext cx="8535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>
                <a:latin typeface="Calibri" panose="020F0502020204030204" pitchFamily="34" charset="0"/>
                <a:cs typeface="Calibri" panose="020F0502020204030204" pitchFamily="34" charset="0"/>
              </a:rPr>
              <a:t>TSG101</a:t>
            </a:r>
            <a:endParaRPr kumimoji="1" lang="ja-JP" alt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B02D5CF-5A6A-4921-B3E1-C8BC71C9C423}"/>
              </a:ext>
            </a:extLst>
          </p:cNvPr>
          <p:cNvSpPr txBox="1"/>
          <p:nvPr/>
        </p:nvSpPr>
        <p:spPr>
          <a:xfrm>
            <a:off x="4342152" y="7949307"/>
            <a:ext cx="1438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>
                <a:latin typeface="Calibri" panose="020F0502020204030204" pitchFamily="34" charset="0"/>
                <a:cs typeface="Calibri" panose="020F0502020204030204" pitchFamily="34" charset="0"/>
              </a:rPr>
              <a:t>Syntenin-1</a:t>
            </a:r>
            <a:endParaRPr kumimoji="1" lang="ja-JP" alt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BA7C3A4-50B9-4C2A-98CE-DB4225554D18}"/>
              </a:ext>
            </a:extLst>
          </p:cNvPr>
          <p:cNvSpPr txBox="1"/>
          <p:nvPr/>
        </p:nvSpPr>
        <p:spPr>
          <a:xfrm rot="16200000">
            <a:off x="2711013" y="5938914"/>
            <a:ext cx="18341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b="1" dirty="0">
                <a:latin typeface="Calibri" panose="020F0502020204030204" pitchFamily="34" charset="0"/>
                <a:cs typeface="Calibri" panose="020F0502020204030204" pitchFamily="34" charset="0"/>
              </a:rPr>
              <a:t>Peptide amount normalized by UC</a:t>
            </a:r>
            <a:endParaRPr kumimoji="1" lang="ja-JP" alt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5F288DFB-D939-4287-BC07-5520E5D118ED}"/>
              </a:ext>
            </a:extLst>
          </p:cNvPr>
          <p:cNvGrpSpPr/>
          <p:nvPr/>
        </p:nvGrpSpPr>
        <p:grpSpPr>
          <a:xfrm>
            <a:off x="4863660" y="5865577"/>
            <a:ext cx="1617296" cy="492742"/>
            <a:chOff x="4863660" y="5850237"/>
            <a:chExt cx="1617296" cy="492742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7BBDEC58-6A1A-4F69-9416-E89CA9F63BD7}"/>
                </a:ext>
              </a:extLst>
            </p:cNvPr>
            <p:cNvSpPr/>
            <p:nvPr/>
          </p:nvSpPr>
          <p:spPr>
            <a:xfrm>
              <a:off x="4863660" y="5930367"/>
              <a:ext cx="72000" cy="70573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081C4017-2D33-4279-BCE8-C439EC1DE43C}"/>
                </a:ext>
              </a:extLst>
            </p:cNvPr>
            <p:cNvSpPr txBox="1"/>
            <p:nvPr/>
          </p:nvSpPr>
          <p:spPr>
            <a:xfrm>
              <a:off x="4880666" y="5850237"/>
              <a:ext cx="16002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ja-JP" sz="80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QFYDQALQQAVVDDDANNAK</a:t>
              </a:r>
              <a:endParaRPr lang="en-US" altLang="ja-JP" sz="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4E753B06-5309-4BD7-98AA-624981D2118C}"/>
                </a:ext>
              </a:extLst>
            </p:cNvPr>
            <p:cNvSpPr/>
            <p:nvPr/>
          </p:nvSpPr>
          <p:spPr>
            <a:xfrm>
              <a:off x="4863660" y="6013835"/>
              <a:ext cx="70572" cy="70573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FA4128DF-72AD-4E07-9DD0-7CA7A43266A0}"/>
                </a:ext>
              </a:extLst>
            </p:cNvPr>
            <p:cNvSpPr txBox="1"/>
            <p:nvPr/>
          </p:nvSpPr>
          <p:spPr>
            <a:xfrm>
              <a:off x="4877704" y="5933705"/>
              <a:ext cx="143199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ja-JP" sz="80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NNLCPSGSNIISNLFK</a:t>
              </a:r>
              <a:endParaRPr lang="en-US" altLang="ja-JP" sz="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0E1CFB5-7B69-9756-369A-D42877857BCE}"/>
                </a:ext>
              </a:extLst>
            </p:cNvPr>
            <p:cNvGrpSpPr/>
            <p:nvPr/>
          </p:nvGrpSpPr>
          <p:grpSpPr>
            <a:xfrm>
              <a:off x="4863660" y="6127535"/>
              <a:ext cx="1577470" cy="215444"/>
              <a:chOff x="5503363" y="6204108"/>
              <a:chExt cx="1577470" cy="215444"/>
            </a:xfrm>
          </p:grpSpPr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6547F1DA-82C8-432C-A414-FD38F50FB6E7}"/>
                  </a:ext>
                </a:extLst>
              </p:cNvPr>
              <p:cNvSpPr/>
              <p:nvPr/>
            </p:nvSpPr>
            <p:spPr>
              <a:xfrm>
                <a:off x="5503363" y="6284238"/>
                <a:ext cx="70572" cy="70573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76EB1488-D456-4A4D-852E-3D9B9ED690CB}"/>
                  </a:ext>
                </a:extLst>
              </p:cNvPr>
              <p:cNvSpPr txBox="1"/>
              <p:nvPr/>
            </p:nvSpPr>
            <p:spPr>
              <a:xfrm>
                <a:off x="5517407" y="6204108"/>
                <a:ext cx="156342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b"/>
                <a:r>
                  <a:rPr lang="en-US" altLang="ja-JP" sz="800" u="none" strike="noStrike" dirty="0"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TFHETLDCCGSSTLTALTTSVLK</a:t>
                </a:r>
                <a:endParaRPr lang="en-US" altLang="ja-JP" sz="8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ＭＳ Ｐゴシック" panose="020B0600070205080204" pitchFamily="50" charset="-128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4381864-4BE5-C755-AB34-5B7BCF5D76DA}"/>
                </a:ext>
              </a:extLst>
            </p:cNvPr>
            <p:cNvGrpSpPr/>
            <p:nvPr/>
          </p:nvGrpSpPr>
          <p:grpSpPr>
            <a:xfrm>
              <a:off x="4863660" y="6030620"/>
              <a:ext cx="653963" cy="215444"/>
              <a:chOff x="5503363" y="6101319"/>
              <a:chExt cx="653963" cy="215444"/>
            </a:xfrm>
          </p:grpSpPr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B48F7FEE-3657-4010-8EA5-3F8C4525B7F5}"/>
                  </a:ext>
                </a:extLst>
              </p:cNvPr>
              <p:cNvSpPr/>
              <p:nvPr/>
            </p:nvSpPr>
            <p:spPr>
              <a:xfrm>
                <a:off x="5503363" y="6181449"/>
                <a:ext cx="70572" cy="70573"/>
              </a:xfrm>
              <a:prstGeom prst="rect">
                <a:avLst/>
              </a:pr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600"/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D78AB283-88AA-46B7-9287-1720F462DF27}"/>
                  </a:ext>
                </a:extLst>
              </p:cNvPr>
              <p:cNvSpPr txBox="1"/>
              <p:nvPr/>
            </p:nvSpPr>
            <p:spPr>
              <a:xfrm>
                <a:off x="5517407" y="6101319"/>
                <a:ext cx="63991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b"/>
                <a:r>
                  <a:rPr lang="en-US" altLang="ja-JP" sz="800" u="none" strike="noStrike" dirty="0">
                    <a:effectLst/>
                    <a:latin typeface="Calibri" panose="020F0502020204030204" pitchFamily="34" charset="0"/>
                    <a:cs typeface="Calibri" panose="020F0502020204030204" pitchFamily="34" charset="0"/>
                  </a:rPr>
                  <a:t>IDDLFSGK</a:t>
                </a:r>
                <a:endParaRPr lang="en-US" altLang="ja-JP" sz="800" b="0" i="0" u="none" strike="noStrike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ＭＳ Ｐゴシック" panose="020B0600070205080204" pitchFamily="50" charset="-128"/>
                  <a:cs typeface="Calibri" panose="020F0502020204030204" pitchFamily="34" charset="0"/>
                </a:endParaRPr>
              </a:p>
            </p:txBody>
          </p:sp>
        </p:grp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001E62D7-84D8-46FF-405C-9F5563195729}"/>
              </a:ext>
            </a:extLst>
          </p:cNvPr>
          <p:cNvGrpSpPr/>
          <p:nvPr/>
        </p:nvGrpSpPr>
        <p:grpSpPr>
          <a:xfrm>
            <a:off x="4029664" y="4328298"/>
            <a:ext cx="2132471" cy="4918531"/>
            <a:chOff x="4029664" y="4328298"/>
            <a:chExt cx="2132471" cy="4918531"/>
          </a:xfrm>
        </p:grpSpPr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93E4C130-97BA-460C-8BD8-E2993BEA821C}"/>
                </a:ext>
              </a:extLst>
            </p:cNvPr>
            <p:cNvSpPr txBox="1"/>
            <p:nvPr/>
          </p:nvSpPr>
          <p:spPr>
            <a:xfrm>
              <a:off x="4029664" y="9015997"/>
              <a:ext cx="3209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cs typeface="Calibri" panose="020F0502020204030204" pitchFamily="34" charset="0"/>
                </a:rPr>
                <a:t>UC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AC74E2F7-E3C5-444B-BFAF-0CAE147B5A58}"/>
                </a:ext>
              </a:extLst>
            </p:cNvPr>
            <p:cNvSpPr txBox="1"/>
            <p:nvPr/>
          </p:nvSpPr>
          <p:spPr>
            <a:xfrm>
              <a:off x="4469327" y="9015997"/>
              <a:ext cx="3465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cs typeface="Calibri" panose="020F0502020204030204" pitchFamily="34" charset="0"/>
                </a:rPr>
                <a:t>MC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6F9ADA68-E729-4A26-976F-927CCAB00231}"/>
                </a:ext>
              </a:extLst>
            </p:cNvPr>
            <p:cNvSpPr txBox="1"/>
            <p:nvPr/>
          </p:nvSpPr>
          <p:spPr>
            <a:xfrm>
              <a:off x="4934638" y="9015997"/>
              <a:ext cx="34977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cs typeface="Calibri" panose="020F0502020204030204" pitchFamily="34" charset="0"/>
                </a:rPr>
                <a:t>MB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BAB5155B-3FE3-4EFF-8F0E-56FC63C98BFF}"/>
                </a:ext>
              </a:extLst>
            </p:cNvPr>
            <p:cNvSpPr txBox="1"/>
            <p:nvPr/>
          </p:nvSpPr>
          <p:spPr>
            <a:xfrm>
              <a:off x="5403155" y="9015997"/>
              <a:ext cx="31611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cs typeface="Calibri" panose="020F0502020204030204" pitchFamily="34" charset="0"/>
                </a:rPr>
                <a:t>HY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ED579F64-C868-4F45-AA2E-AE4B909F82D0}"/>
                </a:ext>
              </a:extLst>
            </p:cNvPr>
            <p:cNvSpPr txBox="1"/>
            <p:nvPr/>
          </p:nvSpPr>
          <p:spPr>
            <a:xfrm>
              <a:off x="5838008" y="9015997"/>
              <a:ext cx="31931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cs typeface="Calibri" panose="020F0502020204030204" pitchFamily="34" charset="0"/>
                </a:rPr>
                <a:t>EQ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3C005575-55E8-4AAB-983D-B02698A4DBEA}"/>
                </a:ext>
              </a:extLst>
            </p:cNvPr>
            <p:cNvSpPr txBox="1"/>
            <p:nvPr/>
          </p:nvSpPr>
          <p:spPr>
            <a:xfrm>
              <a:off x="5822170" y="4328298"/>
              <a:ext cx="32893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latin typeface="Calibri" panose="020F0502020204030204" pitchFamily="34" charset="0"/>
                  <a:cs typeface="Calibri" panose="020F0502020204030204" pitchFamily="34" charset="0"/>
                </a:rPr>
                <a:t>ND</a:t>
              </a:r>
              <a:endParaRPr kumimoji="1" lang="ja-JP" altLang="en-US" sz="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08E6943D-D830-4625-B42C-E519562F1228}"/>
                </a:ext>
              </a:extLst>
            </p:cNvPr>
            <p:cNvSpPr txBox="1"/>
            <p:nvPr/>
          </p:nvSpPr>
          <p:spPr>
            <a:xfrm>
              <a:off x="5390523" y="5458206"/>
              <a:ext cx="32893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latin typeface="Calibri" panose="020F0502020204030204" pitchFamily="34" charset="0"/>
                  <a:cs typeface="Calibri" panose="020F0502020204030204" pitchFamily="34" charset="0"/>
                </a:rPr>
                <a:t>ND</a:t>
              </a:r>
              <a:endParaRPr kumimoji="1" lang="ja-JP" altLang="en-US" sz="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17139A98-76E3-4E44-945D-9B7AA3217F9A}"/>
                </a:ext>
              </a:extLst>
            </p:cNvPr>
            <p:cNvSpPr txBox="1"/>
            <p:nvPr/>
          </p:nvSpPr>
          <p:spPr>
            <a:xfrm>
              <a:off x="5833199" y="5461542"/>
              <a:ext cx="32893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latin typeface="Calibri" panose="020F0502020204030204" pitchFamily="34" charset="0"/>
                  <a:cs typeface="Calibri" panose="020F0502020204030204" pitchFamily="34" charset="0"/>
                </a:rPr>
                <a:t>ND</a:t>
              </a:r>
              <a:endParaRPr kumimoji="1" lang="ja-JP" altLang="en-US" sz="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F66537C2-122B-4DB2-9B7E-C34DC5600BAA}"/>
                </a:ext>
              </a:extLst>
            </p:cNvPr>
            <p:cNvSpPr txBox="1"/>
            <p:nvPr/>
          </p:nvSpPr>
          <p:spPr>
            <a:xfrm>
              <a:off x="5822170" y="6572380"/>
              <a:ext cx="32893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latin typeface="Calibri" panose="020F0502020204030204" pitchFamily="34" charset="0"/>
                  <a:cs typeface="Calibri" panose="020F0502020204030204" pitchFamily="34" charset="0"/>
                </a:rPr>
                <a:t>ND</a:t>
              </a:r>
              <a:endParaRPr kumimoji="1" lang="ja-JP" altLang="en-US" sz="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1A5B19F6-DC9A-49B8-B646-DD64EC6E88F0}"/>
                </a:ext>
              </a:extLst>
            </p:cNvPr>
            <p:cNvSpPr txBox="1"/>
            <p:nvPr/>
          </p:nvSpPr>
          <p:spPr>
            <a:xfrm>
              <a:off x="5379494" y="7689544"/>
              <a:ext cx="32893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latin typeface="Calibri" panose="020F0502020204030204" pitchFamily="34" charset="0"/>
                  <a:cs typeface="Calibri" panose="020F0502020204030204" pitchFamily="34" charset="0"/>
                </a:rPr>
                <a:t>ND</a:t>
              </a:r>
              <a:endParaRPr kumimoji="1" lang="ja-JP" altLang="en-US" sz="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EA542D93-03C6-48CA-9B63-EB4C91FDF16D}"/>
                </a:ext>
              </a:extLst>
            </p:cNvPr>
            <p:cNvSpPr txBox="1"/>
            <p:nvPr/>
          </p:nvSpPr>
          <p:spPr>
            <a:xfrm>
              <a:off x="5822170" y="7692880"/>
              <a:ext cx="32893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latin typeface="Calibri" panose="020F0502020204030204" pitchFamily="34" charset="0"/>
                  <a:cs typeface="Calibri" panose="020F0502020204030204" pitchFamily="34" charset="0"/>
                </a:rPr>
                <a:t>ND</a:t>
              </a:r>
              <a:endParaRPr kumimoji="1" lang="ja-JP" altLang="en-US" sz="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84EAE8F1-8814-4491-B08F-D27E2E5B8000}"/>
                </a:ext>
              </a:extLst>
            </p:cNvPr>
            <p:cNvSpPr txBox="1"/>
            <p:nvPr/>
          </p:nvSpPr>
          <p:spPr>
            <a:xfrm>
              <a:off x="5818766" y="8803718"/>
              <a:ext cx="32893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dirty="0">
                  <a:latin typeface="Calibri" panose="020F0502020204030204" pitchFamily="34" charset="0"/>
                  <a:cs typeface="Calibri" panose="020F0502020204030204" pitchFamily="34" charset="0"/>
                </a:rPr>
                <a:t>ND</a:t>
              </a:r>
              <a:endParaRPr kumimoji="1" lang="ja-JP" altLang="en-US" sz="9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C2C08A7-610C-446C-B9A8-DF599F91679A}"/>
              </a:ext>
            </a:extLst>
          </p:cNvPr>
          <p:cNvSpPr txBox="1"/>
          <p:nvPr/>
        </p:nvSpPr>
        <p:spPr>
          <a:xfrm>
            <a:off x="722763" y="5665057"/>
            <a:ext cx="2635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Calibri" panose="020F0502020204030204" pitchFamily="34" charset="0"/>
                <a:cs typeface="Calibri" panose="020F0502020204030204" pitchFamily="34" charset="0"/>
              </a:rPr>
              <a:t>EVs marker proteins and the target peptides quantified by SRM analysis</a:t>
            </a:r>
            <a:endParaRPr kumimoji="1" lang="ja-JP" alt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5D949FA7-F71C-4707-8462-81DF9E8D9C8D}"/>
              </a:ext>
            </a:extLst>
          </p:cNvPr>
          <p:cNvGrpSpPr/>
          <p:nvPr/>
        </p:nvGrpSpPr>
        <p:grpSpPr>
          <a:xfrm>
            <a:off x="895462" y="3721076"/>
            <a:ext cx="2447113" cy="1663156"/>
            <a:chOff x="761400" y="3200399"/>
            <a:chExt cx="2567996" cy="2411816"/>
          </a:xfrm>
        </p:grpSpPr>
        <p:graphicFrame>
          <p:nvGraphicFramePr>
            <p:cNvPr id="49" name="グラフ 48">
              <a:extLst>
                <a:ext uri="{FF2B5EF4-FFF2-40B4-BE49-F238E27FC236}">
                  <a16:creationId xmlns:a16="http://schemas.microsoft.com/office/drawing/2014/main" id="{3C55BEBA-B584-454F-ABDA-DF22E40A333D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761400" y="3200399"/>
            <a:ext cx="2567996" cy="22729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E183C56B-3221-4768-A526-AFD88009E7C5}"/>
                </a:ext>
              </a:extLst>
            </p:cNvPr>
            <p:cNvSpPr txBox="1"/>
            <p:nvPr/>
          </p:nvSpPr>
          <p:spPr>
            <a:xfrm>
              <a:off x="1166543" y="5381383"/>
              <a:ext cx="32092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cs typeface="Calibri" panose="020F0502020204030204" pitchFamily="34" charset="0"/>
                </a:rPr>
                <a:t>UC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1694BFD5-9DFE-4765-9BAE-AC7537F45522}"/>
                </a:ext>
              </a:extLst>
            </p:cNvPr>
            <p:cNvSpPr txBox="1"/>
            <p:nvPr/>
          </p:nvSpPr>
          <p:spPr>
            <a:xfrm>
              <a:off x="1974633" y="5381383"/>
              <a:ext cx="34657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cs typeface="Calibri" panose="020F0502020204030204" pitchFamily="34" charset="0"/>
                </a:rPr>
                <a:t>MC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5A6DD420-4B50-4CE1-9378-EA697D492462}"/>
                </a:ext>
              </a:extLst>
            </p:cNvPr>
            <p:cNvSpPr txBox="1"/>
            <p:nvPr/>
          </p:nvSpPr>
          <p:spPr>
            <a:xfrm>
              <a:off x="2405128" y="5381383"/>
              <a:ext cx="34977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cs typeface="Calibri" panose="020F0502020204030204" pitchFamily="34" charset="0"/>
                </a:rPr>
                <a:t>MB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E3FF78B1-BC42-4AB0-BA5C-7A047DA479E1}"/>
                </a:ext>
              </a:extLst>
            </p:cNvPr>
            <p:cNvSpPr txBox="1"/>
            <p:nvPr/>
          </p:nvSpPr>
          <p:spPr>
            <a:xfrm>
              <a:off x="2838828" y="5381383"/>
              <a:ext cx="31611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cs typeface="Calibri" panose="020F0502020204030204" pitchFamily="34" charset="0"/>
                </a:rPr>
                <a:t>HY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25F770C0-CC77-4EF8-8721-2D10F516E5E5}"/>
                </a:ext>
              </a:extLst>
            </p:cNvPr>
            <p:cNvSpPr txBox="1"/>
            <p:nvPr/>
          </p:nvSpPr>
          <p:spPr>
            <a:xfrm>
              <a:off x="1571390" y="5381383"/>
              <a:ext cx="31931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900" b="1" dirty="0">
                  <a:latin typeface="Calibri" panose="020F0502020204030204" pitchFamily="34" charset="0"/>
                  <a:cs typeface="Calibri" panose="020F0502020204030204" pitchFamily="34" charset="0"/>
                </a:rPr>
                <a:t>EQ</a:t>
              </a:r>
              <a:endParaRPr kumimoji="1" lang="ja-JP" altLang="en-US" sz="9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DC2560B-4557-4094-957D-F20DBE473B01}"/>
              </a:ext>
            </a:extLst>
          </p:cNvPr>
          <p:cNvSpPr txBox="1"/>
          <p:nvPr/>
        </p:nvSpPr>
        <p:spPr>
          <a:xfrm rot="16200000">
            <a:off x="277254" y="4313338"/>
            <a:ext cx="12057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b="1" dirty="0">
                <a:latin typeface="Calibri" panose="020F0502020204030204" pitchFamily="34" charset="0"/>
                <a:cs typeface="Calibri" panose="020F0502020204030204" pitchFamily="34" charset="0"/>
              </a:rPr>
              <a:t>Protein amounts (</a:t>
            </a:r>
            <a:r>
              <a:rPr lang="en-US" altLang="ja-JP" sz="9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eiryo" panose="020B0604030504040204" pitchFamily="50" charset="-128"/>
                <a:cs typeface="Calibri" panose="020F0502020204030204" pitchFamily="34" charset="0"/>
              </a:rPr>
              <a:t>µg)</a:t>
            </a:r>
            <a:endParaRPr kumimoji="1" lang="ja-JP" alt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EB26D28D-3587-4CA0-ADB6-016E45567077}"/>
              </a:ext>
            </a:extLst>
          </p:cNvPr>
          <p:cNvSpPr txBox="1"/>
          <p:nvPr/>
        </p:nvSpPr>
        <p:spPr>
          <a:xfrm>
            <a:off x="1014003" y="3541798"/>
            <a:ext cx="23631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b="1" dirty="0">
                <a:latin typeface="Calibri" panose="020F0502020204030204" pitchFamily="34" charset="0"/>
                <a:cs typeface="Calibri" panose="020F0502020204030204" pitchFamily="34" charset="0"/>
              </a:rPr>
              <a:t>Protein amounts derived with each method</a:t>
            </a:r>
            <a:endParaRPr kumimoji="1" lang="ja-JP" alt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E6489F95-F8FD-4093-8DF9-0C3175009057}"/>
              </a:ext>
            </a:extLst>
          </p:cNvPr>
          <p:cNvSpPr txBox="1"/>
          <p:nvPr/>
        </p:nvSpPr>
        <p:spPr>
          <a:xfrm>
            <a:off x="590990" y="769667"/>
            <a:ext cx="285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kumimoji="1" lang="ja-JP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5D8AF0B-7FC1-4181-B98D-2C2DADFF83EF}"/>
              </a:ext>
            </a:extLst>
          </p:cNvPr>
          <p:cNvSpPr txBox="1"/>
          <p:nvPr/>
        </p:nvSpPr>
        <p:spPr>
          <a:xfrm>
            <a:off x="655159" y="1001569"/>
            <a:ext cx="27538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latin typeface="Calibri" panose="020F0502020204030204" pitchFamily="34" charset="0"/>
                <a:cs typeface="Calibri" panose="020F0502020204030204" pitchFamily="34" charset="0"/>
              </a:rPr>
              <a:t>EVs isolation methods compared in this study </a:t>
            </a:r>
            <a:endParaRPr kumimoji="1" lang="ja-JP" altLang="en-US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D5662C7E-4CA8-4C5B-A57D-C472158ECC14}"/>
              </a:ext>
            </a:extLst>
          </p:cNvPr>
          <p:cNvSpPr txBox="1"/>
          <p:nvPr/>
        </p:nvSpPr>
        <p:spPr>
          <a:xfrm>
            <a:off x="600188" y="3313410"/>
            <a:ext cx="29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endParaRPr kumimoji="1" lang="ja-JP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98056910-B810-49AB-B58C-328EE7343D62}"/>
              </a:ext>
            </a:extLst>
          </p:cNvPr>
          <p:cNvSpPr txBox="1"/>
          <p:nvPr/>
        </p:nvSpPr>
        <p:spPr>
          <a:xfrm>
            <a:off x="629753" y="5408256"/>
            <a:ext cx="271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endParaRPr kumimoji="1" lang="ja-JP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77370B3-1354-4863-8EB2-D10C5B6E3128}"/>
              </a:ext>
            </a:extLst>
          </p:cNvPr>
          <p:cNvSpPr txBox="1"/>
          <p:nvPr/>
        </p:nvSpPr>
        <p:spPr>
          <a:xfrm>
            <a:off x="3403362" y="3332755"/>
            <a:ext cx="2952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kumimoji="1" lang="ja-JP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26B23EB7-6B24-451C-B868-A59AFFE07388}"/>
              </a:ext>
            </a:extLst>
          </p:cNvPr>
          <p:cNvSpPr txBox="1"/>
          <p:nvPr/>
        </p:nvSpPr>
        <p:spPr>
          <a:xfrm>
            <a:off x="62970" y="107242"/>
            <a:ext cx="2197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b="1" dirty="0"/>
              <a:t>Supplementary F</a:t>
            </a:r>
            <a:r>
              <a:rPr lang="ja-JP" altLang="en-US" sz="1800" b="1" dirty="0"/>
              <a:t>ig. </a:t>
            </a:r>
            <a:r>
              <a:rPr lang="en-US" altLang="ja-JP" b="1" dirty="0"/>
              <a:t>3</a:t>
            </a: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09F162C0-4CD9-EC7C-3F1D-70D89FD4C92F}"/>
              </a:ext>
            </a:extLst>
          </p:cNvPr>
          <p:cNvGrpSpPr/>
          <p:nvPr/>
        </p:nvGrpSpPr>
        <p:grpSpPr>
          <a:xfrm>
            <a:off x="5488184" y="6990766"/>
            <a:ext cx="820769" cy="215444"/>
            <a:chOff x="5503363" y="5886656"/>
            <a:chExt cx="820769" cy="215444"/>
          </a:xfrm>
        </p:grpSpPr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6FDBB09C-0369-8513-59C0-107E4371B5CE}"/>
                </a:ext>
              </a:extLst>
            </p:cNvPr>
            <p:cNvSpPr/>
            <p:nvPr/>
          </p:nvSpPr>
          <p:spPr>
            <a:xfrm>
              <a:off x="5503363" y="5966786"/>
              <a:ext cx="70572" cy="70573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E1A52AAD-622E-6D7C-6E3A-135D5A745873}"/>
                </a:ext>
              </a:extLst>
            </p:cNvPr>
            <p:cNvSpPr txBox="1"/>
            <p:nvPr/>
          </p:nvSpPr>
          <p:spPr>
            <a:xfrm>
              <a:off x="5517407" y="5886656"/>
              <a:ext cx="80672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ja-JP" sz="80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ASLISAVSDK</a:t>
              </a:r>
              <a:endParaRPr lang="en-US" altLang="ja-JP" sz="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8B8F8CE9-D1AD-53D6-47FD-1C210E4E354A}"/>
              </a:ext>
            </a:extLst>
          </p:cNvPr>
          <p:cNvGrpSpPr/>
          <p:nvPr/>
        </p:nvGrpSpPr>
        <p:grpSpPr>
          <a:xfrm>
            <a:off x="5488184" y="7074234"/>
            <a:ext cx="1149262" cy="215444"/>
            <a:chOff x="5503363" y="5990210"/>
            <a:chExt cx="1149262" cy="215444"/>
          </a:xfrm>
        </p:grpSpPr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B1043681-1F43-7496-3AAF-2EE7F06FD55A}"/>
                </a:ext>
              </a:extLst>
            </p:cNvPr>
            <p:cNvSpPr/>
            <p:nvPr/>
          </p:nvSpPr>
          <p:spPr>
            <a:xfrm>
              <a:off x="5503363" y="6070340"/>
              <a:ext cx="70572" cy="70573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2F135E28-23B8-D0A2-6A0C-1838B8D0B94B}"/>
                </a:ext>
              </a:extLst>
            </p:cNvPr>
            <p:cNvSpPr txBox="1"/>
            <p:nvPr/>
          </p:nvSpPr>
          <p:spPr>
            <a:xfrm>
              <a:off x="5517407" y="5990210"/>
              <a:ext cx="113521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ja-JP" sz="80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ETVNVITLYK</a:t>
              </a:r>
              <a:endParaRPr lang="en-US" altLang="ja-JP" sz="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23300B36-5EA2-6485-A27F-0308607A6AFB}"/>
              </a:ext>
            </a:extLst>
          </p:cNvPr>
          <p:cNvGrpSpPr/>
          <p:nvPr/>
        </p:nvGrpSpPr>
        <p:grpSpPr>
          <a:xfrm>
            <a:off x="5488184" y="7171149"/>
            <a:ext cx="951238" cy="215444"/>
            <a:chOff x="5503363" y="6101319"/>
            <a:chExt cx="951238" cy="215444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B87A5A0E-DB34-913F-5ADB-96144FBAD5D6}"/>
                </a:ext>
              </a:extLst>
            </p:cNvPr>
            <p:cNvSpPr/>
            <p:nvPr/>
          </p:nvSpPr>
          <p:spPr>
            <a:xfrm>
              <a:off x="5503363" y="6181449"/>
              <a:ext cx="70572" cy="7057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794F86D9-818F-7D9F-257A-1BE2F498FA1C}"/>
                </a:ext>
              </a:extLst>
            </p:cNvPr>
            <p:cNvSpPr txBox="1"/>
            <p:nvPr/>
          </p:nvSpPr>
          <p:spPr>
            <a:xfrm>
              <a:off x="5517407" y="6101319"/>
              <a:ext cx="93719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ja-JP" sz="80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LDQEVAEVDK</a:t>
              </a:r>
              <a:endParaRPr lang="en-US" altLang="ja-JP" sz="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CAEBD48B-2F6D-94CF-1D87-D7E6B33BFC43}"/>
              </a:ext>
            </a:extLst>
          </p:cNvPr>
          <p:cNvGrpSpPr/>
          <p:nvPr/>
        </p:nvGrpSpPr>
        <p:grpSpPr>
          <a:xfrm>
            <a:off x="4961686" y="8107483"/>
            <a:ext cx="1442144" cy="215444"/>
            <a:chOff x="5503363" y="5886656"/>
            <a:chExt cx="1442144" cy="215444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DECABF5-5456-3B74-107E-1A6DCF7911E0}"/>
                </a:ext>
              </a:extLst>
            </p:cNvPr>
            <p:cNvSpPr/>
            <p:nvPr/>
          </p:nvSpPr>
          <p:spPr>
            <a:xfrm>
              <a:off x="5503363" y="5966786"/>
              <a:ext cx="70572" cy="70573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6D056393-3706-8B88-0451-83F3A90289D2}"/>
                </a:ext>
              </a:extLst>
            </p:cNvPr>
            <p:cNvSpPr txBox="1"/>
            <p:nvPr/>
          </p:nvSpPr>
          <p:spPr>
            <a:xfrm>
              <a:off x="5517406" y="5886656"/>
              <a:ext cx="142810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ja-JP" sz="80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ANVAVVSGAPLQGQLVAR</a:t>
              </a:r>
              <a:endParaRPr lang="en-US" altLang="ja-JP" sz="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C73E4C27-BB8E-E718-04E9-CEFE2915B336}"/>
              </a:ext>
            </a:extLst>
          </p:cNvPr>
          <p:cNvGrpSpPr/>
          <p:nvPr/>
        </p:nvGrpSpPr>
        <p:grpSpPr>
          <a:xfrm>
            <a:off x="4961687" y="8190951"/>
            <a:ext cx="1573573" cy="215444"/>
            <a:chOff x="5503363" y="5990210"/>
            <a:chExt cx="1472574" cy="215444"/>
          </a:xfrm>
        </p:grpSpPr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38F39CE9-EFC4-3961-AF31-B0DC4BC7DFA0}"/>
                </a:ext>
              </a:extLst>
            </p:cNvPr>
            <p:cNvSpPr/>
            <p:nvPr/>
          </p:nvSpPr>
          <p:spPr>
            <a:xfrm>
              <a:off x="5503363" y="6070340"/>
              <a:ext cx="70572" cy="70573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4CFAC88A-F08D-8D42-79D5-0CCE747BE57E}"/>
                </a:ext>
              </a:extLst>
            </p:cNvPr>
            <p:cNvSpPr txBox="1"/>
            <p:nvPr/>
          </p:nvSpPr>
          <p:spPr>
            <a:xfrm>
              <a:off x="5517407" y="5990210"/>
              <a:ext cx="14585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ja-JP" sz="80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NGLLTEHNICEINGQNVIGLK</a:t>
              </a:r>
              <a:endParaRPr lang="en-US" altLang="ja-JP" sz="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71A43B59-6F49-6CC3-2B07-9AC38A28C087}"/>
              </a:ext>
            </a:extLst>
          </p:cNvPr>
          <p:cNvGrpSpPr/>
          <p:nvPr/>
        </p:nvGrpSpPr>
        <p:grpSpPr>
          <a:xfrm>
            <a:off x="4961686" y="8287866"/>
            <a:ext cx="1025492" cy="215444"/>
            <a:chOff x="5503363" y="6101319"/>
            <a:chExt cx="1025492" cy="215444"/>
          </a:xfrm>
        </p:grpSpPr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D380463B-6759-4FC6-BBE4-DBA022F2453D}"/>
                </a:ext>
              </a:extLst>
            </p:cNvPr>
            <p:cNvSpPr/>
            <p:nvPr/>
          </p:nvSpPr>
          <p:spPr>
            <a:xfrm>
              <a:off x="5503363" y="6181449"/>
              <a:ext cx="70572" cy="70573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BEE7B763-09D2-33FE-236D-10C00A3A8D95}"/>
                </a:ext>
              </a:extLst>
            </p:cNvPr>
            <p:cNvSpPr txBox="1"/>
            <p:nvPr/>
          </p:nvSpPr>
          <p:spPr>
            <a:xfrm>
              <a:off x="5517407" y="6101319"/>
              <a:ext cx="101144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ja-JP" sz="80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DSTGHVGFIFK</a:t>
              </a:r>
              <a:endParaRPr lang="en-US" altLang="ja-JP" sz="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0186C8D5-B878-04B6-357D-7E4A9118C4BF}"/>
              </a:ext>
            </a:extLst>
          </p:cNvPr>
          <p:cNvGrpSpPr/>
          <p:nvPr/>
        </p:nvGrpSpPr>
        <p:grpSpPr>
          <a:xfrm>
            <a:off x="5529584" y="4750986"/>
            <a:ext cx="913311" cy="215444"/>
            <a:chOff x="5503363" y="5886656"/>
            <a:chExt cx="913311" cy="215444"/>
          </a:xfrm>
        </p:grpSpPr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2C1A59D8-6BD0-834B-34AE-92E2A79EC2EF}"/>
                </a:ext>
              </a:extLst>
            </p:cNvPr>
            <p:cNvSpPr/>
            <p:nvPr/>
          </p:nvSpPr>
          <p:spPr>
            <a:xfrm>
              <a:off x="5503363" y="5966786"/>
              <a:ext cx="70572" cy="70573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652D399B-5B63-3DF8-FCBF-B430B7028FFF}"/>
                </a:ext>
              </a:extLst>
            </p:cNvPr>
            <p:cNvSpPr txBox="1"/>
            <p:nvPr/>
          </p:nvSpPr>
          <p:spPr>
            <a:xfrm>
              <a:off x="5517407" y="5886656"/>
              <a:ext cx="8992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ja-JP" sz="80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NNHTASILDR</a:t>
              </a:r>
              <a:endParaRPr lang="en-US" altLang="ja-JP" sz="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5C2E07BF-6CBB-C06A-860D-1A6D1B9CD80F}"/>
              </a:ext>
            </a:extLst>
          </p:cNvPr>
          <p:cNvGrpSpPr/>
          <p:nvPr/>
        </p:nvGrpSpPr>
        <p:grpSpPr>
          <a:xfrm>
            <a:off x="5571470" y="3624984"/>
            <a:ext cx="653963" cy="215444"/>
            <a:chOff x="5503363" y="5886656"/>
            <a:chExt cx="653963" cy="215444"/>
          </a:xfrm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7784DF68-208E-9E0B-E866-6A13D74C1CE2}"/>
                </a:ext>
              </a:extLst>
            </p:cNvPr>
            <p:cNvSpPr/>
            <p:nvPr/>
          </p:nvSpPr>
          <p:spPr>
            <a:xfrm>
              <a:off x="5503363" y="5966786"/>
              <a:ext cx="70572" cy="70573"/>
            </a:xfrm>
            <a:prstGeom prst="rect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7E2EE916-E6FF-14AC-87EB-5CAB6E1497C0}"/>
                </a:ext>
              </a:extLst>
            </p:cNvPr>
            <p:cNvSpPr txBox="1"/>
            <p:nvPr/>
          </p:nvSpPr>
          <p:spPr>
            <a:xfrm>
              <a:off x="5517407" y="5886656"/>
              <a:ext cx="6399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ja-JP" sz="80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EVQEFYK</a:t>
              </a:r>
              <a:endParaRPr lang="en-US" altLang="ja-JP" sz="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endParaRPr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168B2C2D-3522-662D-6B50-D0ADBAC44302}"/>
              </a:ext>
            </a:extLst>
          </p:cNvPr>
          <p:cNvGrpSpPr/>
          <p:nvPr/>
        </p:nvGrpSpPr>
        <p:grpSpPr>
          <a:xfrm>
            <a:off x="5571470" y="3708452"/>
            <a:ext cx="1020823" cy="215444"/>
            <a:chOff x="5503363" y="5990210"/>
            <a:chExt cx="1020823" cy="215444"/>
          </a:xfrm>
        </p:grpSpPr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BDFE337C-7F00-8DFE-F76E-263FEC4AA6F5}"/>
                </a:ext>
              </a:extLst>
            </p:cNvPr>
            <p:cNvSpPr/>
            <p:nvPr/>
          </p:nvSpPr>
          <p:spPr>
            <a:xfrm>
              <a:off x="5503363" y="6070340"/>
              <a:ext cx="70572" cy="70573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4C84F4CE-1123-961F-4FB3-0928BA5A9CC2}"/>
                </a:ext>
              </a:extLst>
            </p:cNvPr>
            <p:cNvSpPr txBox="1"/>
            <p:nvPr/>
          </p:nvSpPr>
          <p:spPr>
            <a:xfrm>
              <a:off x="5517407" y="5990210"/>
              <a:ext cx="100677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b"/>
              <a:r>
                <a:rPr lang="en-US" altLang="ja-JP" sz="800" u="none" strike="noStrike" dirty="0"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DVLETFTVK</a:t>
              </a:r>
              <a:endParaRPr lang="en-US" altLang="ja-JP" sz="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ＭＳ Ｐゴシック" panose="020B0600070205080204" pitchFamily="50" charset="-128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4717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2322</TotalTime>
  <Words>180</Words>
  <Application>Microsoft Office PowerPoint</Application>
  <PresentationFormat>A4 210 x 297 mm</PresentationFormat>
  <Paragraphs>85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Meiryo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鳴海 良平</dc:creator>
  <cp:lastModifiedBy>笠原　桂子</cp:lastModifiedBy>
  <cp:revision>137</cp:revision>
  <dcterms:created xsi:type="dcterms:W3CDTF">2020-12-17T08:55:34Z</dcterms:created>
  <dcterms:modified xsi:type="dcterms:W3CDTF">2022-07-08T01:32:54Z</dcterms:modified>
</cp:coreProperties>
</file>