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2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2727"/>
    <a:srgbClr val="FFE699"/>
    <a:srgbClr val="BDD7EE"/>
    <a:srgbClr val="D9D9D9"/>
    <a:srgbClr val="636363"/>
    <a:srgbClr val="264478"/>
    <a:srgbClr val="5B9BD5"/>
    <a:srgbClr val="A5A5A5"/>
    <a:srgbClr val="4472C4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1" d="100"/>
          <a:sy n="51" d="100"/>
        </p:scale>
        <p:origin x="24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yona\Dropbox\&#23455;&#39443;&#12487;&#12540;&#12479;\&#31520;&#21407;\kasa&#35542;&#25991;\Cluster1_2_pro99_quantification_cohort2&#23450;&#37327;&#20516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yona\Dropbox\&#23455;&#39443;&#12487;&#12540;&#12479;\&#31520;&#21407;\kasa&#35542;&#25991;\Cluster1_2_pro99_quantification_cohort2&#23450;&#37327;&#20516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'2'!$K$2</c:f>
              <c:strCache>
                <c:ptCount val="1"/>
                <c:pt idx="0">
                  <c:v>Stage 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'2'!$L$1:$M$1</c:f>
              <c:strCache>
                <c:ptCount val="2"/>
                <c:pt idx="0">
                  <c:v>cluster 1</c:v>
                </c:pt>
                <c:pt idx="1">
                  <c:v>cluster 2</c:v>
                </c:pt>
              </c:strCache>
            </c:strRef>
          </c:cat>
          <c:val>
            <c:numRef>
              <c:f>'2'!$L$2:$M$2</c:f>
              <c:numCache>
                <c:formatCode>General</c:formatCode>
                <c:ptCount val="2"/>
                <c:pt idx="0">
                  <c:v>4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B8-4B81-8A6F-8D6F18E34493}"/>
            </c:ext>
          </c:extLst>
        </c:ser>
        <c:ser>
          <c:idx val="1"/>
          <c:order val="1"/>
          <c:tx>
            <c:strRef>
              <c:f>'2'!$K$3</c:f>
              <c:strCache>
                <c:ptCount val="1"/>
                <c:pt idx="0">
                  <c:v>Stage I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'2'!$L$1:$M$1</c:f>
              <c:strCache>
                <c:ptCount val="2"/>
                <c:pt idx="0">
                  <c:v>cluster 1</c:v>
                </c:pt>
                <c:pt idx="1">
                  <c:v>cluster 2</c:v>
                </c:pt>
              </c:strCache>
            </c:strRef>
          </c:cat>
          <c:val>
            <c:numRef>
              <c:f>'2'!$L$3:$M$3</c:f>
              <c:numCache>
                <c:formatCode>General</c:formatCode>
                <c:ptCount val="2"/>
                <c:pt idx="0">
                  <c:v>12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0B8-4B81-8A6F-8D6F18E34493}"/>
            </c:ext>
          </c:extLst>
        </c:ser>
        <c:ser>
          <c:idx val="2"/>
          <c:order val="2"/>
          <c:tx>
            <c:strRef>
              <c:f>'2'!$K$4</c:f>
              <c:strCache>
                <c:ptCount val="1"/>
                <c:pt idx="0">
                  <c:v>Stage II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'2'!$L$1:$M$1</c:f>
              <c:strCache>
                <c:ptCount val="2"/>
                <c:pt idx="0">
                  <c:v>cluster 1</c:v>
                </c:pt>
                <c:pt idx="1">
                  <c:v>cluster 2</c:v>
                </c:pt>
              </c:strCache>
            </c:strRef>
          </c:cat>
          <c:val>
            <c:numRef>
              <c:f>'2'!$L$4:$M$4</c:f>
              <c:numCache>
                <c:formatCode>General</c:formatCode>
                <c:ptCount val="2"/>
                <c:pt idx="0">
                  <c:v>13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0B8-4B81-8A6F-8D6F18E34493}"/>
            </c:ext>
          </c:extLst>
        </c:ser>
        <c:ser>
          <c:idx val="3"/>
          <c:order val="3"/>
          <c:tx>
            <c:strRef>
              <c:f>'2'!$K$5</c:f>
              <c:strCache>
                <c:ptCount val="1"/>
                <c:pt idx="0">
                  <c:v>Stage III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'2'!$L$1:$M$1</c:f>
              <c:strCache>
                <c:ptCount val="2"/>
                <c:pt idx="0">
                  <c:v>cluster 1</c:v>
                </c:pt>
                <c:pt idx="1">
                  <c:v>cluster 2</c:v>
                </c:pt>
              </c:strCache>
            </c:strRef>
          </c:cat>
          <c:val>
            <c:numRef>
              <c:f>'2'!$L$5:$M$5</c:f>
              <c:numCache>
                <c:formatCode>General</c:formatCode>
                <c:ptCount val="2"/>
                <c:pt idx="0">
                  <c:v>7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0B8-4B81-8A6F-8D6F18E34493}"/>
            </c:ext>
          </c:extLst>
        </c:ser>
        <c:ser>
          <c:idx val="4"/>
          <c:order val="4"/>
          <c:tx>
            <c:strRef>
              <c:f>'2'!$K$6</c:f>
              <c:strCache>
                <c:ptCount val="1"/>
                <c:pt idx="0">
                  <c:v>Stage IV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'2'!$L$1:$M$1</c:f>
              <c:strCache>
                <c:ptCount val="2"/>
                <c:pt idx="0">
                  <c:v>cluster 1</c:v>
                </c:pt>
                <c:pt idx="1">
                  <c:v>cluster 2</c:v>
                </c:pt>
              </c:strCache>
            </c:strRef>
          </c:cat>
          <c:val>
            <c:numRef>
              <c:f>'2'!$L$6:$M$6</c:f>
              <c:numCache>
                <c:formatCode>General</c:formatCode>
                <c:ptCount val="2"/>
                <c:pt idx="0">
                  <c:v>25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0B8-4B81-8A6F-8D6F18E344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2043944"/>
        <c:axId val="332038848"/>
      </c:barChart>
      <c:catAx>
        <c:axId val="332043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2038848"/>
        <c:crosses val="autoZero"/>
        <c:auto val="1"/>
        <c:lblAlgn val="ctr"/>
        <c:lblOffset val="100"/>
        <c:noMultiLvlLbl val="0"/>
      </c:catAx>
      <c:valAx>
        <c:axId val="332038848"/>
        <c:scaling>
          <c:orientation val="minMax"/>
          <c:max val="65"/>
          <c:min val="0"/>
        </c:scaling>
        <c:delete val="0"/>
        <c:axPos val="l"/>
        <c:numFmt formatCode="General" sourceLinked="1"/>
        <c:majorTickMark val="out"/>
        <c:minorTickMark val="none"/>
        <c:tickLblPos val="none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2043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'2'!$K$2</c:f>
              <c:strCache>
                <c:ptCount val="1"/>
                <c:pt idx="0">
                  <c:v>Stage 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'2'!$L$1:$M$1</c:f>
              <c:strCache>
                <c:ptCount val="2"/>
                <c:pt idx="0">
                  <c:v>cluster 1</c:v>
                </c:pt>
                <c:pt idx="1">
                  <c:v>cluster 2</c:v>
                </c:pt>
              </c:strCache>
            </c:strRef>
          </c:cat>
          <c:val>
            <c:numRef>
              <c:f>'2'!$L$2:$M$2</c:f>
              <c:numCache>
                <c:formatCode>General</c:formatCode>
                <c:ptCount val="2"/>
                <c:pt idx="0">
                  <c:v>4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A6-424A-9B5C-FE134B256B64}"/>
            </c:ext>
          </c:extLst>
        </c:ser>
        <c:ser>
          <c:idx val="1"/>
          <c:order val="1"/>
          <c:tx>
            <c:strRef>
              <c:f>'2'!$K$3</c:f>
              <c:strCache>
                <c:ptCount val="1"/>
                <c:pt idx="0">
                  <c:v>Stage I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'2'!$L$1:$M$1</c:f>
              <c:strCache>
                <c:ptCount val="2"/>
                <c:pt idx="0">
                  <c:v>cluster 1</c:v>
                </c:pt>
                <c:pt idx="1">
                  <c:v>cluster 2</c:v>
                </c:pt>
              </c:strCache>
            </c:strRef>
          </c:cat>
          <c:val>
            <c:numRef>
              <c:f>'2'!$L$3:$M$3</c:f>
              <c:numCache>
                <c:formatCode>General</c:formatCode>
                <c:ptCount val="2"/>
                <c:pt idx="0">
                  <c:v>12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A6-424A-9B5C-FE134B256B64}"/>
            </c:ext>
          </c:extLst>
        </c:ser>
        <c:ser>
          <c:idx val="2"/>
          <c:order val="2"/>
          <c:tx>
            <c:strRef>
              <c:f>'2'!$K$4</c:f>
              <c:strCache>
                <c:ptCount val="1"/>
                <c:pt idx="0">
                  <c:v>Stage II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'2'!$L$1:$M$1</c:f>
              <c:strCache>
                <c:ptCount val="2"/>
                <c:pt idx="0">
                  <c:v>cluster 1</c:v>
                </c:pt>
                <c:pt idx="1">
                  <c:v>cluster 2</c:v>
                </c:pt>
              </c:strCache>
            </c:strRef>
          </c:cat>
          <c:val>
            <c:numRef>
              <c:f>'2'!$L$4:$M$4</c:f>
              <c:numCache>
                <c:formatCode>General</c:formatCode>
                <c:ptCount val="2"/>
                <c:pt idx="0">
                  <c:v>13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A6-424A-9B5C-FE134B256B64}"/>
            </c:ext>
          </c:extLst>
        </c:ser>
        <c:ser>
          <c:idx val="3"/>
          <c:order val="3"/>
          <c:tx>
            <c:strRef>
              <c:f>'2'!$K$5</c:f>
              <c:strCache>
                <c:ptCount val="1"/>
                <c:pt idx="0">
                  <c:v>Stage III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'2'!$L$1:$M$1</c:f>
              <c:strCache>
                <c:ptCount val="2"/>
                <c:pt idx="0">
                  <c:v>cluster 1</c:v>
                </c:pt>
                <c:pt idx="1">
                  <c:v>cluster 2</c:v>
                </c:pt>
              </c:strCache>
            </c:strRef>
          </c:cat>
          <c:val>
            <c:numRef>
              <c:f>'2'!$L$5:$M$5</c:f>
              <c:numCache>
                <c:formatCode>General</c:formatCode>
                <c:ptCount val="2"/>
                <c:pt idx="0">
                  <c:v>7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A6-424A-9B5C-FE134B256B64}"/>
            </c:ext>
          </c:extLst>
        </c:ser>
        <c:ser>
          <c:idx val="4"/>
          <c:order val="4"/>
          <c:tx>
            <c:strRef>
              <c:f>'2'!$K$6</c:f>
              <c:strCache>
                <c:ptCount val="1"/>
                <c:pt idx="0">
                  <c:v>Stage IV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'2'!$L$1:$M$1</c:f>
              <c:strCache>
                <c:ptCount val="2"/>
                <c:pt idx="0">
                  <c:v>cluster 1</c:v>
                </c:pt>
                <c:pt idx="1">
                  <c:v>cluster 2</c:v>
                </c:pt>
              </c:strCache>
            </c:strRef>
          </c:cat>
          <c:val>
            <c:numRef>
              <c:f>'2'!$L$6:$M$6</c:f>
              <c:numCache>
                <c:formatCode>General</c:formatCode>
                <c:ptCount val="2"/>
                <c:pt idx="0">
                  <c:v>25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A6-424A-9B5C-FE134B256B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2044336"/>
        <c:axId val="332039240"/>
      </c:barChart>
      <c:catAx>
        <c:axId val="332044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2039240"/>
        <c:crosses val="autoZero"/>
        <c:auto val="1"/>
        <c:lblAlgn val="ctr"/>
        <c:lblOffset val="100"/>
        <c:noMultiLvlLbl val="0"/>
      </c:catAx>
      <c:valAx>
        <c:axId val="332039240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one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2044336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477D5-58E1-429B-A2EC-141678FB378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52152-292C-49B2-B848-3B0FB305AD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810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43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615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56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455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19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924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3050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3664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662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714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79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79D30-AB66-4040-93F4-2E9380BBE1D5}" type="datetimeFigureOut">
              <a:rPr kumimoji="1" lang="ja-JP" altLang="en-US" smtClean="0"/>
              <a:t>2022/4/25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02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2DA1903-A0B3-41B0-BB8F-CD4A8AE1499D}"/>
              </a:ext>
            </a:extLst>
          </p:cNvPr>
          <p:cNvSpPr txBox="1"/>
          <p:nvPr/>
        </p:nvSpPr>
        <p:spPr>
          <a:xfrm>
            <a:off x="47504" y="3193365"/>
            <a:ext cx="272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a</a:t>
            </a:r>
            <a:endParaRPr kumimoji="1" lang="ja-JP" altLang="en-US" sz="1400" b="1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65F75AB-8330-43C4-9A92-65E6FFF6CF2C}"/>
              </a:ext>
            </a:extLst>
          </p:cNvPr>
          <p:cNvSpPr txBox="1"/>
          <p:nvPr/>
        </p:nvSpPr>
        <p:spPr>
          <a:xfrm>
            <a:off x="3302493" y="3193365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b</a:t>
            </a:r>
            <a:endParaRPr kumimoji="1" lang="ja-JP" altLang="en-US" sz="1400" b="1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7993E8C-D190-4B5D-BB20-CB39AA07F6C3}"/>
              </a:ext>
            </a:extLst>
          </p:cNvPr>
          <p:cNvGrpSpPr/>
          <p:nvPr/>
        </p:nvGrpSpPr>
        <p:grpSpPr>
          <a:xfrm>
            <a:off x="388099" y="3267456"/>
            <a:ext cx="3068269" cy="2631385"/>
            <a:chOff x="266179" y="3974592"/>
            <a:chExt cx="3068269" cy="2631385"/>
          </a:xfrm>
        </p:grpSpPr>
        <p:graphicFrame>
          <p:nvGraphicFramePr>
            <p:cNvPr id="6" name="グラフ 5">
              <a:extLst>
                <a:ext uri="{FF2B5EF4-FFF2-40B4-BE49-F238E27FC236}">
                  <a16:creationId xmlns:a16="http://schemas.microsoft.com/office/drawing/2014/main" id="{5CABD592-916B-4CFE-B3F4-412BDB0B096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0728090"/>
                </p:ext>
              </p:extLst>
            </p:nvPr>
          </p:nvGraphicFramePr>
          <p:xfrm>
            <a:off x="454448" y="3974592"/>
            <a:ext cx="2880000" cy="243504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FC52E5FD-619D-40D7-B38C-E17C184324EC}"/>
                </a:ext>
              </a:extLst>
            </p:cNvPr>
            <p:cNvSpPr txBox="1"/>
            <p:nvPr/>
          </p:nvSpPr>
          <p:spPr>
            <a:xfrm>
              <a:off x="266179" y="4150841"/>
              <a:ext cx="3289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60</a:t>
              </a:r>
              <a:endParaRPr kumimoji="1" lang="ja-JP" altLang="en-US" sz="1100" dirty="0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8E3C9532-E220-4B4C-9953-4E30A0A46AD1}"/>
                </a:ext>
              </a:extLst>
            </p:cNvPr>
            <p:cNvSpPr txBox="1"/>
            <p:nvPr/>
          </p:nvSpPr>
          <p:spPr>
            <a:xfrm>
              <a:off x="266179" y="4481187"/>
              <a:ext cx="3289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50</a:t>
              </a:r>
              <a:endParaRPr kumimoji="1" lang="ja-JP" altLang="en-US" sz="1100" dirty="0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8AD64CC4-10FB-42DA-AC1A-B54C86BF0EC7}"/>
                </a:ext>
              </a:extLst>
            </p:cNvPr>
            <p:cNvSpPr txBox="1"/>
            <p:nvPr/>
          </p:nvSpPr>
          <p:spPr>
            <a:xfrm>
              <a:off x="266179" y="4811533"/>
              <a:ext cx="3289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40</a:t>
              </a:r>
              <a:endParaRPr kumimoji="1" lang="ja-JP" altLang="en-US" sz="1100" dirty="0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2B8E620A-E84F-4D92-B533-9E9DB1E48CF0}"/>
                </a:ext>
              </a:extLst>
            </p:cNvPr>
            <p:cNvSpPr txBox="1"/>
            <p:nvPr/>
          </p:nvSpPr>
          <p:spPr>
            <a:xfrm>
              <a:off x="266179" y="5141879"/>
              <a:ext cx="3289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30</a:t>
              </a:r>
              <a:endParaRPr kumimoji="1" lang="ja-JP" altLang="en-US" sz="1100" dirty="0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29BB817F-BEAC-4DB5-9DC5-99DB7F64E1DC}"/>
                </a:ext>
              </a:extLst>
            </p:cNvPr>
            <p:cNvSpPr txBox="1"/>
            <p:nvPr/>
          </p:nvSpPr>
          <p:spPr>
            <a:xfrm>
              <a:off x="266179" y="5472225"/>
              <a:ext cx="3289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20</a:t>
              </a:r>
              <a:endParaRPr kumimoji="1" lang="ja-JP" altLang="en-US" sz="1100" dirty="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492BA489-94C6-4CFF-940E-82646C9192A3}"/>
                </a:ext>
              </a:extLst>
            </p:cNvPr>
            <p:cNvSpPr txBox="1"/>
            <p:nvPr/>
          </p:nvSpPr>
          <p:spPr>
            <a:xfrm>
              <a:off x="266179" y="5802571"/>
              <a:ext cx="3289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10</a:t>
              </a:r>
              <a:endParaRPr kumimoji="1" lang="ja-JP" altLang="en-US" sz="1100" dirty="0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355CB3E7-0188-4150-B235-1A357B02C647}"/>
                </a:ext>
              </a:extLst>
            </p:cNvPr>
            <p:cNvSpPr txBox="1"/>
            <p:nvPr/>
          </p:nvSpPr>
          <p:spPr>
            <a:xfrm>
              <a:off x="327139" y="6132916"/>
              <a:ext cx="3289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0</a:t>
              </a:r>
              <a:endParaRPr kumimoji="1" lang="ja-JP" altLang="en-US" sz="1100" dirty="0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1403B0B8-E842-4C00-B559-7CE632CB8799}"/>
                </a:ext>
              </a:extLst>
            </p:cNvPr>
            <p:cNvSpPr txBox="1"/>
            <p:nvPr/>
          </p:nvSpPr>
          <p:spPr>
            <a:xfrm>
              <a:off x="904523" y="6344367"/>
              <a:ext cx="76404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Cluster 1</a:t>
              </a:r>
              <a:endParaRPr kumimoji="1" lang="ja-JP" altLang="en-US" sz="1100" dirty="0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506D6512-7DD8-49C3-90A9-28B4EC6C6F74}"/>
                </a:ext>
              </a:extLst>
            </p:cNvPr>
            <p:cNvSpPr txBox="1"/>
            <p:nvPr/>
          </p:nvSpPr>
          <p:spPr>
            <a:xfrm>
              <a:off x="2203988" y="6344366"/>
              <a:ext cx="76404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Cluster 2</a:t>
              </a:r>
              <a:endParaRPr kumimoji="1" lang="ja-JP" altLang="en-US" sz="1100" dirty="0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81603FF-8108-4862-84CE-453EA699B5EE}"/>
              </a:ext>
            </a:extLst>
          </p:cNvPr>
          <p:cNvGrpSpPr/>
          <p:nvPr/>
        </p:nvGrpSpPr>
        <p:grpSpPr>
          <a:xfrm>
            <a:off x="3614551" y="3267456"/>
            <a:ext cx="3139481" cy="2631384"/>
            <a:chOff x="3358519" y="3974592"/>
            <a:chExt cx="3139481" cy="2631384"/>
          </a:xfrm>
        </p:grpSpPr>
        <p:graphicFrame>
          <p:nvGraphicFramePr>
            <p:cNvPr id="7" name="グラフ 6">
              <a:extLst>
                <a:ext uri="{FF2B5EF4-FFF2-40B4-BE49-F238E27FC236}">
                  <a16:creationId xmlns:a16="http://schemas.microsoft.com/office/drawing/2014/main" id="{9E99D65B-7854-4BD5-B570-196CD997011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84111512"/>
                </p:ext>
              </p:extLst>
            </p:nvPr>
          </p:nvGraphicFramePr>
          <p:xfrm>
            <a:off x="3618000" y="3974592"/>
            <a:ext cx="2880000" cy="243504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F800909A-FB86-4A39-82D6-6F63FAB8D6D9}"/>
                </a:ext>
              </a:extLst>
            </p:cNvPr>
            <p:cNvSpPr txBox="1"/>
            <p:nvPr/>
          </p:nvSpPr>
          <p:spPr>
            <a:xfrm>
              <a:off x="3358519" y="3974900"/>
              <a:ext cx="39768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100</a:t>
              </a:r>
              <a:endParaRPr kumimoji="1" lang="ja-JP" altLang="en-US" sz="1100" dirty="0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F77DECAE-CABF-4B04-B300-A634B2280398}"/>
                </a:ext>
              </a:extLst>
            </p:cNvPr>
            <p:cNvSpPr txBox="1"/>
            <p:nvPr/>
          </p:nvSpPr>
          <p:spPr>
            <a:xfrm>
              <a:off x="3439457" y="4407520"/>
              <a:ext cx="3289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80</a:t>
              </a:r>
              <a:endParaRPr kumimoji="1" lang="ja-JP" altLang="en-US" sz="1100" dirty="0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CF831F03-89D8-4D71-9546-393D7549EDC8}"/>
                </a:ext>
              </a:extLst>
            </p:cNvPr>
            <p:cNvSpPr txBox="1"/>
            <p:nvPr/>
          </p:nvSpPr>
          <p:spPr>
            <a:xfrm>
              <a:off x="3439457" y="4840140"/>
              <a:ext cx="3289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60</a:t>
              </a:r>
              <a:endParaRPr kumimoji="1" lang="ja-JP" altLang="en-US" sz="1100" dirty="0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E64F0F65-BEE1-4411-8F19-773241FC4E99}"/>
                </a:ext>
              </a:extLst>
            </p:cNvPr>
            <p:cNvSpPr txBox="1"/>
            <p:nvPr/>
          </p:nvSpPr>
          <p:spPr>
            <a:xfrm>
              <a:off x="3439457" y="5272760"/>
              <a:ext cx="3289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40</a:t>
              </a:r>
              <a:endParaRPr kumimoji="1" lang="ja-JP" altLang="en-US" sz="1100" dirty="0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D70EDC80-32C1-4318-A8A0-8AC25EB889D4}"/>
                </a:ext>
              </a:extLst>
            </p:cNvPr>
            <p:cNvSpPr txBox="1"/>
            <p:nvPr/>
          </p:nvSpPr>
          <p:spPr>
            <a:xfrm>
              <a:off x="3439457" y="5705380"/>
              <a:ext cx="3289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20</a:t>
              </a:r>
              <a:endParaRPr kumimoji="1" lang="ja-JP" altLang="en-US" sz="1100" dirty="0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E837154-EB68-4E2A-9B69-430DBDFDC18B}"/>
                </a:ext>
              </a:extLst>
            </p:cNvPr>
            <p:cNvSpPr txBox="1"/>
            <p:nvPr/>
          </p:nvSpPr>
          <p:spPr>
            <a:xfrm>
              <a:off x="3500417" y="6138000"/>
              <a:ext cx="3289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0</a:t>
              </a:r>
              <a:endParaRPr kumimoji="1" lang="ja-JP" altLang="en-US" sz="1100" dirty="0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7C54D995-1A81-45BE-AB2F-217FCC4A2FE7}"/>
                </a:ext>
              </a:extLst>
            </p:cNvPr>
            <p:cNvSpPr txBox="1"/>
            <p:nvPr/>
          </p:nvSpPr>
          <p:spPr>
            <a:xfrm>
              <a:off x="4077801" y="6344366"/>
              <a:ext cx="76404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Cluster 1</a:t>
              </a:r>
              <a:endParaRPr kumimoji="1" lang="ja-JP" altLang="en-US" sz="1100" dirty="0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8BDB8249-1DBE-4F59-BB36-81E48AEB4170}"/>
                </a:ext>
              </a:extLst>
            </p:cNvPr>
            <p:cNvSpPr txBox="1"/>
            <p:nvPr/>
          </p:nvSpPr>
          <p:spPr>
            <a:xfrm>
              <a:off x="5377266" y="6344366"/>
              <a:ext cx="76404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/>
                <a:t>Cluster 2</a:t>
              </a:r>
              <a:endParaRPr kumimoji="1" lang="ja-JP" altLang="en-US" sz="1100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0358C5B-1501-4BDD-9644-0D2F411B104B}"/>
              </a:ext>
            </a:extLst>
          </p:cNvPr>
          <p:cNvSpPr txBox="1"/>
          <p:nvPr/>
        </p:nvSpPr>
        <p:spPr>
          <a:xfrm rot="16200000">
            <a:off x="-454820" y="4302619"/>
            <a:ext cx="15616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Number of CRC patients</a:t>
            </a:r>
            <a:endParaRPr kumimoji="1" lang="ja-JP" altLang="en-US" sz="11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3BD3968-6AF5-4738-8366-09818A5A9E69}"/>
              </a:ext>
            </a:extLst>
          </p:cNvPr>
          <p:cNvSpPr txBox="1"/>
          <p:nvPr/>
        </p:nvSpPr>
        <p:spPr>
          <a:xfrm rot="16200000">
            <a:off x="2744809" y="4335612"/>
            <a:ext cx="16562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Ratio of CRC patients (%)</a:t>
            </a:r>
            <a:endParaRPr kumimoji="1" lang="ja-JP" altLang="en-US" sz="1100" dirty="0"/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6C95A55-D983-4806-A02F-7DEDD62C77BB}"/>
              </a:ext>
            </a:extLst>
          </p:cNvPr>
          <p:cNvGrpSpPr/>
          <p:nvPr/>
        </p:nvGrpSpPr>
        <p:grpSpPr>
          <a:xfrm>
            <a:off x="1834075" y="5898840"/>
            <a:ext cx="3442535" cy="261610"/>
            <a:chOff x="1584225" y="5940682"/>
            <a:chExt cx="3442535" cy="261610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11757051-D38A-4CFB-A8F5-2B3EB4D8AE52}"/>
                </a:ext>
              </a:extLst>
            </p:cNvPr>
            <p:cNvGrpSpPr/>
            <p:nvPr/>
          </p:nvGrpSpPr>
          <p:grpSpPr>
            <a:xfrm>
              <a:off x="1584225" y="5940682"/>
              <a:ext cx="653850" cy="261610"/>
              <a:chOff x="1206500" y="5951782"/>
              <a:chExt cx="653850" cy="261610"/>
            </a:xfrm>
          </p:grpSpPr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4F1C3D41-EF4C-469D-BCC0-808E52806472}"/>
                  </a:ext>
                </a:extLst>
              </p:cNvPr>
              <p:cNvSpPr/>
              <p:nvPr/>
            </p:nvSpPr>
            <p:spPr>
              <a:xfrm>
                <a:off x="1206500" y="6031787"/>
                <a:ext cx="101600" cy="101600"/>
              </a:xfrm>
              <a:prstGeom prst="rect">
                <a:avLst/>
              </a:prstGeom>
              <a:solidFill>
                <a:srgbClr val="4472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500E8C9B-1D46-44E6-BD03-DCB3FA4F9529}"/>
                  </a:ext>
                </a:extLst>
              </p:cNvPr>
              <p:cNvSpPr txBox="1"/>
              <p:nvPr/>
            </p:nvSpPr>
            <p:spPr>
              <a:xfrm>
                <a:off x="1257300" y="5951782"/>
                <a:ext cx="60305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/>
                  <a:t>Stage 0</a:t>
                </a:r>
                <a:endParaRPr kumimoji="1" lang="ja-JP" altLang="en-US" sz="1100" dirty="0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97DD6E57-F5CF-44D2-AE32-4E10E9CD7C03}"/>
                </a:ext>
              </a:extLst>
            </p:cNvPr>
            <p:cNvGrpSpPr/>
            <p:nvPr/>
          </p:nvGrpSpPr>
          <p:grpSpPr>
            <a:xfrm>
              <a:off x="2270977" y="5940682"/>
              <a:ext cx="616981" cy="261610"/>
              <a:chOff x="1206500" y="5951782"/>
              <a:chExt cx="616981" cy="261610"/>
            </a:xfrm>
          </p:grpSpPr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CBA0BFDE-C21A-4997-ACB1-753586BB245C}"/>
                  </a:ext>
                </a:extLst>
              </p:cNvPr>
              <p:cNvSpPr/>
              <p:nvPr/>
            </p:nvSpPr>
            <p:spPr>
              <a:xfrm>
                <a:off x="1206500" y="6031787"/>
                <a:ext cx="101600" cy="101600"/>
              </a:xfrm>
              <a:prstGeom prst="rect">
                <a:avLst/>
              </a:prstGeom>
              <a:solidFill>
                <a:srgbClr val="A5A5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D5A39A1B-DA2B-4C0E-ADE5-6AB5189D29BC}"/>
                  </a:ext>
                </a:extLst>
              </p:cNvPr>
              <p:cNvSpPr txBox="1"/>
              <p:nvPr/>
            </p:nvSpPr>
            <p:spPr>
              <a:xfrm>
                <a:off x="1257300" y="5951782"/>
                <a:ext cx="56618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/>
                  <a:t>Stage I</a:t>
                </a:r>
                <a:endParaRPr kumimoji="1" lang="ja-JP" altLang="en-US" sz="1100" dirty="0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BA2DB487-7623-42E5-BDA0-5C637FCA61F2}"/>
                </a:ext>
              </a:extLst>
            </p:cNvPr>
            <p:cNvGrpSpPr/>
            <p:nvPr/>
          </p:nvGrpSpPr>
          <p:grpSpPr>
            <a:xfrm>
              <a:off x="2957729" y="5940682"/>
              <a:ext cx="652247" cy="261610"/>
              <a:chOff x="1206500" y="5951782"/>
              <a:chExt cx="652247" cy="261610"/>
            </a:xfrm>
          </p:grpSpPr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CB189222-7E8D-49B4-BC5C-74B603D577B4}"/>
                  </a:ext>
                </a:extLst>
              </p:cNvPr>
              <p:cNvSpPr/>
              <p:nvPr/>
            </p:nvSpPr>
            <p:spPr>
              <a:xfrm>
                <a:off x="1206500" y="6031787"/>
                <a:ext cx="101600" cy="101600"/>
              </a:xfrm>
              <a:prstGeom prst="rect">
                <a:avLst/>
              </a:prstGeom>
              <a:solidFill>
                <a:srgbClr val="5B9B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97C7F49C-F162-42E9-870A-463FC0F634A6}"/>
                  </a:ext>
                </a:extLst>
              </p:cNvPr>
              <p:cNvSpPr txBox="1"/>
              <p:nvPr/>
            </p:nvSpPr>
            <p:spPr>
              <a:xfrm>
                <a:off x="1257300" y="5951782"/>
                <a:ext cx="60144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/>
                  <a:t>Stage II</a:t>
                </a:r>
                <a:endParaRPr kumimoji="1" lang="ja-JP" altLang="en-US" sz="1100" dirty="0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12D4ABFF-99A9-4268-A7DC-490549A9EE44}"/>
                </a:ext>
              </a:extLst>
            </p:cNvPr>
            <p:cNvGrpSpPr/>
            <p:nvPr/>
          </p:nvGrpSpPr>
          <p:grpSpPr>
            <a:xfrm>
              <a:off x="3642878" y="5940682"/>
              <a:ext cx="687513" cy="261610"/>
              <a:chOff x="1206500" y="5951782"/>
              <a:chExt cx="687513" cy="261610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045DCFE3-9080-4DD0-9FA1-1FB3083B64AD}"/>
                  </a:ext>
                </a:extLst>
              </p:cNvPr>
              <p:cNvSpPr/>
              <p:nvPr/>
            </p:nvSpPr>
            <p:spPr>
              <a:xfrm>
                <a:off x="1206500" y="6031787"/>
                <a:ext cx="101600" cy="101600"/>
              </a:xfrm>
              <a:prstGeom prst="rect">
                <a:avLst/>
              </a:prstGeom>
              <a:solidFill>
                <a:srgbClr val="2644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D37D66A6-8C47-4CC0-A127-4B5C1851C987}"/>
                  </a:ext>
                </a:extLst>
              </p:cNvPr>
              <p:cNvSpPr txBox="1"/>
              <p:nvPr/>
            </p:nvSpPr>
            <p:spPr>
              <a:xfrm>
                <a:off x="1257300" y="5951782"/>
                <a:ext cx="63671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/>
                  <a:t>Stage III</a:t>
                </a:r>
                <a:endParaRPr kumimoji="1" lang="ja-JP" altLang="en-US" sz="1100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8279AEEE-90FF-42AC-A284-D26DA2FCE523}"/>
                </a:ext>
              </a:extLst>
            </p:cNvPr>
            <p:cNvGrpSpPr/>
            <p:nvPr/>
          </p:nvGrpSpPr>
          <p:grpSpPr>
            <a:xfrm>
              <a:off x="4329629" y="5940682"/>
              <a:ext cx="697131" cy="261610"/>
              <a:chOff x="1206500" y="5951782"/>
              <a:chExt cx="697131" cy="261610"/>
            </a:xfrm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46F1DFF3-A70E-437D-896B-D3EA67778EE0}"/>
                  </a:ext>
                </a:extLst>
              </p:cNvPr>
              <p:cNvSpPr/>
              <p:nvPr/>
            </p:nvSpPr>
            <p:spPr>
              <a:xfrm>
                <a:off x="1206500" y="6031787"/>
                <a:ext cx="101600" cy="101600"/>
              </a:xfrm>
              <a:prstGeom prst="rect">
                <a:avLst/>
              </a:prstGeom>
              <a:solidFill>
                <a:srgbClr val="6363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3148DC3D-9927-4D5D-988D-64263BD627F5}"/>
                  </a:ext>
                </a:extLst>
              </p:cNvPr>
              <p:cNvSpPr txBox="1"/>
              <p:nvPr/>
            </p:nvSpPr>
            <p:spPr>
              <a:xfrm>
                <a:off x="1257300" y="5951782"/>
                <a:ext cx="64633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100" dirty="0"/>
                  <a:t>Stage IV</a:t>
                </a:r>
                <a:endParaRPr kumimoji="1" lang="ja-JP" altLang="en-US" sz="1100" dirty="0"/>
              </a:p>
            </p:txBody>
          </p:sp>
        </p:grp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73B70FB-30DB-40D3-9EFD-786E2D1610E8}"/>
              </a:ext>
            </a:extLst>
          </p:cNvPr>
          <p:cNvSpPr txBox="1"/>
          <p:nvPr/>
        </p:nvSpPr>
        <p:spPr>
          <a:xfrm>
            <a:off x="62970" y="107242"/>
            <a:ext cx="231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b="1" dirty="0"/>
              <a:t>Supplementary Fig. 10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4206595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2321</TotalTime>
  <Words>46</Words>
  <Application>Microsoft Office PowerPoint</Application>
  <PresentationFormat>A4 210 x 297 mm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鳴海 良平</dc:creator>
  <cp:lastModifiedBy>笠原　桂子</cp:lastModifiedBy>
  <cp:revision>136</cp:revision>
  <dcterms:created xsi:type="dcterms:W3CDTF">2020-12-17T08:55:34Z</dcterms:created>
  <dcterms:modified xsi:type="dcterms:W3CDTF">2022-04-25T03:23:59Z</dcterms:modified>
</cp:coreProperties>
</file>