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3"/>
  </p:notesMasterIdLst>
  <p:sldIdLst>
    <p:sldId id="383" r:id="rId2"/>
  </p:sldIdLst>
  <p:sldSz cx="9144000" cy="109728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sman,Abdullah A" initials="OA" lastIdx="2" clrIdx="0">
    <p:extLst>
      <p:ext uri="{19B8F6BF-5375-455C-9EA6-DF929625EA0E}">
        <p15:presenceInfo xmlns:p15="http://schemas.microsoft.com/office/powerpoint/2012/main" userId="S::AAOsman@mdanderson.org::2047ed02-599a-4e3a-88af-b5eb39d4396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111F37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0" d="100"/>
          <a:sy n="70" d="100"/>
        </p:scale>
        <p:origin x="2742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2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580541E-074A-4152-A514-D5A630C043A2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8688" y="1162050"/>
            <a:ext cx="261302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9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3E6A4A0-AA5C-45B5-B74B-955C4A7572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541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79816" rtl="0" eaLnBrk="1" latinLnBrk="0" hangingPunct="1">
      <a:defRPr sz="760" kern="1200">
        <a:solidFill>
          <a:schemeClr val="tx1"/>
        </a:solidFill>
        <a:latin typeface="+mn-lt"/>
        <a:ea typeface="+mn-ea"/>
        <a:cs typeface="+mn-cs"/>
      </a:defRPr>
    </a:lvl1pPr>
    <a:lvl2pPr marL="289907" algn="l" defTabSz="579816" rtl="0" eaLnBrk="1" latinLnBrk="0" hangingPunct="1">
      <a:defRPr sz="760" kern="1200">
        <a:solidFill>
          <a:schemeClr val="tx1"/>
        </a:solidFill>
        <a:latin typeface="+mn-lt"/>
        <a:ea typeface="+mn-ea"/>
        <a:cs typeface="+mn-cs"/>
      </a:defRPr>
    </a:lvl2pPr>
    <a:lvl3pPr marL="579816" algn="l" defTabSz="579816" rtl="0" eaLnBrk="1" latinLnBrk="0" hangingPunct="1">
      <a:defRPr sz="760" kern="1200">
        <a:solidFill>
          <a:schemeClr val="tx1"/>
        </a:solidFill>
        <a:latin typeface="+mn-lt"/>
        <a:ea typeface="+mn-ea"/>
        <a:cs typeface="+mn-cs"/>
      </a:defRPr>
    </a:lvl3pPr>
    <a:lvl4pPr marL="869723" algn="l" defTabSz="579816" rtl="0" eaLnBrk="1" latinLnBrk="0" hangingPunct="1">
      <a:defRPr sz="760" kern="1200">
        <a:solidFill>
          <a:schemeClr val="tx1"/>
        </a:solidFill>
        <a:latin typeface="+mn-lt"/>
        <a:ea typeface="+mn-ea"/>
        <a:cs typeface="+mn-cs"/>
      </a:defRPr>
    </a:lvl4pPr>
    <a:lvl5pPr marL="1159630" algn="l" defTabSz="579816" rtl="0" eaLnBrk="1" latinLnBrk="0" hangingPunct="1">
      <a:defRPr sz="760" kern="1200">
        <a:solidFill>
          <a:schemeClr val="tx1"/>
        </a:solidFill>
        <a:latin typeface="+mn-lt"/>
        <a:ea typeface="+mn-ea"/>
        <a:cs typeface="+mn-cs"/>
      </a:defRPr>
    </a:lvl5pPr>
    <a:lvl6pPr marL="1449538" algn="l" defTabSz="579816" rtl="0" eaLnBrk="1" latinLnBrk="0" hangingPunct="1">
      <a:defRPr sz="760" kern="1200">
        <a:solidFill>
          <a:schemeClr val="tx1"/>
        </a:solidFill>
        <a:latin typeface="+mn-lt"/>
        <a:ea typeface="+mn-ea"/>
        <a:cs typeface="+mn-cs"/>
      </a:defRPr>
    </a:lvl6pPr>
    <a:lvl7pPr marL="1739445" algn="l" defTabSz="579816" rtl="0" eaLnBrk="1" latinLnBrk="0" hangingPunct="1">
      <a:defRPr sz="760" kern="1200">
        <a:solidFill>
          <a:schemeClr val="tx1"/>
        </a:solidFill>
        <a:latin typeface="+mn-lt"/>
        <a:ea typeface="+mn-ea"/>
        <a:cs typeface="+mn-cs"/>
      </a:defRPr>
    </a:lvl7pPr>
    <a:lvl8pPr marL="2029353" algn="l" defTabSz="579816" rtl="0" eaLnBrk="1" latinLnBrk="0" hangingPunct="1">
      <a:defRPr sz="760" kern="1200">
        <a:solidFill>
          <a:schemeClr val="tx1"/>
        </a:solidFill>
        <a:latin typeface="+mn-lt"/>
        <a:ea typeface="+mn-ea"/>
        <a:cs typeface="+mn-cs"/>
      </a:defRPr>
    </a:lvl8pPr>
    <a:lvl9pPr marL="2319261" algn="l" defTabSz="579816" rtl="0" eaLnBrk="1" latinLnBrk="0" hangingPunct="1">
      <a:defRPr sz="7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95781"/>
            <a:ext cx="7772400" cy="382016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763261"/>
            <a:ext cx="6858000" cy="264921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F8DC-C613-4C35-AB16-70686B636A25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BF51C-0A2C-4CEA-950E-F5BA5B50B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485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F8DC-C613-4C35-AB16-70686B636A25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BF51C-0A2C-4CEA-950E-F5BA5B50B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317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584200"/>
            <a:ext cx="1971675" cy="929894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584200"/>
            <a:ext cx="5800725" cy="929894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F8DC-C613-4C35-AB16-70686B636A25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BF51C-0A2C-4CEA-950E-F5BA5B50B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974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F8DC-C613-4C35-AB16-70686B636A25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BF51C-0A2C-4CEA-950E-F5BA5B50B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517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735583"/>
            <a:ext cx="7886700" cy="4564379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7343143"/>
            <a:ext cx="7886700" cy="240029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F8DC-C613-4C35-AB16-70686B636A25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BF51C-0A2C-4CEA-950E-F5BA5B50B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352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921000"/>
            <a:ext cx="388620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921000"/>
            <a:ext cx="388620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F8DC-C613-4C35-AB16-70686B636A25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BF51C-0A2C-4CEA-950E-F5BA5B50B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296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584202"/>
            <a:ext cx="7886700" cy="21209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689861"/>
            <a:ext cx="3868340" cy="131825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4008120"/>
            <a:ext cx="3868340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2689861"/>
            <a:ext cx="3887391" cy="131825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4008120"/>
            <a:ext cx="3887391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F8DC-C613-4C35-AB16-70686B636A25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BF51C-0A2C-4CEA-950E-F5BA5B50B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009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F8DC-C613-4C35-AB16-70686B636A25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BF51C-0A2C-4CEA-950E-F5BA5B50B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071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F8DC-C613-4C35-AB16-70686B636A25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BF51C-0A2C-4CEA-950E-F5BA5B50B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07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731520"/>
            <a:ext cx="2949178" cy="256032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579882"/>
            <a:ext cx="4629150" cy="7797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3291840"/>
            <a:ext cx="2949178" cy="609854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F8DC-C613-4C35-AB16-70686B636A25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BF51C-0A2C-4CEA-950E-F5BA5B50B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557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731520"/>
            <a:ext cx="2949178" cy="256032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579882"/>
            <a:ext cx="4629150" cy="77978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3291840"/>
            <a:ext cx="2949178" cy="609854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F8DC-C613-4C35-AB16-70686B636A25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BF51C-0A2C-4CEA-950E-F5BA5B50B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671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584202"/>
            <a:ext cx="7886700" cy="2120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921000"/>
            <a:ext cx="7886700" cy="6962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10170162"/>
            <a:ext cx="205740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88F8DC-C613-4C35-AB16-70686B636A25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10170162"/>
            <a:ext cx="308610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10170162"/>
            <a:ext cx="205740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BF51C-0A2C-4CEA-950E-F5BA5B50B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990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video" Target="../media/media4.mp4"/><Relationship Id="rId13" Type="http://schemas.openxmlformats.org/officeDocument/2006/relationships/image" Target="../media/image4.png"/><Relationship Id="rId3" Type="http://schemas.microsoft.com/office/2007/relationships/media" Target="../media/media2.mp4"/><Relationship Id="rId7" Type="http://schemas.microsoft.com/office/2007/relationships/media" Target="../media/media4.mp4"/><Relationship Id="rId12" Type="http://schemas.openxmlformats.org/officeDocument/2006/relationships/image" Target="../media/image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video" Target="../media/media3.mp4"/><Relationship Id="rId11" Type="http://schemas.openxmlformats.org/officeDocument/2006/relationships/image" Target="../media/image2.png"/><Relationship Id="rId5" Type="http://schemas.microsoft.com/office/2007/relationships/media" Target="../media/media3.mp4"/><Relationship Id="rId15" Type="http://schemas.openxmlformats.org/officeDocument/2006/relationships/image" Target="../media/image6.png"/><Relationship Id="rId10" Type="http://schemas.openxmlformats.org/officeDocument/2006/relationships/image" Target="../media/image1.png"/><Relationship Id="rId4" Type="http://schemas.openxmlformats.org/officeDocument/2006/relationships/video" Target="../media/media2.mp4"/><Relationship Id="rId9" Type="http://schemas.openxmlformats.org/officeDocument/2006/relationships/slideLayout" Target="../slideLayouts/slideLayout1.xml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4547" y="3733566"/>
            <a:ext cx="2047770" cy="276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51" b="1" dirty="0"/>
              <a:t>Wound closure  movie clips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7279" y="485901"/>
            <a:ext cx="80937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12899" y="1123048"/>
            <a:ext cx="3892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HN30-P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97293" y="1461704"/>
            <a:ext cx="423871" cy="3332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68" b="1" dirty="0"/>
              <a:t>NT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027983" y="1450789"/>
            <a:ext cx="683085" cy="3332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68" b="1" dirty="0"/>
              <a:t> CDDP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572434" y="1465228"/>
            <a:ext cx="423871" cy="3332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68" b="1" dirty="0"/>
              <a:t>NT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443476" y="1474348"/>
            <a:ext cx="683085" cy="3332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68" b="1" dirty="0"/>
              <a:t> CDDP</a:t>
            </a:r>
          </a:p>
        </p:txBody>
      </p:sp>
      <p:pic>
        <p:nvPicPr>
          <p:cNvPr id="23" name="VID63_B4_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>
            <a:lum bright="5000" contrast="88000"/>
          </a:blip>
          <a:stretch>
            <a:fillRect/>
          </a:stretch>
        </p:blipFill>
        <p:spPr>
          <a:xfrm>
            <a:off x="615458" y="1787103"/>
            <a:ext cx="1829326" cy="1848012"/>
          </a:xfrm>
          <a:prstGeom prst="rect">
            <a:avLst/>
          </a:prstGeom>
          <a:solidFill>
            <a:schemeClr val="bg2"/>
          </a:solidFill>
        </p:spPr>
      </p:pic>
      <p:pic>
        <p:nvPicPr>
          <p:cNvPr id="24" name="VID63_B7_1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>
            <a:lum bright="5000" contrast="88000"/>
          </a:blip>
          <a:stretch>
            <a:fillRect/>
          </a:stretch>
        </p:blipFill>
        <p:spPr>
          <a:xfrm>
            <a:off x="4830204" y="1772183"/>
            <a:ext cx="1829326" cy="1859253"/>
          </a:xfrm>
          <a:prstGeom prst="rect">
            <a:avLst/>
          </a:prstGeom>
        </p:spPr>
      </p:pic>
      <p:pic>
        <p:nvPicPr>
          <p:cNvPr id="25" name="VID63_G4_1">
            <a:hlinkClick r:id="" action="ppaction://media"/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2">
            <a:lum bright="5000" contrast="88000"/>
          </a:blip>
          <a:stretch>
            <a:fillRect/>
          </a:stretch>
        </p:blipFill>
        <p:spPr>
          <a:xfrm>
            <a:off x="2616739" y="1787103"/>
            <a:ext cx="1829326" cy="1848012"/>
          </a:xfrm>
          <a:prstGeom prst="rect">
            <a:avLst/>
          </a:prstGeom>
        </p:spPr>
      </p:pic>
      <p:pic>
        <p:nvPicPr>
          <p:cNvPr id="26" name="VID63_G7_1">
            <a:hlinkClick r:id="" action="ppaction://media"/>
          </p:cNvPr>
          <p:cNvPicPr>
            <a:picLocks noChangeAspect="1"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3">
            <a:lum bright="5000" contrast="88000"/>
          </a:blip>
          <a:stretch>
            <a:fillRect/>
          </a:stretch>
        </p:blipFill>
        <p:spPr>
          <a:xfrm>
            <a:off x="6827395" y="1786598"/>
            <a:ext cx="1829326" cy="185502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816005" y="1128162"/>
            <a:ext cx="38311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HN30-R8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615452" y="1450786"/>
            <a:ext cx="381641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434414" y="1453013"/>
            <a:ext cx="0" cy="25574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15450" y="1445483"/>
            <a:ext cx="0" cy="25574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830702" y="1465227"/>
            <a:ext cx="381641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8649665" y="1467455"/>
            <a:ext cx="0" cy="25574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830700" y="1459925"/>
            <a:ext cx="0" cy="25574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07472" y="1097124"/>
            <a:ext cx="6772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A)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723554" y="1106100"/>
            <a:ext cx="5656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B)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5D4A846-25D2-4BCC-B003-C4A70B6DDBED}"/>
              </a:ext>
            </a:extLst>
          </p:cNvPr>
          <p:cNvGrpSpPr/>
          <p:nvPr/>
        </p:nvGrpSpPr>
        <p:grpSpPr>
          <a:xfrm>
            <a:off x="253313" y="4259164"/>
            <a:ext cx="8658673" cy="3683835"/>
            <a:chOff x="253313" y="4982493"/>
            <a:chExt cx="8983896" cy="3683835"/>
          </a:xfrm>
        </p:grpSpPr>
        <p:sp>
          <p:nvSpPr>
            <p:cNvPr id="5" name="TextBox 4"/>
            <p:cNvSpPr txBox="1"/>
            <p:nvPr/>
          </p:nvSpPr>
          <p:spPr>
            <a:xfrm>
              <a:off x="559325" y="4985147"/>
              <a:ext cx="4010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C)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828657" y="4982493"/>
              <a:ext cx="4010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D)</a:t>
              </a:r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64DD8270-2CFD-4BFE-8D76-F56E800EB9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4" t="5486" r="1034" b="1271"/>
            <a:stretch/>
          </p:blipFill>
          <p:spPr>
            <a:xfrm>
              <a:off x="253313" y="5245950"/>
              <a:ext cx="4382941" cy="3420378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1DE34C24-0129-40B4-A29B-EE1F8197DC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0" t="5633" r="1075" b="1010"/>
            <a:stretch/>
          </p:blipFill>
          <p:spPr>
            <a:xfrm>
              <a:off x="4776533" y="5249902"/>
              <a:ext cx="4460676" cy="3416426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9CB0890-9B57-4340-B4EF-5F4329ED8731}"/>
                </a:ext>
              </a:extLst>
            </p:cNvPr>
            <p:cNvSpPr txBox="1"/>
            <p:nvPr/>
          </p:nvSpPr>
          <p:spPr>
            <a:xfrm>
              <a:off x="419046" y="5024666"/>
              <a:ext cx="34888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HN30-P cell migration-Mean vs Time 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0AB86FB-9027-428D-B89C-0F91F4116AEC}"/>
                </a:ext>
              </a:extLst>
            </p:cNvPr>
            <p:cNvSpPr txBox="1"/>
            <p:nvPr/>
          </p:nvSpPr>
          <p:spPr>
            <a:xfrm>
              <a:off x="4994245" y="5047205"/>
              <a:ext cx="34538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HN30-R8 cell migration-Mean vs Time 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0091A9C5-9713-44E2-8C86-E50CB28BF2D5}"/>
              </a:ext>
            </a:extLst>
          </p:cNvPr>
          <p:cNvSpPr/>
          <p:nvPr/>
        </p:nvSpPr>
        <p:spPr>
          <a:xfrm>
            <a:off x="453990" y="8143174"/>
            <a:ext cx="7997860" cy="1724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</a:rPr>
              <a:t>Supplementary Figure S1. Cisplatin resistant HNSCC cells migrate faster than their Cisplatin sensitive counterparts. 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HN30-P and HN30-R8 cells grown in 96-well plates were treated with various doses of cisplatin (CDDP) and subjected to Incucyte monolayer scratch assay as described in Methods. A and B) representative images of live scratch wound cell migration taken over time in the cells detected using a cell mask. C and D) quantification of the wound closure shown in A and B. CDDP treatment was performed in triplicates and data are presented as the mean ± SEM.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2543333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23"/>
                </p:tgtEl>
              </p:cMediaNode>
            </p:video>
            <p:video>
              <p:cMediaNode vol="80000">
                <p:cTn id="3" fill="hold" display="0">
                  <p:stCondLst>
                    <p:cond delay="indefinite"/>
                  </p:stCondLst>
                </p:cTn>
                <p:tgtEl>
                  <p:spTgt spid="24"/>
                </p:tgtEl>
              </p:cMediaNode>
            </p:video>
            <p:video>
              <p:cMediaNode vol="80000">
                <p:cTn id="4" fill="hold" display="0">
                  <p:stCondLst>
                    <p:cond delay="indefinite"/>
                  </p:stCondLst>
                </p:cTn>
                <p:tgtEl>
                  <p:spTgt spid="25"/>
                </p:tgtEl>
              </p:cMediaNode>
            </p:video>
            <p:video>
              <p:cMediaNode vol="80000">
                <p:cTn id="5" fill="hold" display="0">
                  <p:stCondLst>
                    <p:cond delay="indefinite"/>
                  </p:stCondLst>
                </p:cTn>
                <p:tgtEl>
                  <p:spTgt spid="26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4798</TotalTime>
  <Words>134</Words>
  <Application>Microsoft Office PowerPoint</Application>
  <PresentationFormat>Custom</PresentationFormat>
  <Paragraphs>15</Paragraphs>
  <Slides>1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M. D. Anderson Cancer Center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Osman,Abdullah A</dc:creator>
  <cp:lastModifiedBy>Osman,Abdullah A</cp:lastModifiedBy>
  <cp:revision>536</cp:revision>
  <cp:lastPrinted>2022-06-16T17:45:36Z</cp:lastPrinted>
  <dcterms:created xsi:type="dcterms:W3CDTF">2020-07-13T14:59:47Z</dcterms:created>
  <dcterms:modified xsi:type="dcterms:W3CDTF">2023-01-17T19:55:30Z</dcterms:modified>
</cp:coreProperties>
</file>