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1" r:id="rId2"/>
  </p:sldIdLst>
  <p:sldSz cx="9144000" cy="1080135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0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46" autoAdjust="0"/>
    <p:restoredTop sz="94660"/>
  </p:normalViewPr>
  <p:slideViewPr>
    <p:cSldViewPr>
      <p:cViewPr varScale="1">
        <p:scale>
          <a:sx n="50" d="100"/>
          <a:sy n="50" d="100"/>
        </p:scale>
        <p:origin x="2736" y="34"/>
      </p:cViewPr>
      <p:guideLst>
        <p:guide orient="horz" pos="340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F3DF7D-35A5-4E24-9AFC-89C10BF77A18}" type="datetimeFigureOut">
              <a:rPr kumimoji="1" lang="ja-JP" altLang="en-US" smtClean="0"/>
              <a:t>2023/1/7</a:t>
            </a:fld>
            <a:endParaRPr kumimoji="1" lang="ja-JP" altLang="en-US"/>
          </a:p>
        </p:txBody>
      </p:sp>
      <p:sp>
        <p:nvSpPr>
          <p:cNvPr id="4" name="スライド イメージ プレースホルダー 3"/>
          <p:cNvSpPr>
            <a:spLocks noGrp="1" noRot="1" noChangeAspect="1"/>
          </p:cNvSpPr>
          <p:nvPr>
            <p:ph type="sldImg" idx="2"/>
          </p:nvPr>
        </p:nvSpPr>
        <p:spPr>
          <a:xfrm>
            <a:off x="1978025" y="685800"/>
            <a:ext cx="290195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B1E1B0-A4E1-402C-8366-0CAB2C6EC76A}" type="slidenum">
              <a:rPr kumimoji="1" lang="ja-JP" altLang="en-US" smtClean="0"/>
              <a:t>‹#›</a:t>
            </a:fld>
            <a:endParaRPr kumimoji="1" lang="ja-JP" altLang="en-US"/>
          </a:p>
        </p:txBody>
      </p:sp>
    </p:spTree>
    <p:extLst>
      <p:ext uri="{BB962C8B-B14F-4D97-AF65-F5344CB8AC3E}">
        <p14:creationId xmlns:p14="http://schemas.microsoft.com/office/powerpoint/2010/main" val="281643902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3355420"/>
            <a:ext cx="7772400" cy="231528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6120765"/>
            <a:ext cx="6400800" cy="276034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63DF47C4-5FE9-4337-87CA-5398C32E9BB9}" type="datetimeFigureOut">
              <a:rPr kumimoji="1" lang="ja-JP" altLang="en-US" smtClean="0"/>
              <a:t>2023/1/7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3921060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3DF47C4-5FE9-4337-87CA-5398C32E9BB9}" type="datetimeFigureOut">
              <a:rPr kumimoji="1" lang="ja-JP" altLang="en-US" smtClean="0"/>
              <a:t>2023/1/7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1480791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680086"/>
            <a:ext cx="2057400" cy="14516814"/>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680086"/>
            <a:ext cx="6019800" cy="14516814"/>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3DF47C4-5FE9-4337-87CA-5398C32E9BB9}" type="datetimeFigureOut">
              <a:rPr kumimoji="1" lang="ja-JP" altLang="en-US" smtClean="0"/>
              <a:t>2023/1/7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438152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3DF47C4-5FE9-4337-87CA-5398C32E9BB9}" type="datetimeFigureOut">
              <a:rPr kumimoji="1" lang="ja-JP" altLang="en-US" smtClean="0"/>
              <a:t>2023/1/7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4007128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6940868"/>
            <a:ext cx="7772400" cy="2145268"/>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4578074"/>
            <a:ext cx="7772400" cy="236279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63DF47C4-5FE9-4337-87CA-5398C32E9BB9}" type="datetimeFigureOut">
              <a:rPr kumimoji="1" lang="ja-JP" altLang="en-US" smtClean="0"/>
              <a:t>2023/1/7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2574534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3970497"/>
            <a:ext cx="4038600" cy="112264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3970497"/>
            <a:ext cx="4038600" cy="112264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63DF47C4-5FE9-4337-87CA-5398C32E9BB9}" type="datetimeFigureOut">
              <a:rPr kumimoji="1" lang="ja-JP" altLang="en-US" smtClean="0"/>
              <a:t>2023/1/7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3121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32555"/>
            <a:ext cx="8229600" cy="1800225"/>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2417803"/>
            <a:ext cx="4040188" cy="10076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3425428"/>
            <a:ext cx="4040188" cy="622327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6" y="2417803"/>
            <a:ext cx="4041775" cy="10076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6" y="3425428"/>
            <a:ext cx="4041775" cy="622327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63DF47C4-5FE9-4337-87CA-5398C32E9BB9}" type="datetimeFigureOut">
              <a:rPr kumimoji="1" lang="ja-JP" altLang="en-US" smtClean="0"/>
              <a:t>2023/1/7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3656618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3DF47C4-5FE9-4337-87CA-5398C32E9BB9}" type="datetimeFigureOut">
              <a:rPr kumimoji="1" lang="ja-JP" altLang="en-US" smtClean="0"/>
              <a:t>2023/1/7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3610006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3DF47C4-5FE9-4337-87CA-5398C32E9BB9}" type="datetimeFigureOut">
              <a:rPr kumimoji="1" lang="ja-JP" altLang="en-US" smtClean="0"/>
              <a:t>2023/1/7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1467452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430054"/>
            <a:ext cx="3008313" cy="1830229"/>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430055"/>
            <a:ext cx="5111750" cy="921865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1" y="2260283"/>
            <a:ext cx="3008313" cy="7388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3DF47C4-5FE9-4337-87CA-5398C32E9BB9}" type="datetimeFigureOut">
              <a:rPr kumimoji="1" lang="ja-JP" altLang="en-US" smtClean="0"/>
              <a:t>2023/1/7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1908606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7560945"/>
            <a:ext cx="5486400" cy="892612"/>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965121"/>
            <a:ext cx="5486400" cy="648081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8453557"/>
            <a:ext cx="5486400" cy="126765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3DF47C4-5FE9-4337-87CA-5398C32E9BB9}" type="datetimeFigureOut">
              <a:rPr kumimoji="1" lang="ja-JP" altLang="en-US" smtClean="0"/>
              <a:t>2023/1/7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4183458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432555"/>
            <a:ext cx="8229600" cy="180022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2520316"/>
            <a:ext cx="8229600" cy="712839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10011252"/>
            <a:ext cx="2133600" cy="575072"/>
          </a:xfrm>
          <a:prstGeom prst="rect">
            <a:avLst/>
          </a:prstGeom>
        </p:spPr>
        <p:txBody>
          <a:bodyPr vert="horz" lIns="91440" tIns="45720" rIns="91440" bIns="45720" rtlCol="0" anchor="ctr"/>
          <a:lstStyle>
            <a:lvl1pPr algn="l">
              <a:defRPr sz="1200">
                <a:solidFill>
                  <a:schemeClr val="tx1">
                    <a:tint val="75000"/>
                  </a:schemeClr>
                </a:solidFill>
              </a:defRPr>
            </a:lvl1pPr>
          </a:lstStyle>
          <a:p>
            <a:fld id="{63DF47C4-5FE9-4337-87CA-5398C32E9BB9}" type="datetimeFigureOut">
              <a:rPr kumimoji="1" lang="ja-JP" altLang="en-US" smtClean="0"/>
              <a:t>2023/1/7</a:t>
            </a:fld>
            <a:endParaRPr kumimoji="1" lang="ja-JP" altLang="en-US"/>
          </a:p>
        </p:txBody>
      </p:sp>
      <p:sp>
        <p:nvSpPr>
          <p:cNvPr id="5" name="フッター プレースホルダー 4"/>
          <p:cNvSpPr>
            <a:spLocks noGrp="1"/>
          </p:cNvSpPr>
          <p:nvPr>
            <p:ph type="ftr" sz="quarter" idx="3"/>
          </p:nvPr>
        </p:nvSpPr>
        <p:spPr>
          <a:xfrm>
            <a:off x="3124200" y="10011252"/>
            <a:ext cx="2895600" cy="57507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10011252"/>
            <a:ext cx="2133600" cy="575072"/>
          </a:xfrm>
          <a:prstGeom prst="rect">
            <a:avLst/>
          </a:prstGeom>
        </p:spPr>
        <p:txBody>
          <a:bodyPr vert="horz" lIns="91440" tIns="45720" rIns="91440" bIns="45720" rtlCol="0" anchor="ctr"/>
          <a:lstStyle>
            <a:lvl1pPr algn="r">
              <a:defRPr sz="1200">
                <a:solidFill>
                  <a:schemeClr val="tx1">
                    <a:tint val="75000"/>
                  </a:schemeClr>
                </a:solidFill>
              </a:defRPr>
            </a:lvl1pPr>
          </a:lstStyle>
          <a:p>
            <a:fld id="{D1C50D1F-A284-49F9-BFE8-03AE29E53F39}" type="slidenum">
              <a:rPr kumimoji="1" lang="ja-JP" altLang="en-US" smtClean="0"/>
              <a:t>‹#›</a:t>
            </a:fld>
            <a:endParaRPr kumimoji="1" lang="ja-JP" altLang="en-US"/>
          </a:p>
        </p:txBody>
      </p:sp>
    </p:spTree>
    <p:extLst>
      <p:ext uri="{BB962C8B-B14F-4D97-AF65-F5344CB8AC3E}">
        <p14:creationId xmlns:p14="http://schemas.microsoft.com/office/powerpoint/2010/main" val="2637890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96C009FD-0A02-9293-5C85-32979A2AFB2B}"/>
              </a:ext>
            </a:extLst>
          </p:cNvPr>
          <p:cNvPicPr>
            <a:picLocks noChangeAspect="1"/>
          </p:cNvPicPr>
          <p:nvPr/>
        </p:nvPicPr>
        <p:blipFill>
          <a:blip r:embed="rId2"/>
          <a:stretch>
            <a:fillRect/>
          </a:stretch>
        </p:blipFill>
        <p:spPr>
          <a:xfrm>
            <a:off x="3491551" y="1418454"/>
            <a:ext cx="2158629" cy="2268000"/>
          </a:xfrm>
          <a:prstGeom prst="rect">
            <a:avLst/>
          </a:prstGeom>
        </p:spPr>
      </p:pic>
      <p:pic>
        <p:nvPicPr>
          <p:cNvPr id="2" name="図 1">
            <a:extLst>
              <a:ext uri="{FF2B5EF4-FFF2-40B4-BE49-F238E27FC236}">
                <a16:creationId xmlns:a16="http://schemas.microsoft.com/office/drawing/2014/main" id="{F32EAA22-BD82-68A5-6B57-56CBFF19E484}"/>
              </a:ext>
            </a:extLst>
          </p:cNvPr>
          <p:cNvPicPr>
            <a:picLocks noChangeAspect="1"/>
          </p:cNvPicPr>
          <p:nvPr/>
        </p:nvPicPr>
        <p:blipFill>
          <a:blip r:embed="rId3"/>
          <a:stretch>
            <a:fillRect/>
          </a:stretch>
        </p:blipFill>
        <p:spPr>
          <a:xfrm>
            <a:off x="5320120" y="3578940"/>
            <a:ext cx="2282400" cy="2282400"/>
          </a:xfrm>
          <a:prstGeom prst="rect">
            <a:avLst/>
          </a:prstGeom>
        </p:spPr>
      </p:pic>
      <p:pic>
        <p:nvPicPr>
          <p:cNvPr id="4" name="図 3">
            <a:extLst>
              <a:ext uri="{FF2B5EF4-FFF2-40B4-BE49-F238E27FC236}">
                <a16:creationId xmlns:a16="http://schemas.microsoft.com/office/drawing/2014/main" id="{CA206101-F061-DD19-E73F-E7FA09292C64}"/>
              </a:ext>
            </a:extLst>
          </p:cNvPr>
          <p:cNvPicPr>
            <a:picLocks noChangeAspect="1"/>
          </p:cNvPicPr>
          <p:nvPr/>
        </p:nvPicPr>
        <p:blipFill>
          <a:blip r:embed="rId4"/>
          <a:stretch>
            <a:fillRect/>
          </a:stretch>
        </p:blipFill>
        <p:spPr>
          <a:xfrm>
            <a:off x="5431904" y="5755925"/>
            <a:ext cx="2160000" cy="2269440"/>
          </a:xfrm>
          <a:prstGeom prst="rect">
            <a:avLst/>
          </a:prstGeom>
        </p:spPr>
      </p:pic>
      <p:pic>
        <p:nvPicPr>
          <p:cNvPr id="6" name="図 5">
            <a:extLst>
              <a:ext uri="{FF2B5EF4-FFF2-40B4-BE49-F238E27FC236}">
                <a16:creationId xmlns:a16="http://schemas.microsoft.com/office/drawing/2014/main" id="{0573A7BF-0957-DDAA-E71E-B4A2F705B51B}"/>
              </a:ext>
            </a:extLst>
          </p:cNvPr>
          <p:cNvPicPr>
            <a:picLocks noChangeAspect="1"/>
          </p:cNvPicPr>
          <p:nvPr/>
        </p:nvPicPr>
        <p:blipFill>
          <a:blip r:embed="rId5"/>
          <a:stretch>
            <a:fillRect/>
          </a:stretch>
        </p:blipFill>
        <p:spPr>
          <a:xfrm>
            <a:off x="1568048" y="3587605"/>
            <a:ext cx="2160000" cy="2269440"/>
          </a:xfrm>
          <a:prstGeom prst="rect">
            <a:avLst/>
          </a:prstGeom>
        </p:spPr>
      </p:pic>
      <p:pic>
        <p:nvPicPr>
          <p:cNvPr id="8" name="図 7">
            <a:extLst>
              <a:ext uri="{FF2B5EF4-FFF2-40B4-BE49-F238E27FC236}">
                <a16:creationId xmlns:a16="http://schemas.microsoft.com/office/drawing/2014/main" id="{E30B2F01-5AB8-0879-0609-F70B871F322F}"/>
              </a:ext>
            </a:extLst>
          </p:cNvPr>
          <p:cNvPicPr>
            <a:picLocks noChangeAspect="1"/>
          </p:cNvPicPr>
          <p:nvPr/>
        </p:nvPicPr>
        <p:blipFill>
          <a:blip r:embed="rId6"/>
          <a:stretch>
            <a:fillRect/>
          </a:stretch>
        </p:blipFill>
        <p:spPr>
          <a:xfrm>
            <a:off x="3486157" y="3585942"/>
            <a:ext cx="2160000" cy="2269440"/>
          </a:xfrm>
          <a:prstGeom prst="rect">
            <a:avLst/>
          </a:prstGeom>
        </p:spPr>
      </p:pic>
      <p:pic>
        <p:nvPicPr>
          <p:cNvPr id="9" name="図 8">
            <a:extLst>
              <a:ext uri="{FF2B5EF4-FFF2-40B4-BE49-F238E27FC236}">
                <a16:creationId xmlns:a16="http://schemas.microsoft.com/office/drawing/2014/main" id="{D34C7BC3-6352-84F7-67E1-5FA22A19C57D}"/>
              </a:ext>
            </a:extLst>
          </p:cNvPr>
          <p:cNvPicPr>
            <a:picLocks noChangeAspect="1"/>
          </p:cNvPicPr>
          <p:nvPr/>
        </p:nvPicPr>
        <p:blipFill>
          <a:blip r:embed="rId7"/>
          <a:stretch>
            <a:fillRect/>
          </a:stretch>
        </p:blipFill>
        <p:spPr>
          <a:xfrm>
            <a:off x="5436218" y="1416393"/>
            <a:ext cx="2160000" cy="2269440"/>
          </a:xfrm>
          <a:prstGeom prst="rect">
            <a:avLst/>
          </a:prstGeom>
        </p:spPr>
      </p:pic>
      <p:pic>
        <p:nvPicPr>
          <p:cNvPr id="10" name="図 9">
            <a:extLst>
              <a:ext uri="{FF2B5EF4-FFF2-40B4-BE49-F238E27FC236}">
                <a16:creationId xmlns:a16="http://schemas.microsoft.com/office/drawing/2014/main" id="{2A83C3F6-924F-7B6C-9CD2-4E8C1AAE02D8}"/>
              </a:ext>
            </a:extLst>
          </p:cNvPr>
          <p:cNvPicPr>
            <a:picLocks noChangeAspect="1"/>
          </p:cNvPicPr>
          <p:nvPr/>
        </p:nvPicPr>
        <p:blipFill>
          <a:blip r:embed="rId8"/>
          <a:stretch>
            <a:fillRect/>
          </a:stretch>
        </p:blipFill>
        <p:spPr>
          <a:xfrm>
            <a:off x="1566578" y="1364716"/>
            <a:ext cx="2160000" cy="2321280"/>
          </a:xfrm>
          <a:prstGeom prst="rect">
            <a:avLst/>
          </a:prstGeom>
        </p:spPr>
      </p:pic>
      <p:pic>
        <p:nvPicPr>
          <p:cNvPr id="12" name="図 11">
            <a:extLst>
              <a:ext uri="{FF2B5EF4-FFF2-40B4-BE49-F238E27FC236}">
                <a16:creationId xmlns:a16="http://schemas.microsoft.com/office/drawing/2014/main" id="{5F854BB6-0654-0EC1-6E2F-7EA51CA9CE45}"/>
              </a:ext>
            </a:extLst>
          </p:cNvPr>
          <p:cNvPicPr>
            <a:picLocks noChangeAspect="1"/>
          </p:cNvPicPr>
          <p:nvPr/>
        </p:nvPicPr>
        <p:blipFill>
          <a:blip r:embed="rId9"/>
          <a:stretch>
            <a:fillRect/>
          </a:stretch>
        </p:blipFill>
        <p:spPr>
          <a:xfrm>
            <a:off x="1568312" y="5754609"/>
            <a:ext cx="2160000" cy="2269440"/>
          </a:xfrm>
          <a:prstGeom prst="rect">
            <a:avLst/>
          </a:prstGeom>
        </p:spPr>
      </p:pic>
      <p:pic>
        <p:nvPicPr>
          <p:cNvPr id="17" name="図 16">
            <a:extLst>
              <a:ext uri="{FF2B5EF4-FFF2-40B4-BE49-F238E27FC236}">
                <a16:creationId xmlns:a16="http://schemas.microsoft.com/office/drawing/2014/main" id="{F2749596-7418-D5F0-86B8-919E4A14213D}"/>
              </a:ext>
            </a:extLst>
          </p:cNvPr>
          <p:cNvPicPr>
            <a:picLocks noChangeAspect="1"/>
          </p:cNvPicPr>
          <p:nvPr/>
        </p:nvPicPr>
        <p:blipFill>
          <a:blip r:embed="rId10"/>
          <a:stretch>
            <a:fillRect/>
          </a:stretch>
        </p:blipFill>
        <p:spPr>
          <a:xfrm>
            <a:off x="3491698" y="5762770"/>
            <a:ext cx="2160000" cy="2263404"/>
          </a:xfrm>
          <a:prstGeom prst="rect">
            <a:avLst/>
          </a:prstGeom>
        </p:spPr>
      </p:pic>
      <p:sp>
        <p:nvSpPr>
          <p:cNvPr id="23" name="テキスト ボックス 22">
            <a:extLst>
              <a:ext uri="{FF2B5EF4-FFF2-40B4-BE49-F238E27FC236}">
                <a16:creationId xmlns:a16="http://schemas.microsoft.com/office/drawing/2014/main" id="{DCAF581A-9241-087B-FED3-4651CFFA4809}"/>
              </a:ext>
            </a:extLst>
          </p:cNvPr>
          <p:cNvSpPr txBox="1"/>
          <p:nvPr/>
        </p:nvSpPr>
        <p:spPr>
          <a:xfrm>
            <a:off x="1547664" y="8064971"/>
            <a:ext cx="5832648" cy="1569660"/>
          </a:xfrm>
          <a:prstGeom prst="rect">
            <a:avLst/>
          </a:prstGeom>
          <a:noFill/>
        </p:spPr>
        <p:txBody>
          <a:bodyPr wrap="square" rtlCol="0">
            <a:spAutoFit/>
          </a:bodyPr>
          <a:lstStyle/>
          <a:p>
            <a:r>
              <a:rPr kumimoji="1" lang="en-US" altLang="ja-JP" sz="1200" b="1" dirty="0">
                <a:latin typeface="Arial" panose="020B0604020202020204" pitchFamily="34" charset="0"/>
                <a:cs typeface="Arial" panose="020B0604020202020204" pitchFamily="34" charset="0"/>
              </a:rPr>
              <a:t>Figure S1: Comparison of survival curves between the unadjusted WL-TURBT (n = 1057) and PDD-TURBT (n = 497) groups.</a:t>
            </a:r>
          </a:p>
          <a:p>
            <a:r>
              <a:rPr kumimoji="1" lang="en-US" altLang="ja-JP" sz="1200" dirty="0">
                <a:latin typeface="Arial" panose="020B0604020202020204" pitchFamily="34" charset="0"/>
                <a:cs typeface="Arial" panose="020B0604020202020204" pitchFamily="34" charset="0"/>
              </a:rPr>
              <a:t>Survival curves for the nine oncological outcomes were generated from the date of initial TURBT (diagnosis of bladder cancer). Survival rates were estimated using the Kaplan–Meier method and hazard ratios (HRs) with 95% confidence intervals (CIs) were calculated using the log-rank test.</a:t>
            </a:r>
          </a:p>
          <a:p>
            <a:r>
              <a:rPr kumimoji="1" lang="en-US" altLang="ja-JP" sz="1200" dirty="0">
                <a:latin typeface="Arial" panose="020B0604020202020204" pitchFamily="34" charset="0"/>
                <a:cs typeface="Arial" panose="020B0604020202020204" pitchFamily="34" charset="0"/>
              </a:rPr>
              <a:t>TURBT, transurethral resection of bladder tumor; WL, conventional white-light; PDD, photodynamic diagnosis-assisted.</a:t>
            </a:r>
          </a:p>
        </p:txBody>
      </p:sp>
    </p:spTree>
    <p:extLst>
      <p:ext uri="{BB962C8B-B14F-4D97-AF65-F5344CB8AC3E}">
        <p14:creationId xmlns:p14="http://schemas.microsoft.com/office/powerpoint/2010/main" val="196839364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5329</TotalTime>
  <Words>95</Words>
  <Application>Microsoft Office PowerPoint</Application>
  <PresentationFormat>ユーザー設定</PresentationFormat>
  <Paragraphs>3</Paragraphs>
  <Slides>1</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vt:i4>
      </vt:variant>
    </vt:vector>
  </HeadingPairs>
  <TitlesOfParts>
    <vt:vector size="4" baseType="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WindowsUser</dc:creator>
  <cp:lastModifiedBy>Miyake Makito</cp:lastModifiedBy>
  <cp:revision>82</cp:revision>
  <dcterms:created xsi:type="dcterms:W3CDTF">2022-07-14T15:14:45Z</dcterms:created>
  <dcterms:modified xsi:type="dcterms:W3CDTF">2023-01-06T19:44:10Z</dcterms:modified>
</cp:coreProperties>
</file>