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9" r:id="rId2"/>
  </p:sldIdLst>
  <p:sldSz cx="9144000" cy="1080135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46" autoAdjust="0"/>
    <p:restoredTop sz="94660"/>
  </p:normalViewPr>
  <p:slideViewPr>
    <p:cSldViewPr>
      <p:cViewPr varScale="1">
        <p:scale>
          <a:sx n="50" d="100"/>
          <a:sy n="50" d="100"/>
        </p:scale>
        <p:origin x="2736" y="34"/>
      </p:cViewPr>
      <p:guideLst>
        <p:guide orient="horz" pos="340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F3DF7D-35A5-4E24-9AFC-89C10BF77A18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978025" y="685800"/>
            <a:ext cx="2901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1E1B0-A4E1-402C-8366-0CAB2C6EC7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439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3355420"/>
            <a:ext cx="7772400" cy="231528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6120765"/>
            <a:ext cx="6400800" cy="27603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47C4-5FE9-4337-87CA-5398C32E9BB9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1060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47C4-5FE9-4337-87CA-5398C32E9BB9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0791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680086"/>
            <a:ext cx="2057400" cy="14516814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680086"/>
            <a:ext cx="6019800" cy="14516814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47C4-5FE9-4337-87CA-5398C32E9BB9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152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47C4-5FE9-4337-87CA-5398C32E9BB9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28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6940868"/>
            <a:ext cx="7772400" cy="214526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4578074"/>
            <a:ext cx="7772400" cy="236279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47C4-5FE9-4337-87CA-5398C32E9BB9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4534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3970497"/>
            <a:ext cx="4038600" cy="112264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3970497"/>
            <a:ext cx="4038600" cy="112264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47C4-5FE9-4337-87CA-5398C32E9BB9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32555"/>
            <a:ext cx="8229600" cy="180022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2417803"/>
            <a:ext cx="4040188" cy="1007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3425428"/>
            <a:ext cx="4040188" cy="62232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2417803"/>
            <a:ext cx="4041775" cy="1007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3425428"/>
            <a:ext cx="4041775" cy="62232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47C4-5FE9-4337-87CA-5398C32E9BB9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6618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47C4-5FE9-4337-87CA-5398C32E9BB9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006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47C4-5FE9-4337-87CA-5398C32E9BB9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452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430054"/>
            <a:ext cx="3008313" cy="183022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430055"/>
            <a:ext cx="5111750" cy="921865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1" y="2260283"/>
            <a:ext cx="3008313" cy="7388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47C4-5FE9-4337-87CA-5398C32E9BB9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8606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7560945"/>
            <a:ext cx="5486400" cy="8926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965121"/>
            <a:ext cx="5486400" cy="64808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8453557"/>
            <a:ext cx="5486400" cy="12676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47C4-5FE9-4337-87CA-5398C32E9BB9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458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432555"/>
            <a:ext cx="8229600" cy="1800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2520316"/>
            <a:ext cx="8229600" cy="7128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10011252"/>
            <a:ext cx="2133600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F47C4-5FE9-4337-87CA-5398C32E9BB9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10011252"/>
            <a:ext cx="2895600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10011252"/>
            <a:ext cx="2133600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890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5F2DE6C-EFA7-91F7-D3E2-A0AF5F7A7B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168427"/>
            <a:ext cx="8460432" cy="3034295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13524E2-408C-D8A8-8370-B0C19A6A886A}"/>
              </a:ext>
            </a:extLst>
          </p:cNvPr>
          <p:cNvSpPr txBox="1"/>
          <p:nvPr/>
        </p:nvSpPr>
        <p:spPr>
          <a:xfrm>
            <a:off x="575048" y="6264771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S2: Sankey diagrams connecting the initial diagnosis of NMIBC and subsequent pathological pathways.</a:t>
            </a:r>
          </a:p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Of 990 patients, 236 had at least one instance of bladder cancer recurrence and/or progression. Each vertical bar represents a pathological category: Ta low-grade (LG), Ta high-grade (HG), isolated Tis, and T1HG. The height of the bars is proportional to the number of patients.</a:t>
            </a:r>
          </a:p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TURBT, transurethral resection of bladder tumor; WL, conventional white-light; PDD, photodynamic diagnosis-assisted; NMIBC, non-muscle-invasive bladder cancer; UC, urothelial carcinoma.</a:t>
            </a:r>
          </a:p>
        </p:txBody>
      </p:sp>
    </p:spTree>
    <p:extLst>
      <p:ext uri="{BB962C8B-B14F-4D97-AF65-F5344CB8AC3E}">
        <p14:creationId xmlns:p14="http://schemas.microsoft.com/office/powerpoint/2010/main" val="17443143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5329</TotalTime>
  <Words>101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WindowsUser</dc:creator>
  <cp:lastModifiedBy>Miyake Makito</cp:lastModifiedBy>
  <cp:revision>82</cp:revision>
  <dcterms:created xsi:type="dcterms:W3CDTF">2022-07-14T15:14:45Z</dcterms:created>
  <dcterms:modified xsi:type="dcterms:W3CDTF">2023-01-06T19:44:41Z</dcterms:modified>
</cp:coreProperties>
</file>