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79" r:id="rId2"/>
    <p:sldId id="280" r:id="rId3"/>
    <p:sldId id="282" r:id="rId4"/>
    <p:sldId id="28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6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90949-6079-3E49-804B-F189B801C04A}" type="datetimeFigureOut">
              <a:rPr lang="en-US" smtClean="0"/>
              <a:t>8/3/22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6D980-18BC-A64A-8D91-54BEB5C40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183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77B61-A0FE-9443-9378-37B5FFDA22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CA7693-41A4-5E48-A3D4-BE97BC8091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C75611-37BD-0344-BFE0-E82BC1FE7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05A1-29B1-9B4D-9B51-A8CC1F562A25}" type="datetimeFigureOut">
              <a:rPr lang="en-US" smtClean="0"/>
              <a:t>8/3/22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A95CD0-03EB-0E4E-877C-E8351C16C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CD4ED-7749-ED48-9589-3E486BADF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F5D-2BE8-CF45-969F-454ABFCD1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058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9044C-C16A-DD48-B7D3-718AC0701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34EB56-B07C-944B-A6AB-68CBB3C743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6DE8D-EFD2-8441-84CE-6C7285DD0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05A1-29B1-9B4D-9B51-A8CC1F562A25}" type="datetimeFigureOut">
              <a:rPr lang="en-US" smtClean="0"/>
              <a:t>8/3/22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E70D45-A6E3-DE4E-B3C3-F252955B6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79F0DD-A3E5-2645-A23C-58E88989B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F5D-2BE8-CF45-969F-454ABFCD1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053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136A6A-B5EA-F843-8537-DED314A750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9DD670-9863-0D42-86AD-DA8BAC1DB7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178BD-83CB-A14D-BB32-F32802863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05A1-29B1-9B4D-9B51-A8CC1F562A25}" type="datetimeFigureOut">
              <a:rPr lang="en-US" smtClean="0"/>
              <a:t>8/3/22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61F143-0572-2A46-B409-07FB86000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6D7900-07AF-9D42-9F6B-145756798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F5D-2BE8-CF45-969F-454ABFCD1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976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A6DF9-5302-1F42-9946-7138FA1B1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6A0366-47B2-7D4E-9D4A-39D2E2545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06457-2E9F-794F-B388-7E37DC63F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05A1-29B1-9B4D-9B51-A8CC1F562A25}" type="datetimeFigureOut">
              <a:rPr lang="en-US" smtClean="0"/>
              <a:t>8/3/22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40BBBA-2992-674D-9F33-29331E626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C3B90-F0F2-464F-9383-78D673CFE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F5D-2BE8-CF45-969F-454ABFCD1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85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515ED-F4F6-334C-89A0-8311D45C8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68E17F-B0E7-A840-8EAC-18E877C71C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61F1B2-271A-1E4F-9C40-46B609E1E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05A1-29B1-9B4D-9B51-A8CC1F562A25}" type="datetimeFigureOut">
              <a:rPr lang="en-US" smtClean="0"/>
              <a:t>8/3/22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C06A6E-3012-7042-92EE-FF9860F49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94EA9-4B89-1349-8F81-E350C7046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F5D-2BE8-CF45-969F-454ABFCD1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616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0927F-99B3-5344-9630-52187D8F4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3B287-2A86-FF40-AB14-6D8AEB2B89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D0640B-2BE9-E847-9042-E87E0ED2E7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B15C54-6961-CD46-86E2-D3762EF65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05A1-29B1-9B4D-9B51-A8CC1F562A25}" type="datetimeFigureOut">
              <a:rPr lang="en-US" smtClean="0"/>
              <a:t>8/3/22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26BFC6-6D11-CD45-AF0E-6312FE184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E85F89-01FA-DD4C-99EF-62EB3A73A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F5D-2BE8-CF45-969F-454ABFCD1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788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87A5-62FF-ED44-8F2F-9B8700DDC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02DB70-B083-BA44-93B2-EA593A268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AE61AB-285C-6B43-8FD2-16435E14BE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22DEAB-B6A9-4245-AECD-103B42A01D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2ECEEB-7857-C648-BD40-2687F9B696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11BC81-A936-CE41-BBBB-18DD7517B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05A1-29B1-9B4D-9B51-A8CC1F562A25}" type="datetimeFigureOut">
              <a:rPr lang="en-US" smtClean="0"/>
              <a:t>8/3/22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FDE166-E75B-C146-A4E9-080A3F700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06EE33-5F24-3F45-AA4E-87DED3FB5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F5D-2BE8-CF45-969F-454ABFCD1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025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8B669-FF1D-8442-BDF0-90DD3F337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425155-16F1-DE4E-B39C-5A6F12BB3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05A1-29B1-9B4D-9B51-A8CC1F562A25}" type="datetimeFigureOut">
              <a:rPr lang="en-US" smtClean="0"/>
              <a:t>8/3/22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A6AF49-0A69-5749-A18E-1F0C9A3DF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125E51-ECB9-2342-8815-31844D367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F5D-2BE8-CF45-969F-454ABFCD1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94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7750B-2AEF-764F-8EAC-D73FE196D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05A1-29B1-9B4D-9B51-A8CC1F562A25}" type="datetimeFigureOut">
              <a:rPr lang="en-US" smtClean="0"/>
              <a:t>8/3/22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46181E-E40C-4744-B1BD-6B1CBFFEE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CE6DD7-A3A0-8549-8142-A65E9089E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F5D-2BE8-CF45-969F-454ABFCD1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1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3FCD0-94AF-D843-9E92-E9A0CA252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009890-27CA-0442-8733-6ED5E53B57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D46B3B-67C9-DF47-BC4B-E36084DD1A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C5B736-8628-6747-842E-B88E6125E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05A1-29B1-9B4D-9B51-A8CC1F562A25}" type="datetimeFigureOut">
              <a:rPr lang="en-US" smtClean="0"/>
              <a:t>8/3/22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350C64-6853-0946-A8EE-ACEFA58CA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B96D1C-6D1D-A549-9C3C-5A3871CEA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F5D-2BE8-CF45-969F-454ABFCD1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33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6BE18-B07C-F846-BA53-B7B7D1D1A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3FCE45-4E56-3344-ABE1-959B95B6A7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3F9455-D377-CD4D-BA7B-5CBF341525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B8B067-3223-084C-BD46-C4DC08B7D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05A1-29B1-9B4D-9B51-A8CC1F562A25}" type="datetimeFigureOut">
              <a:rPr lang="en-US" smtClean="0"/>
              <a:t>8/3/22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823AC8-0CD0-3C40-8BAB-C7FC8AD22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00FC18-AF5D-F643-9DF2-0711F1B47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F5D-2BE8-CF45-969F-454ABFCD1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55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C083AB-8828-9E44-9B63-6BDED46BE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8A5762-E3C2-9D46-B611-39D512BE52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7FE2D6-04C7-534C-9082-7958F50C1D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405A1-29B1-9B4D-9B51-A8CC1F562A25}" type="datetimeFigureOut">
              <a:rPr lang="en-US" smtClean="0"/>
              <a:t>8/3/22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123386-C511-2E44-AE72-F94CE17728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823F0-E191-1841-806D-B5005313A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C1F5D-2BE8-CF45-969F-454ABFCD1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999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>
            <a:extLst>
              <a:ext uri="{FF2B5EF4-FFF2-40B4-BE49-F238E27FC236}">
                <a16:creationId xmlns:a16="http://schemas.microsoft.com/office/drawing/2014/main" id="{DB209A68-FE2A-3B44-817D-F51300A8A4E8}"/>
              </a:ext>
            </a:extLst>
          </p:cNvPr>
          <p:cNvGrpSpPr/>
          <p:nvPr/>
        </p:nvGrpSpPr>
        <p:grpSpPr>
          <a:xfrm>
            <a:off x="292707" y="430706"/>
            <a:ext cx="5407543" cy="3162376"/>
            <a:chOff x="292707" y="430706"/>
            <a:chExt cx="5407543" cy="3162376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0000000-0008-0000-0000-00000104000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l="7430" r="24764" b="10745"/>
            <a:stretch/>
          </p:blipFill>
          <p:spPr bwMode="auto">
            <a:xfrm>
              <a:off x="1258851" y="430706"/>
              <a:ext cx="4441399" cy="2764149"/>
            </a:xfrm>
            <a:prstGeom prst="rect">
              <a:avLst/>
            </a:prstGeom>
            <a:noFill/>
            <a:ln w="1">
              <a:noFill/>
              <a:miter lim="800000"/>
              <a:headEnd/>
              <a:tailEnd type="none" w="med" len="med"/>
            </a:ln>
            <a:effectLst/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A39FE60-4F78-B1B8-8316-7E50C7EBBA95}"/>
                </a:ext>
              </a:extLst>
            </p:cNvPr>
            <p:cNvSpPr txBox="1"/>
            <p:nvPr/>
          </p:nvSpPr>
          <p:spPr>
            <a:xfrm>
              <a:off x="3775000" y="2741354"/>
              <a:ext cx="12059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P=0.383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59E4DA2-B638-4C94-8F5C-227E3648F65A}"/>
                </a:ext>
              </a:extLst>
            </p:cNvPr>
            <p:cNvSpPr txBox="1"/>
            <p:nvPr/>
          </p:nvSpPr>
          <p:spPr>
            <a:xfrm>
              <a:off x="587462" y="567906"/>
              <a:ext cx="400110" cy="2562241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Percent Cumulative Survival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1C6ADD8-B9C7-033B-DF6B-ABEFA942E1E3}"/>
                </a:ext>
              </a:extLst>
            </p:cNvPr>
            <p:cNvSpPr txBox="1"/>
            <p:nvPr/>
          </p:nvSpPr>
          <p:spPr>
            <a:xfrm>
              <a:off x="1676330" y="3285305"/>
              <a:ext cx="3385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Years from first clinical manifestation 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884A8F7-C030-1D0D-9313-CF7E75029A75}"/>
                </a:ext>
              </a:extLst>
            </p:cNvPr>
            <p:cNvSpPr txBox="1"/>
            <p:nvPr/>
          </p:nvSpPr>
          <p:spPr>
            <a:xfrm>
              <a:off x="1384543" y="308314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4184D7F-5610-668C-E486-F1AF3BCE4F61}"/>
                </a:ext>
              </a:extLst>
            </p:cNvPr>
            <p:cNvSpPr txBox="1"/>
            <p:nvPr/>
          </p:nvSpPr>
          <p:spPr>
            <a:xfrm>
              <a:off x="1990554" y="3083148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E645182-ACFF-D1B0-8CCF-61B2F4EB7767}"/>
                </a:ext>
              </a:extLst>
            </p:cNvPr>
            <p:cNvSpPr txBox="1"/>
            <p:nvPr/>
          </p:nvSpPr>
          <p:spPr>
            <a:xfrm>
              <a:off x="2676475" y="3083148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D6BB92E-DE34-70EA-06C8-1220563D46B8}"/>
                </a:ext>
              </a:extLst>
            </p:cNvPr>
            <p:cNvSpPr txBox="1"/>
            <p:nvPr/>
          </p:nvSpPr>
          <p:spPr>
            <a:xfrm>
              <a:off x="3356630" y="3083148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B5EE9D5-E1E0-6D68-8AB6-8C71D17DACEB}"/>
                </a:ext>
              </a:extLst>
            </p:cNvPr>
            <p:cNvSpPr txBox="1"/>
            <p:nvPr/>
          </p:nvSpPr>
          <p:spPr>
            <a:xfrm>
              <a:off x="4007495" y="3083148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8B2A8D7-E0AC-B526-07F0-5F49F77E9816}"/>
                </a:ext>
              </a:extLst>
            </p:cNvPr>
            <p:cNvSpPr txBox="1"/>
            <p:nvPr/>
          </p:nvSpPr>
          <p:spPr>
            <a:xfrm>
              <a:off x="4657153" y="3083148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85565C4-D8DA-4F9F-611A-806F4960796C}"/>
                </a:ext>
              </a:extLst>
            </p:cNvPr>
            <p:cNvSpPr txBox="1"/>
            <p:nvPr/>
          </p:nvSpPr>
          <p:spPr>
            <a:xfrm>
              <a:off x="5316812" y="3083148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A5461D5-06D9-5C89-2885-D98C50227CE2}"/>
                </a:ext>
              </a:extLst>
            </p:cNvPr>
            <p:cNvSpPr txBox="1"/>
            <p:nvPr/>
          </p:nvSpPr>
          <p:spPr>
            <a:xfrm>
              <a:off x="1053802" y="2835789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068CB94-7F38-0C1D-C26E-EF86EA75AAF8}"/>
                </a:ext>
              </a:extLst>
            </p:cNvPr>
            <p:cNvSpPr txBox="1"/>
            <p:nvPr/>
          </p:nvSpPr>
          <p:spPr>
            <a:xfrm>
              <a:off x="954416" y="2388544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9A8674F-5D68-DA42-B40E-D68DA81C97C9}"/>
                </a:ext>
              </a:extLst>
            </p:cNvPr>
            <p:cNvSpPr txBox="1"/>
            <p:nvPr/>
          </p:nvSpPr>
          <p:spPr>
            <a:xfrm>
              <a:off x="954416" y="1968413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3ECA7C5-DD6A-4560-3CED-96C9D162F600}"/>
                </a:ext>
              </a:extLst>
            </p:cNvPr>
            <p:cNvSpPr txBox="1"/>
            <p:nvPr/>
          </p:nvSpPr>
          <p:spPr>
            <a:xfrm>
              <a:off x="954416" y="1517015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1D7C76B-EF45-B78A-2BEF-982AD9673BB7}"/>
                </a:ext>
              </a:extLst>
            </p:cNvPr>
            <p:cNvSpPr txBox="1"/>
            <p:nvPr/>
          </p:nvSpPr>
          <p:spPr>
            <a:xfrm>
              <a:off x="954416" y="1060754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497FF8-6710-12C9-58C3-4274BF06A9BE}"/>
                </a:ext>
              </a:extLst>
            </p:cNvPr>
            <p:cNvSpPr txBox="1"/>
            <p:nvPr/>
          </p:nvSpPr>
          <p:spPr>
            <a:xfrm>
              <a:off x="855030" y="617722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C58AC73-2C49-5373-B8C4-7E9364C73C6A}"/>
                </a:ext>
              </a:extLst>
            </p:cNvPr>
            <p:cNvSpPr txBox="1"/>
            <p:nvPr/>
          </p:nvSpPr>
          <p:spPr>
            <a:xfrm>
              <a:off x="1383315" y="2077433"/>
              <a:ext cx="26241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Lymphoproliferative Disease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4E5FB11-184A-FD91-CCEA-5D70813E76E9}"/>
                </a:ext>
              </a:extLst>
            </p:cNvPr>
            <p:cNvSpPr txBox="1"/>
            <p:nvPr/>
          </p:nvSpPr>
          <p:spPr>
            <a:xfrm>
              <a:off x="292707" y="611804"/>
              <a:ext cx="402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A.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5654435A-6BD1-AE82-AF18-1ECE6C6655FB}"/>
              </a:ext>
            </a:extLst>
          </p:cNvPr>
          <p:cNvSpPr txBox="1"/>
          <p:nvPr/>
        </p:nvSpPr>
        <p:spPr>
          <a:xfrm>
            <a:off x="3358608" y="45838"/>
            <a:ext cx="5636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Survival based on Clinical Manifestations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6E23D6F-614F-7834-896F-977427E60847}"/>
              </a:ext>
            </a:extLst>
          </p:cNvPr>
          <p:cNvSpPr txBox="1"/>
          <p:nvPr/>
        </p:nvSpPr>
        <p:spPr>
          <a:xfrm>
            <a:off x="42578" y="-834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E VI</a:t>
            </a:r>
            <a:endParaRPr 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BC00BA1-4C14-7D42-B947-18225C7BD5F8}"/>
              </a:ext>
            </a:extLst>
          </p:cNvPr>
          <p:cNvGrpSpPr/>
          <p:nvPr/>
        </p:nvGrpSpPr>
        <p:grpSpPr>
          <a:xfrm>
            <a:off x="6040922" y="499159"/>
            <a:ext cx="5492817" cy="3082520"/>
            <a:chOff x="6040922" y="499159"/>
            <a:chExt cx="5492817" cy="3082520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00000000-0008-0000-0000-00000204000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7736" t="5940" r="25575" b="12157"/>
            <a:stretch/>
          </p:blipFill>
          <p:spPr bwMode="auto">
            <a:xfrm>
              <a:off x="6969385" y="644863"/>
              <a:ext cx="4552490" cy="2506962"/>
            </a:xfrm>
            <a:prstGeom prst="rect">
              <a:avLst/>
            </a:prstGeom>
            <a:noFill/>
            <a:ln w="1">
              <a:noFill/>
              <a:miter lim="800000"/>
              <a:headEnd/>
              <a:tailEnd type="none" w="med" len="med"/>
            </a:ln>
            <a:effectLst/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FA9A295-BE7B-BCCB-91D8-5FCA8D4BA827}"/>
                </a:ext>
              </a:extLst>
            </p:cNvPr>
            <p:cNvSpPr txBox="1"/>
            <p:nvPr/>
          </p:nvSpPr>
          <p:spPr>
            <a:xfrm>
              <a:off x="9484052" y="2717214"/>
              <a:ext cx="1329695" cy="2844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P=0.827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E592164-A419-8804-07C3-737E7290449F}"/>
                </a:ext>
              </a:extLst>
            </p:cNvPr>
            <p:cNvSpPr txBox="1"/>
            <p:nvPr/>
          </p:nvSpPr>
          <p:spPr>
            <a:xfrm>
              <a:off x="6531671" y="617722"/>
              <a:ext cx="497340" cy="316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F33D14C-BABD-AE71-8434-65536149391F}"/>
                </a:ext>
              </a:extLst>
            </p:cNvPr>
            <p:cNvSpPr txBox="1"/>
            <p:nvPr/>
          </p:nvSpPr>
          <p:spPr>
            <a:xfrm>
              <a:off x="6634045" y="1060754"/>
              <a:ext cx="394966" cy="316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335C169-5838-360C-9710-12CAC32CC729}"/>
                </a:ext>
              </a:extLst>
            </p:cNvPr>
            <p:cNvSpPr txBox="1"/>
            <p:nvPr/>
          </p:nvSpPr>
          <p:spPr>
            <a:xfrm>
              <a:off x="6634045" y="1517015"/>
              <a:ext cx="394966" cy="316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85C31B5-4438-8F45-37B4-F4B56FEE1D8A}"/>
                </a:ext>
              </a:extLst>
            </p:cNvPr>
            <p:cNvSpPr txBox="1"/>
            <p:nvPr/>
          </p:nvSpPr>
          <p:spPr>
            <a:xfrm>
              <a:off x="6634045" y="1968413"/>
              <a:ext cx="394966" cy="316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EC9CC27-2542-5252-13E2-7B54D84D16D9}"/>
                </a:ext>
              </a:extLst>
            </p:cNvPr>
            <p:cNvSpPr txBox="1"/>
            <p:nvPr/>
          </p:nvSpPr>
          <p:spPr>
            <a:xfrm>
              <a:off x="6634045" y="2388544"/>
              <a:ext cx="394966" cy="316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8FB29F4-3914-AE13-10FE-3BA13D0BCD38}"/>
                </a:ext>
              </a:extLst>
            </p:cNvPr>
            <p:cNvSpPr txBox="1"/>
            <p:nvPr/>
          </p:nvSpPr>
          <p:spPr>
            <a:xfrm>
              <a:off x="6736419" y="2835789"/>
              <a:ext cx="292592" cy="316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273CDCD-71F8-0086-C3AA-EFE58D3B647E}"/>
                </a:ext>
              </a:extLst>
            </p:cNvPr>
            <p:cNvSpPr txBox="1"/>
            <p:nvPr/>
          </p:nvSpPr>
          <p:spPr>
            <a:xfrm>
              <a:off x="7063820" y="3098626"/>
              <a:ext cx="292592" cy="316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B8340B4-7877-697B-83A2-416A5A4FAE44}"/>
                </a:ext>
              </a:extLst>
            </p:cNvPr>
            <p:cNvSpPr txBox="1"/>
            <p:nvPr/>
          </p:nvSpPr>
          <p:spPr>
            <a:xfrm>
              <a:off x="7712514" y="3088493"/>
              <a:ext cx="394966" cy="316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E394BB0-84E0-EFC1-F5FB-40D2403B130D}"/>
                </a:ext>
              </a:extLst>
            </p:cNvPr>
            <p:cNvSpPr txBox="1"/>
            <p:nvPr/>
          </p:nvSpPr>
          <p:spPr>
            <a:xfrm>
              <a:off x="8419057" y="3088493"/>
              <a:ext cx="394966" cy="316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BEA3520-0D20-52E2-8C9F-72A67DDDF78E}"/>
                </a:ext>
              </a:extLst>
            </p:cNvPr>
            <p:cNvSpPr txBox="1"/>
            <p:nvPr/>
          </p:nvSpPr>
          <p:spPr>
            <a:xfrm>
              <a:off x="9119660" y="3088493"/>
              <a:ext cx="394966" cy="316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964590B-C5EF-BE49-602B-7375787DF4E5}"/>
                </a:ext>
              </a:extLst>
            </p:cNvPr>
            <p:cNvSpPr txBox="1"/>
            <p:nvPr/>
          </p:nvSpPr>
          <p:spPr>
            <a:xfrm>
              <a:off x="9790093" y="3088493"/>
              <a:ext cx="394966" cy="316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F4ED256-C38C-6147-C8A4-F4689F82323F}"/>
                </a:ext>
              </a:extLst>
            </p:cNvPr>
            <p:cNvSpPr txBox="1"/>
            <p:nvPr/>
          </p:nvSpPr>
          <p:spPr>
            <a:xfrm>
              <a:off x="10459282" y="3088493"/>
              <a:ext cx="394966" cy="316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1D5C248-45AC-F983-928F-057B4A0DC88D}"/>
                </a:ext>
              </a:extLst>
            </p:cNvPr>
            <p:cNvSpPr txBox="1"/>
            <p:nvPr/>
          </p:nvSpPr>
          <p:spPr>
            <a:xfrm>
              <a:off x="11138773" y="3088493"/>
              <a:ext cx="394966" cy="316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08354C3-EAB4-3879-3C08-07DD0972509C}"/>
                </a:ext>
              </a:extLst>
            </p:cNvPr>
            <p:cNvSpPr txBox="1"/>
            <p:nvPr/>
          </p:nvSpPr>
          <p:spPr>
            <a:xfrm>
              <a:off x="6272721" y="499159"/>
              <a:ext cx="412139" cy="2630988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Percent Cumulative Survival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DA943FE-99D6-6DDD-18A9-A2A2CE3C2A42}"/>
                </a:ext>
              </a:extLst>
            </p:cNvPr>
            <p:cNvSpPr txBox="1"/>
            <p:nvPr/>
          </p:nvSpPr>
          <p:spPr>
            <a:xfrm>
              <a:off x="7016275" y="2061868"/>
              <a:ext cx="2259167" cy="316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Autoimmune Cytopenia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AF92C9F-F832-1BC1-3048-03D9353F96A7}"/>
                </a:ext>
              </a:extLst>
            </p:cNvPr>
            <p:cNvSpPr txBox="1"/>
            <p:nvPr/>
          </p:nvSpPr>
          <p:spPr>
            <a:xfrm>
              <a:off x="6040922" y="601895"/>
              <a:ext cx="414780" cy="3792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B.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A7A61C1-2270-ADA3-4434-A94B20C9340A}"/>
                </a:ext>
              </a:extLst>
            </p:cNvPr>
            <p:cNvSpPr txBox="1"/>
            <p:nvPr/>
          </p:nvSpPr>
          <p:spPr>
            <a:xfrm>
              <a:off x="7498254" y="3265644"/>
              <a:ext cx="3486936" cy="3160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Years from first clinical manifestation 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2D540E8-835E-CB41-89F3-E6D8940520DB}"/>
              </a:ext>
            </a:extLst>
          </p:cNvPr>
          <p:cNvGrpSpPr/>
          <p:nvPr/>
        </p:nvGrpSpPr>
        <p:grpSpPr>
          <a:xfrm>
            <a:off x="289466" y="3553126"/>
            <a:ext cx="5410784" cy="3136040"/>
            <a:chOff x="289466" y="3553126"/>
            <a:chExt cx="5410784" cy="3136040"/>
          </a:xfrm>
        </p:grpSpPr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00000000-0008-0000-0000-00000304000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l="7789" t="5767" r="24988" b="11434"/>
            <a:stretch/>
          </p:blipFill>
          <p:spPr bwMode="auto">
            <a:xfrm>
              <a:off x="1314522" y="3729308"/>
              <a:ext cx="4385728" cy="2591454"/>
            </a:xfrm>
            <a:prstGeom prst="rect">
              <a:avLst/>
            </a:prstGeom>
            <a:noFill/>
            <a:ln w="1">
              <a:noFill/>
              <a:miter lim="800000"/>
              <a:headEnd/>
              <a:tailEnd type="none" w="med" len="med"/>
            </a:ln>
            <a:effectLst/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F647191-C459-E17D-09AF-BEB921C10414}"/>
                </a:ext>
              </a:extLst>
            </p:cNvPr>
            <p:cNvSpPr txBox="1"/>
            <p:nvPr/>
          </p:nvSpPr>
          <p:spPr>
            <a:xfrm>
              <a:off x="3605496" y="5849306"/>
              <a:ext cx="1248923" cy="263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P=0.026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B7101E0-F52B-9C90-C6DE-D33C594A9A8A}"/>
                </a:ext>
              </a:extLst>
            </p:cNvPr>
            <p:cNvSpPr txBox="1"/>
            <p:nvPr/>
          </p:nvSpPr>
          <p:spPr>
            <a:xfrm>
              <a:off x="1741985" y="6381389"/>
              <a:ext cx="35809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Years from first clinical manifestation 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BD0326F-42CB-D6AE-999E-FD79420C58EF}"/>
                </a:ext>
              </a:extLst>
            </p:cNvPr>
            <p:cNvSpPr txBox="1"/>
            <p:nvPr/>
          </p:nvSpPr>
          <p:spPr>
            <a:xfrm>
              <a:off x="1374879" y="6209092"/>
              <a:ext cx="274818" cy="292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29F3E9F-62BA-5176-EA5B-924A04F642ED}"/>
                </a:ext>
              </a:extLst>
            </p:cNvPr>
            <p:cNvSpPr txBox="1"/>
            <p:nvPr/>
          </p:nvSpPr>
          <p:spPr>
            <a:xfrm>
              <a:off x="2003018" y="6209092"/>
              <a:ext cx="370974" cy="292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6786A86-7130-7A88-17CD-73917E6F1821}"/>
                </a:ext>
              </a:extLst>
            </p:cNvPr>
            <p:cNvSpPr txBox="1"/>
            <p:nvPr/>
          </p:nvSpPr>
          <p:spPr>
            <a:xfrm>
              <a:off x="2688939" y="6209092"/>
              <a:ext cx="370974" cy="292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626D404-AC73-76BA-F2BC-83FF4B225367}"/>
                </a:ext>
              </a:extLst>
            </p:cNvPr>
            <p:cNvSpPr txBox="1"/>
            <p:nvPr/>
          </p:nvSpPr>
          <p:spPr>
            <a:xfrm>
              <a:off x="3369094" y="6209092"/>
              <a:ext cx="370974" cy="292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54773C3-D996-C754-BE1E-112BA2DA3615}"/>
                </a:ext>
              </a:extLst>
            </p:cNvPr>
            <p:cNvSpPr txBox="1"/>
            <p:nvPr/>
          </p:nvSpPr>
          <p:spPr>
            <a:xfrm>
              <a:off x="4019959" y="6209092"/>
              <a:ext cx="370974" cy="292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A7D8D5F-70EB-F63B-B08C-18A8C0C45A65}"/>
                </a:ext>
              </a:extLst>
            </p:cNvPr>
            <p:cNvSpPr txBox="1"/>
            <p:nvPr/>
          </p:nvSpPr>
          <p:spPr>
            <a:xfrm>
              <a:off x="4669617" y="6209092"/>
              <a:ext cx="370974" cy="292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8CF25BF-0948-978F-F955-6A322F239014}"/>
                </a:ext>
              </a:extLst>
            </p:cNvPr>
            <p:cNvSpPr txBox="1"/>
            <p:nvPr/>
          </p:nvSpPr>
          <p:spPr>
            <a:xfrm>
              <a:off x="5329276" y="6209092"/>
              <a:ext cx="370974" cy="292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F3D8905-6F9B-9B2E-C6F1-F716268A5CA7}"/>
                </a:ext>
              </a:extLst>
            </p:cNvPr>
            <p:cNvSpPr txBox="1"/>
            <p:nvPr/>
          </p:nvSpPr>
          <p:spPr>
            <a:xfrm>
              <a:off x="1076100" y="6018892"/>
              <a:ext cx="274818" cy="292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65627E88-A632-ADA0-513D-8E57D0B7B5B5}"/>
                </a:ext>
              </a:extLst>
            </p:cNvPr>
            <p:cNvSpPr txBox="1"/>
            <p:nvPr/>
          </p:nvSpPr>
          <p:spPr>
            <a:xfrm>
              <a:off x="979945" y="5546551"/>
              <a:ext cx="370974" cy="292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6BEAB132-AFB3-0E40-3A4C-2B0E0DE97154}"/>
                </a:ext>
              </a:extLst>
            </p:cNvPr>
            <p:cNvSpPr txBox="1"/>
            <p:nvPr/>
          </p:nvSpPr>
          <p:spPr>
            <a:xfrm>
              <a:off x="979945" y="5102277"/>
              <a:ext cx="370974" cy="292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F25C1FF-AAC3-8C8B-A5C0-137CE12E8269}"/>
                </a:ext>
              </a:extLst>
            </p:cNvPr>
            <p:cNvSpPr txBox="1"/>
            <p:nvPr/>
          </p:nvSpPr>
          <p:spPr>
            <a:xfrm>
              <a:off x="979945" y="4648829"/>
              <a:ext cx="370974" cy="292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490CD22-B78D-9121-C222-3B1785C3B43F}"/>
                </a:ext>
              </a:extLst>
            </p:cNvPr>
            <p:cNvSpPr txBox="1"/>
            <p:nvPr/>
          </p:nvSpPr>
          <p:spPr>
            <a:xfrm>
              <a:off x="979945" y="4192568"/>
              <a:ext cx="370974" cy="292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73A3F82-8C54-9576-8193-CC1E927581E6}"/>
                </a:ext>
              </a:extLst>
            </p:cNvPr>
            <p:cNvSpPr txBox="1"/>
            <p:nvPr/>
          </p:nvSpPr>
          <p:spPr>
            <a:xfrm>
              <a:off x="883789" y="3749536"/>
              <a:ext cx="467129" cy="292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F74B023-540F-0190-AC49-D1B4DE2C96A6}"/>
                </a:ext>
              </a:extLst>
            </p:cNvPr>
            <p:cNvSpPr txBox="1"/>
            <p:nvPr/>
          </p:nvSpPr>
          <p:spPr>
            <a:xfrm>
              <a:off x="1384554" y="5238774"/>
              <a:ext cx="1564405" cy="2925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Growth Delay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05B2233-B821-F97F-CEE5-BF1D30739644}"/>
                </a:ext>
              </a:extLst>
            </p:cNvPr>
            <p:cNvSpPr txBox="1"/>
            <p:nvPr/>
          </p:nvSpPr>
          <p:spPr>
            <a:xfrm>
              <a:off x="614781" y="3553126"/>
              <a:ext cx="400110" cy="268347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Percent Cumulative Survival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F410C9D0-0CCE-1F0B-197F-F63C7CEC5EBF}"/>
                </a:ext>
              </a:extLst>
            </p:cNvPr>
            <p:cNvSpPr txBox="1"/>
            <p:nvPr/>
          </p:nvSpPr>
          <p:spPr>
            <a:xfrm>
              <a:off x="289466" y="3721814"/>
              <a:ext cx="401991" cy="351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C.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6FC7B8E-2A20-E947-940F-8A9F2523200B}"/>
              </a:ext>
            </a:extLst>
          </p:cNvPr>
          <p:cNvGrpSpPr/>
          <p:nvPr/>
        </p:nvGrpSpPr>
        <p:grpSpPr>
          <a:xfrm>
            <a:off x="6039666" y="3674357"/>
            <a:ext cx="5494073" cy="3014809"/>
            <a:chOff x="6039666" y="3674357"/>
            <a:chExt cx="5494073" cy="3014809"/>
          </a:xfrm>
        </p:grpSpPr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C1CB8C05-61C1-887E-2C6D-4F7FCC3F674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/>
            <a:srcRect l="7560" t="5534" r="25845" b="11126"/>
            <a:stretch/>
          </p:blipFill>
          <p:spPr bwMode="auto">
            <a:xfrm>
              <a:off x="6980946" y="3734260"/>
              <a:ext cx="4478544" cy="2562241"/>
            </a:xfrm>
            <a:prstGeom prst="rect">
              <a:avLst/>
            </a:prstGeom>
            <a:noFill/>
            <a:ln w="1">
              <a:noFill/>
              <a:miter lim="800000"/>
              <a:headEnd/>
              <a:tailEnd type="none" w="med" len="med"/>
            </a:ln>
            <a:effectLst/>
          </p:spPr>
        </p:pic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D6D3722E-588C-6901-02B5-5FCA5387A08B}"/>
                </a:ext>
              </a:extLst>
            </p:cNvPr>
            <p:cNvSpPr txBox="1"/>
            <p:nvPr/>
          </p:nvSpPr>
          <p:spPr>
            <a:xfrm>
              <a:off x="9550837" y="5857892"/>
              <a:ext cx="12421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P=0.034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8954E068-3BC6-8AC1-789D-8330BC149E3A}"/>
                </a:ext>
              </a:extLst>
            </p:cNvPr>
            <p:cNvSpPr txBox="1"/>
            <p:nvPr/>
          </p:nvSpPr>
          <p:spPr>
            <a:xfrm>
              <a:off x="6289381" y="3674357"/>
              <a:ext cx="412091" cy="2562241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Percent Cumulative Survival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A2A23876-47FE-9511-22D1-2D7B2590F319}"/>
                </a:ext>
              </a:extLst>
            </p:cNvPr>
            <p:cNvSpPr txBox="1"/>
            <p:nvPr/>
          </p:nvSpPr>
          <p:spPr>
            <a:xfrm>
              <a:off x="7498657" y="6381389"/>
              <a:ext cx="34865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Years from first clinical manifestation 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1C47B72E-6630-059D-7965-7B5204D71121}"/>
                </a:ext>
              </a:extLst>
            </p:cNvPr>
            <p:cNvSpPr txBox="1"/>
            <p:nvPr/>
          </p:nvSpPr>
          <p:spPr>
            <a:xfrm>
              <a:off x="7088798" y="6199686"/>
              <a:ext cx="2925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CB108F40-04D2-3483-7BFB-7F8E42413CB6}"/>
                </a:ext>
              </a:extLst>
            </p:cNvPr>
            <p:cNvSpPr txBox="1"/>
            <p:nvPr/>
          </p:nvSpPr>
          <p:spPr>
            <a:xfrm>
              <a:off x="7712956" y="6199686"/>
              <a:ext cx="3949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50031063-67A8-4E42-B92A-9741A2F49404}"/>
                </a:ext>
              </a:extLst>
            </p:cNvPr>
            <p:cNvSpPr txBox="1"/>
            <p:nvPr/>
          </p:nvSpPr>
          <p:spPr>
            <a:xfrm>
              <a:off x="8419417" y="6199686"/>
              <a:ext cx="3949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B91BA42E-87F7-48EF-1C2C-CF34323CDE67}"/>
                </a:ext>
              </a:extLst>
            </p:cNvPr>
            <p:cNvSpPr txBox="1"/>
            <p:nvPr/>
          </p:nvSpPr>
          <p:spPr>
            <a:xfrm>
              <a:off x="9119939" y="6199686"/>
              <a:ext cx="3949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B265EC14-878B-E5C7-3772-E7ADFCA0727D}"/>
                </a:ext>
              </a:extLst>
            </p:cNvPr>
            <p:cNvSpPr txBox="1"/>
            <p:nvPr/>
          </p:nvSpPr>
          <p:spPr>
            <a:xfrm>
              <a:off x="9790294" y="6199686"/>
              <a:ext cx="3949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66BB1D97-534A-19F9-A75B-9AFEDA2AC9CF}"/>
                </a:ext>
              </a:extLst>
            </p:cNvPr>
            <p:cNvSpPr txBox="1"/>
            <p:nvPr/>
          </p:nvSpPr>
          <p:spPr>
            <a:xfrm>
              <a:off x="10459406" y="6199686"/>
              <a:ext cx="3949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751483EB-C70B-3D44-8A11-2C42F5D06A7B}"/>
                </a:ext>
              </a:extLst>
            </p:cNvPr>
            <p:cNvSpPr txBox="1"/>
            <p:nvPr/>
          </p:nvSpPr>
          <p:spPr>
            <a:xfrm>
              <a:off x="11138819" y="6199686"/>
              <a:ext cx="3949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81A1E700-E511-C544-D0F6-55516C08C4D7}"/>
                </a:ext>
              </a:extLst>
            </p:cNvPr>
            <p:cNvSpPr txBox="1"/>
            <p:nvPr/>
          </p:nvSpPr>
          <p:spPr>
            <a:xfrm>
              <a:off x="6748153" y="6003616"/>
              <a:ext cx="2925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0BBB813F-1C88-C5EC-F805-3C9AA6CBC5D9}"/>
                </a:ext>
              </a:extLst>
            </p:cNvPr>
            <p:cNvSpPr txBox="1"/>
            <p:nvPr/>
          </p:nvSpPr>
          <p:spPr>
            <a:xfrm>
              <a:off x="6645791" y="5531275"/>
              <a:ext cx="3949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507C7B28-DBE0-FEA7-21E1-91B6A874336F}"/>
                </a:ext>
              </a:extLst>
            </p:cNvPr>
            <p:cNvSpPr txBox="1"/>
            <p:nvPr/>
          </p:nvSpPr>
          <p:spPr>
            <a:xfrm>
              <a:off x="6645791" y="5087001"/>
              <a:ext cx="3949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5940E967-19E8-23C1-88BD-678B22281341}"/>
                </a:ext>
              </a:extLst>
            </p:cNvPr>
            <p:cNvSpPr txBox="1"/>
            <p:nvPr/>
          </p:nvSpPr>
          <p:spPr>
            <a:xfrm>
              <a:off x="6645791" y="4633553"/>
              <a:ext cx="3949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ED758811-EF3E-EEA3-EAF9-81004417B606}"/>
                </a:ext>
              </a:extLst>
            </p:cNvPr>
            <p:cNvSpPr txBox="1"/>
            <p:nvPr/>
          </p:nvSpPr>
          <p:spPr>
            <a:xfrm>
              <a:off x="6645791" y="4177292"/>
              <a:ext cx="3949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03690EF7-D453-91C9-D4B8-E60382B9F059}"/>
                </a:ext>
              </a:extLst>
            </p:cNvPr>
            <p:cNvSpPr txBox="1"/>
            <p:nvPr/>
          </p:nvSpPr>
          <p:spPr>
            <a:xfrm>
              <a:off x="6543429" y="3734260"/>
              <a:ext cx="4972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0C5C2419-FCFC-C47C-7706-5B550CBB55CB}"/>
                </a:ext>
              </a:extLst>
            </p:cNvPr>
            <p:cNvSpPr txBox="1"/>
            <p:nvPr/>
          </p:nvSpPr>
          <p:spPr>
            <a:xfrm>
              <a:off x="7065576" y="5223498"/>
              <a:ext cx="1265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Enteropathy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9C7EB7CC-64B5-5259-172F-FB4D13A344AA}"/>
                </a:ext>
              </a:extLst>
            </p:cNvPr>
            <p:cNvSpPr txBox="1"/>
            <p:nvPr/>
          </p:nvSpPr>
          <p:spPr>
            <a:xfrm>
              <a:off x="6039666" y="3703482"/>
              <a:ext cx="42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6611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F1B0BC2A-9C61-2C4D-877F-AE0A527344A0}"/>
              </a:ext>
            </a:extLst>
          </p:cNvPr>
          <p:cNvGrpSpPr/>
          <p:nvPr/>
        </p:nvGrpSpPr>
        <p:grpSpPr>
          <a:xfrm>
            <a:off x="309914" y="442708"/>
            <a:ext cx="5437218" cy="3047670"/>
            <a:chOff x="309914" y="442708"/>
            <a:chExt cx="5437218" cy="3047670"/>
          </a:xfrm>
        </p:grpSpPr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7C4A5B7F-6965-2722-0599-E6FE78D23C7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l="7465" t="5296" r="24966" b="11433"/>
            <a:stretch/>
          </p:blipFill>
          <p:spPr bwMode="auto">
            <a:xfrm>
              <a:off x="1291047" y="525714"/>
              <a:ext cx="4451463" cy="2562241"/>
            </a:xfrm>
            <a:prstGeom prst="rect">
              <a:avLst/>
            </a:prstGeom>
            <a:noFill/>
            <a:ln w="1">
              <a:noFill/>
              <a:miter lim="800000"/>
              <a:headEnd/>
              <a:tailEnd type="none" w="med" len="med"/>
            </a:ln>
            <a:effectLst/>
          </p:spPr>
        </p:pic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4EA00154-6324-2071-9895-9EECCEC9F9B8}"/>
                </a:ext>
              </a:extLst>
            </p:cNvPr>
            <p:cNvSpPr txBox="1"/>
            <p:nvPr/>
          </p:nvSpPr>
          <p:spPr>
            <a:xfrm>
              <a:off x="3811317" y="2584440"/>
              <a:ext cx="12126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P=0.024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9A597D0B-B854-2BD8-00B3-231E4CF757B1}"/>
                </a:ext>
              </a:extLst>
            </p:cNvPr>
            <p:cNvSpPr txBox="1"/>
            <p:nvPr/>
          </p:nvSpPr>
          <p:spPr>
            <a:xfrm>
              <a:off x="606428" y="442708"/>
              <a:ext cx="402306" cy="2562241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Percent Cumulative Survival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61E126DB-D6ED-D9FE-049E-00D1E89D4992}"/>
                </a:ext>
              </a:extLst>
            </p:cNvPr>
            <p:cNvSpPr txBox="1"/>
            <p:nvPr/>
          </p:nvSpPr>
          <p:spPr>
            <a:xfrm>
              <a:off x="1747408" y="3182601"/>
              <a:ext cx="34037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Years from first clinical manifestation 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B61F694B-92C7-40A2-1C5A-255FFAD2FDBC}"/>
                </a:ext>
              </a:extLst>
            </p:cNvPr>
            <p:cNvSpPr txBox="1"/>
            <p:nvPr/>
          </p:nvSpPr>
          <p:spPr>
            <a:xfrm>
              <a:off x="1407742" y="3000312"/>
              <a:ext cx="2856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B7119DAB-D233-593F-8E5A-AF9CB954F7D6}"/>
                </a:ext>
              </a:extLst>
            </p:cNvPr>
            <p:cNvSpPr txBox="1"/>
            <p:nvPr/>
          </p:nvSpPr>
          <p:spPr>
            <a:xfrm>
              <a:off x="2017078" y="3000312"/>
              <a:ext cx="3855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69456F97-3EAC-0F45-BC1E-04A5DBC3636D}"/>
                </a:ext>
              </a:extLst>
            </p:cNvPr>
            <p:cNvSpPr txBox="1"/>
            <p:nvPr/>
          </p:nvSpPr>
          <p:spPr>
            <a:xfrm>
              <a:off x="2706763" y="3000312"/>
              <a:ext cx="3855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6D361FAB-7BEF-245B-B9F5-0A61421985FC}"/>
                </a:ext>
              </a:extLst>
            </p:cNvPr>
            <p:cNvSpPr txBox="1"/>
            <p:nvPr/>
          </p:nvSpPr>
          <p:spPr>
            <a:xfrm>
              <a:off x="3390651" y="3000312"/>
              <a:ext cx="3855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B088FC24-2862-28E3-9863-E9B4E3F6116B}"/>
                </a:ext>
              </a:extLst>
            </p:cNvPr>
            <p:cNvSpPr txBox="1"/>
            <p:nvPr/>
          </p:nvSpPr>
          <p:spPr>
            <a:xfrm>
              <a:off x="4045088" y="3000312"/>
              <a:ext cx="3855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DC782B01-D2C7-4391-2EA0-C715A773A268}"/>
                </a:ext>
              </a:extLst>
            </p:cNvPr>
            <p:cNvSpPr txBox="1"/>
            <p:nvPr/>
          </p:nvSpPr>
          <p:spPr>
            <a:xfrm>
              <a:off x="4698311" y="3000312"/>
              <a:ext cx="3855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CE34DE0A-BD25-D2BA-65A0-D16E3C709373}"/>
                </a:ext>
              </a:extLst>
            </p:cNvPr>
            <p:cNvSpPr txBox="1"/>
            <p:nvPr/>
          </p:nvSpPr>
          <p:spPr>
            <a:xfrm>
              <a:off x="5361590" y="3000312"/>
              <a:ext cx="3855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95F69612-52EE-3421-41A8-48BC66CCC7E1}"/>
                </a:ext>
              </a:extLst>
            </p:cNvPr>
            <p:cNvSpPr txBox="1"/>
            <p:nvPr/>
          </p:nvSpPr>
          <p:spPr>
            <a:xfrm>
              <a:off x="1075186" y="2780178"/>
              <a:ext cx="2856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27C92D5C-AB53-AAD7-535C-C459A3BFAE21}"/>
                </a:ext>
              </a:extLst>
            </p:cNvPr>
            <p:cNvSpPr txBox="1"/>
            <p:nvPr/>
          </p:nvSpPr>
          <p:spPr>
            <a:xfrm>
              <a:off x="975254" y="2307837"/>
              <a:ext cx="3855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7882F6B-7526-2930-317F-500DF577E93F}"/>
                </a:ext>
              </a:extLst>
            </p:cNvPr>
            <p:cNvSpPr txBox="1"/>
            <p:nvPr/>
          </p:nvSpPr>
          <p:spPr>
            <a:xfrm>
              <a:off x="975254" y="1863563"/>
              <a:ext cx="3855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97D3761A-385F-21A7-C870-8A8735EF9396}"/>
                </a:ext>
              </a:extLst>
            </p:cNvPr>
            <p:cNvSpPr txBox="1"/>
            <p:nvPr/>
          </p:nvSpPr>
          <p:spPr>
            <a:xfrm>
              <a:off x="975254" y="1410115"/>
              <a:ext cx="3855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90FB412F-7F73-9DC4-5AF8-6FA3E71D356D}"/>
                </a:ext>
              </a:extLst>
            </p:cNvPr>
            <p:cNvSpPr txBox="1"/>
            <p:nvPr/>
          </p:nvSpPr>
          <p:spPr>
            <a:xfrm>
              <a:off x="975254" y="953854"/>
              <a:ext cx="3855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3C89D4B1-77B1-42BE-9E78-79FF306F2344}"/>
                </a:ext>
              </a:extLst>
            </p:cNvPr>
            <p:cNvSpPr txBox="1"/>
            <p:nvPr/>
          </p:nvSpPr>
          <p:spPr>
            <a:xfrm>
              <a:off x="875323" y="510822"/>
              <a:ext cx="4854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A4F9E530-FA9B-BB3D-FC9E-4B30F2D39A3E}"/>
                </a:ext>
              </a:extLst>
            </p:cNvPr>
            <p:cNvSpPr txBox="1"/>
            <p:nvPr/>
          </p:nvSpPr>
          <p:spPr>
            <a:xfrm>
              <a:off x="1407742" y="2209967"/>
              <a:ext cx="16653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TPN Dependence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22AC9415-5637-FAC0-3486-5750FFF00B61}"/>
                </a:ext>
              </a:extLst>
            </p:cNvPr>
            <p:cNvSpPr txBox="1"/>
            <p:nvPr/>
          </p:nvSpPr>
          <p:spPr>
            <a:xfrm>
              <a:off x="309914" y="487621"/>
              <a:ext cx="4048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E.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235A5CE-A068-3C4C-8231-DBD0EB981C31}"/>
              </a:ext>
            </a:extLst>
          </p:cNvPr>
          <p:cNvGrpSpPr/>
          <p:nvPr/>
        </p:nvGrpSpPr>
        <p:grpSpPr>
          <a:xfrm>
            <a:off x="6040856" y="442708"/>
            <a:ext cx="5343998" cy="3047670"/>
            <a:chOff x="6040856" y="442708"/>
            <a:chExt cx="5343998" cy="3047670"/>
          </a:xfrm>
        </p:grpSpPr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28379AC2-2E3F-5B4B-3E84-C55C4F68B38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7797" t="5298" r="24967" b="11084"/>
            <a:stretch/>
          </p:blipFill>
          <p:spPr bwMode="auto">
            <a:xfrm>
              <a:off x="6997944" y="498790"/>
              <a:ext cx="4386910" cy="2589165"/>
            </a:xfrm>
            <a:prstGeom prst="rect">
              <a:avLst/>
            </a:prstGeom>
            <a:noFill/>
            <a:ln w="1">
              <a:noFill/>
              <a:miter lim="800000"/>
              <a:headEnd/>
              <a:tailEnd type="none" w="med" len="med"/>
            </a:ln>
            <a:effectLst/>
          </p:spPr>
        </p:pic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647AB3F3-5938-4D17-5C57-F1925D72025D}"/>
                </a:ext>
              </a:extLst>
            </p:cNvPr>
            <p:cNvSpPr txBox="1"/>
            <p:nvPr/>
          </p:nvSpPr>
          <p:spPr>
            <a:xfrm>
              <a:off x="9472540" y="2597262"/>
              <a:ext cx="12059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P=0.004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9D4CF9A4-C2DA-3B98-2CBC-0640D76D13A6}"/>
                </a:ext>
              </a:extLst>
            </p:cNvPr>
            <p:cNvSpPr txBox="1"/>
            <p:nvPr/>
          </p:nvSpPr>
          <p:spPr>
            <a:xfrm>
              <a:off x="6281190" y="442708"/>
              <a:ext cx="400110" cy="2562241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Percent Cumulative Survival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C856D08A-2E23-3405-2B70-02497F15E2AC}"/>
                </a:ext>
              </a:extLst>
            </p:cNvPr>
            <p:cNvSpPr txBox="1"/>
            <p:nvPr/>
          </p:nvSpPr>
          <p:spPr>
            <a:xfrm>
              <a:off x="7407254" y="3182601"/>
              <a:ext cx="3385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Years from first clinical manifestation 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756FAF9A-D7CB-811C-93FC-B8BC4F17DEF9}"/>
                </a:ext>
              </a:extLst>
            </p:cNvPr>
            <p:cNvSpPr txBox="1"/>
            <p:nvPr/>
          </p:nvSpPr>
          <p:spPr>
            <a:xfrm>
              <a:off x="7069147" y="3000312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F1B1CBD5-0C9B-F401-EF93-2124CD02B9E0}"/>
                </a:ext>
              </a:extLst>
            </p:cNvPr>
            <p:cNvSpPr txBox="1"/>
            <p:nvPr/>
          </p:nvSpPr>
          <p:spPr>
            <a:xfrm>
              <a:off x="7675158" y="3000312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B92AADF2-3F93-373F-8307-DC05A0E5B135}"/>
                </a:ext>
              </a:extLst>
            </p:cNvPr>
            <p:cNvSpPr txBox="1"/>
            <p:nvPr/>
          </p:nvSpPr>
          <p:spPr>
            <a:xfrm>
              <a:off x="8361079" y="3000312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9E1F47D5-4D07-8945-EBDB-B674641B2A0D}"/>
                </a:ext>
              </a:extLst>
            </p:cNvPr>
            <p:cNvSpPr txBox="1"/>
            <p:nvPr/>
          </p:nvSpPr>
          <p:spPr>
            <a:xfrm>
              <a:off x="9041234" y="3000312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80A63623-C76E-CF3F-8D9C-C2B88FB3FECA}"/>
                </a:ext>
              </a:extLst>
            </p:cNvPr>
            <p:cNvSpPr txBox="1"/>
            <p:nvPr/>
          </p:nvSpPr>
          <p:spPr>
            <a:xfrm>
              <a:off x="9692099" y="3000312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9D3F496E-94AD-FDDF-C9A1-90E172B97E37}"/>
                </a:ext>
              </a:extLst>
            </p:cNvPr>
            <p:cNvSpPr txBox="1"/>
            <p:nvPr/>
          </p:nvSpPr>
          <p:spPr>
            <a:xfrm>
              <a:off x="10341757" y="3000312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432FE084-62FF-DEDE-91DF-EA9EF518B12D}"/>
                </a:ext>
              </a:extLst>
            </p:cNvPr>
            <p:cNvSpPr txBox="1"/>
            <p:nvPr/>
          </p:nvSpPr>
          <p:spPr>
            <a:xfrm>
              <a:off x="11001416" y="3000312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BFE59BE3-51D5-B5BA-AB9B-32DBDAB0D2DA}"/>
                </a:ext>
              </a:extLst>
            </p:cNvPr>
            <p:cNvSpPr txBox="1"/>
            <p:nvPr/>
          </p:nvSpPr>
          <p:spPr>
            <a:xfrm>
              <a:off x="6738406" y="278017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F8A71700-E7CF-8BD2-B9F8-68DD326A52EE}"/>
                </a:ext>
              </a:extLst>
            </p:cNvPr>
            <p:cNvSpPr txBox="1"/>
            <p:nvPr/>
          </p:nvSpPr>
          <p:spPr>
            <a:xfrm>
              <a:off x="6639020" y="2307837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DF104AA5-4987-96DC-BB5C-F73558CDB477}"/>
                </a:ext>
              </a:extLst>
            </p:cNvPr>
            <p:cNvSpPr txBox="1"/>
            <p:nvPr/>
          </p:nvSpPr>
          <p:spPr>
            <a:xfrm>
              <a:off x="6639020" y="1863563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9F4DCB05-F243-49E4-DC21-8BD2C4996035}"/>
                </a:ext>
              </a:extLst>
            </p:cNvPr>
            <p:cNvSpPr txBox="1"/>
            <p:nvPr/>
          </p:nvSpPr>
          <p:spPr>
            <a:xfrm>
              <a:off x="6639020" y="1410115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64EA97B1-E3F8-8C9E-235F-B5C46A98701A}"/>
                </a:ext>
              </a:extLst>
            </p:cNvPr>
            <p:cNvSpPr txBox="1"/>
            <p:nvPr/>
          </p:nvSpPr>
          <p:spPr>
            <a:xfrm>
              <a:off x="6639020" y="953854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2A54311F-601C-3BE2-D0CF-E0FECF073F6A}"/>
                </a:ext>
              </a:extLst>
            </p:cNvPr>
            <p:cNvSpPr txBox="1"/>
            <p:nvPr/>
          </p:nvSpPr>
          <p:spPr>
            <a:xfrm>
              <a:off x="6539634" y="510822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34D9848D-9F83-0443-50D3-74B7381A323B}"/>
                </a:ext>
              </a:extLst>
            </p:cNvPr>
            <p:cNvSpPr txBox="1"/>
            <p:nvPr/>
          </p:nvSpPr>
          <p:spPr>
            <a:xfrm>
              <a:off x="7091200" y="2209967"/>
              <a:ext cx="20842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Autoimmune Hepatitis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D13F7BE1-4E54-FDB3-776E-E5F35A1E2134}"/>
                </a:ext>
              </a:extLst>
            </p:cNvPr>
            <p:cNvSpPr txBox="1"/>
            <p:nvPr/>
          </p:nvSpPr>
          <p:spPr>
            <a:xfrm>
              <a:off x="6040856" y="487621"/>
              <a:ext cx="364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F.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B45BF04-1152-4942-8ABC-A81CBBFF7305}"/>
              </a:ext>
            </a:extLst>
          </p:cNvPr>
          <p:cNvGrpSpPr/>
          <p:nvPr/>
        </p:nvGrpSpPr>
        <p:grpSpPr>
          <a:xfrm>
            <a:off x="309157" y="3574713"/>
            <a:ext cx="5437975" cy="3193680"/>
            <a:chOff x="309157" y="3574713"/>
            <a:chExt cx="5437975" cy="3193680"/>
          </a:xfrm>
        </p:grpSpPr>
        <p:pic>
          <p:nvPicPr>
            <p:cNvPr id="127" name="Picture 126">
              <a:extLst>
                <a:ext uri="{FF2B5EF4-FFF2-40B4-BE49-F238E27FC236}">
                  <a16:creationId xmlns:a16="http://schemas.microsoft.com/office/drawing/2014/main" id="{E88C8D03-737F-B91A-0602-2A538E025AD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l="7640" t="5791" r="25146" b="12216"/>
            <a:stretch/>
          </p:blipFill>
          <p:spPr bwMode="auto">
            <a:xfrm>
              <a:off x="1279952" y="3726260"/>
              <a:ext cx="4467180" cy="2555930"/>
            </a:xfrm>
            <a:prstGeom prst="rect">
              <a:avLst/>
            </a:prstGeom>
            <a:noFill/>
            <a:ln w="1">
              <a:noFill/>
              <a:miter lim="800000"/>
              <a:headEnd/>
              <a:tailEnd type="none" w="med" len="med"/>
            </a:ln>
            <a:effectLst/>
          </p:spPr>
        </p:pic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E24F1E31-837B-C4A5-FF4C-33AFC660D3BB}"/>
                </a:ext>
              </a:extLst>
            </p:cNvPr>
            <p:cNvSpPr txBox="1"/>
            <p:nvPr/>
          </p:nvSpPr>
          <p:spPr>
            <a:xfrm>
              <a:off x="309157" y="3662541"/>
              <a:ext cx="464941" cy="3344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G.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5B559792-D750-6EDD-68F7-3576CA4340A8}"/>
                </a:ext>
              </a:extLst>
            </p:cNvPr>
            <p:cNvSpPr txBox="1"/>
            <p:nvPr/>
          </p:nvSpPr>
          <p:spPr>
            <a:xfrm>
              <a:off x="1386028" y="5438745"/>
              <a:ext cx="2006965" cy="278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Endocrinopathy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BA7CFE09-AC73-A81D-AAAE-77F46151F6CD}"/>
                </a:ext>
              </a:extLst>
            </p:cNvPr>
            <p:cNvSpPr txBox="1"/>
            <p:nvPr/>
          </p:nvSpPr>
          <p:spPr>
            <a:xfrm>
              <a:off x="3932867" y="5878511"/>
              <a:ext cx="1270788" cy="250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P=0.203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293AC7E8-C690-ACAD-6899-BC526964627B}"/>
                </a:ext>
              </a:extLst>
            </p:cNvPr>
            <p:cNvSpPr txBox="1"/>
            <p:nvPr/>
          </p:nvSpPr>
          <p:spPr>
            <a:xfrm>
              <a:off x="1085675" y="5943016"/>
              <a:ext cx="285409" cy="278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D61B1E0A-E833-4893-099B-2DB67A02BBCA}"/>
                </a:ext>
              </a:extLst>
            </p:cNvPr>
            <p:cNvSpPr txBox="1"/>
            <p:nvPr/>
          </p:nvSpPr>
          <p:spPr>
            <a:xfrm>
              <a:off x="985813" y="5491233"/>
              <a:ext cx="385271" cy="278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5CA136FE-2F9E-A2AA-0F5E-4854961740CF}"/>
                </a:ext>
              </a:extLst>
            </p:cNvPr>
            <p:cNvSpPr txBox="1"/>
            <p:nvPr/>
          </p:nvSpPr>
          <p:spPr>
            <a:xfrm>
              <a:off x="985813" y="5032317"/>
              <a:ext cx="385271" cy="278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4335A0D7-2BA7-D29B-C563-51FECF459F79}"/>
                </a:ext>
              </a:extLst>
            </p:cNvPr>
            <p:cNvSpPr txBox="1"/>
            <p:nvPr/>
          </p:nvSpPr>
          <p:spPr>
            <a:xfrm>
              <a:off x="985813" y="4622412"/>
              <a:ext cx="385271" cy="278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B5FF31CD-0F76-5C38-30B4-93A39679928A}"/>
                </a:ext>
              </a:extLst>
            </p:cNvPr>
            <p:cNvSpPr txBox="1"/>
            <p:nvPr/>
          </p:nvSpPr>
          <p:spPr>
            <a:xfrm>
              <a:off x="985813" y="4165659"/>
              <a:ext cx="385271" cy="278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3DD591B9-A056-2F17-6B96-E8098CBE98E9}"/>
                </a:ext>
              </a:extLst>
            </p:cNvPr>
            <p:cNvSpPr txBox="1"/>
            <p:nvPr/>
          </p:nvSpPr>
          <p:spPr>
            <a:xfrm>
              <a:off x="885953" y="3747574"/>
              <a:ext cx="485131" cy="278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DF1792A9-FB5C-6664-B446-2DADAD80EE9C}"/>
                </a:ext>
              </a:extLst>
            </p:cNvPr>
            <p:cNvSpPr txBox="1"/>
            <p:nvPr/>
          </p:nvSpPr>
          <p:spPr>
            <a:xfrm>
              <a:off x="1371084" y="6228970"/>
              <a:ext cx="285409" cy="278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D292F8DD-7C56-112D-7871-9704347D60B5}"/>
                </a:ext>
              </a:extLst>
            </p:cNvPr>
            <p:cNvSpPr txBox="1"/>
            <p:nvPr/>
          </p:nvSpPr>
          <p:spPr>
            <a:xfrm>
              <a:off x="1979991" y="6228970"/>
              <a:ext cx="385271" cy="278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724D3272-84D3-0CAD-AF75-3ACD32936D90}"/>
                </a:ext>
              </a:extLst>
            </p:cNvPr>
            <p:cNvSpPr txBox="1"/>
            <p:nvPr/>
          </p:nvSpPr>
          <p:spPr>
            <a:xfrm>
              <a:off x="2669191" y="6228970"/>
              <a:ext cx="385271" cy="278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8F377A2D-E836-9815-287B-DC356343B032}"/>
                </a:ext>
              </a:extLst>
            </p:cNvPr>
            <p:cNvSpPr txBox="1"/>
            <p:nvPr/>
          </p:nvSpPr>
          <p:spPr>
            <a:xfrm>
              <a:off x="3352596" y="6228970"/>
              <a:ext cx="385271" cy="278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CE0F83BD-CFDC-50B5-7DF1-9BF330F4898B}"/>
                </a:ext>
              </a:extLst>
            </p:cNvPr>
            <p:cNvSpPr txBox="1"/>
            <p:nvPr/>
          </p:nvSpPr>
          <p:spPr>
            <a:xfrm>
              <a:off x="4006571" y="6228970"/>
              <a:ext cx="385271" cy="278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0E620B31-44D6-91DC-62D1-1AB20DC39B47}"/>
                </a:ext>
              </a:extLst>
            </p:cNvPr>
            <p:cNvSpPr txBox="1"/>
            <p:nvPr/>
          </p:nvSpPr>
          <p:spPr>
            <a:xfrm>
              <a:off x="4694225" y="6228970"/>
              <a:ext cx="385271" cy="278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55E19B59-6758-619F-3E78-ABF7871B8EE8}"/>
                </a:ext>
              </a:extLst>
            </p:cNvPr>
            <p:cNvSpPr txBox="1"/>
            <p:nvPr/>
          </p:nvSpPr>
          <p:spPr>
            <a:xfrm>
              <a:off x="5357037" y="6228970"/>
              <a:ext cx="385271" cy="278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5F7DECD6-C587-DC8E-1646-4BA55117B618}"/>
                </a:ext>
              </a:extLst>
            </p:cNvPr>
            <p:cNvSpPr txBox="1"/>
            <p:nvPr/>
          </p:nvSpPr>
          <p:spPr>
            <a:xfrm>
              <a:off x="603705" y="3574713"/>
              <a:ext cx="423721" cy="2669656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Percent Cumulative Survival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38232C31-37A1-A682-45D1-F57DE7B4BFBF}"/>
                </a:ext>
              </a:extLst>
            </p:cNvPr>
            <p:cNvSpPr txBox="1"/>
            <p:nvPr/>
          </p:nvSpPr>
          <p:spPr>
            <a:xfrm>
              <a:off x="1724896" y="6460616"/>
              <a:ext cx="37851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Years from first clinical manifestation 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B311A95-0A03-6042-A81A-1F826392C9AE}"/>
              </a:ext>
            </a:extLst>
          </p:cNvPr>
          <p:cNvGrpSpPr/>
          <p:nvPr/>
        </p:nvGrpSpPr>
        <p:grpSpPr>
          <a:xfrm>
            <a:off x="6040856" y="3362750"/>
            <a:ext cx="5381083" cy="3376077"/>
            <a:chOff x="6040856" y="3362750"/>
            <a:chExt cx="5381083" cy="3376077"/>
          </a:xfrm>
        </p:grpSpPr>
        <p:pic>
          <p:nvPicPr>
            <p:cNvPr id="147" name="Picture 146">
              <a:extLst>
                <a:ext uri="{FF2B5EF4-FFF2-40B4-BE49-F238E27FC236}">
                  <a16:creationId xmlns:a16="http://schemas.microsoft.com/office/drawing/2014/main" id="{5B201653-A0BE-6777-5292-1A124A82E4F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/>
            <a:srcRect l="7441" t="6128" r="25674" b="11459"/>
            <a:stretch/>
          </p:blipFill>
          <p:spPr bwMode="auto">
            <a:xfrm>
              <a:off x="7011523" y="3794932"/>
              <a:ext cx="4361262" cy="2487258"/>
            </a:xfrm>
            <a:prstGeom prst="rect">
              <a:avLst/>
            </a:prstGeom>
            <a:noFill/>
            <a:ln w="1">
              <a:noFill/>
              <a:miter lim="800000"/>
              <a:headEnd/>
              <a:tailEnd type="none" w="med" len="med"/>
            </a:ln>
            <a:effectLst/>
          </p:spPr>
        </p:pic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5E981D36-61D6-5448-1975-DC416E9206F9}"/>
                </a:ext>
              </a:extLst>
            </p:cNvPr>
            <p:cNvSpPr txBox="1"/>
            <p:nvPr/>
          </p:nvSpPr>
          <p:spPr>
            <a:xfrm>
              <a:off x="6040856" y="3592902"/>
              <a:ext cx="469253" cy="4040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H.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54E4147F-86E2-BAD2-E4C8-7C497668F4A8}"/>
                </a:ext>
              </a:extLst>
            </p:cNvPr>
            <p:cNvSpPr txBox="1"/>
            <p:nvPr/>
          </p:nvSpPr>
          <p:spPr>
            <a:xfrm>
              <a:off x="9600478" y="5863431"/>
              <a:ext cx="1256810" cy="303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P=0.799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8E3EA07A-A2D5-87F9-7DDB-3F47D20C739A}"/>
                </a:ext>
              </a:extLst>
            </p:cNvPr>
            <p:cNvSpPr txBox="1"/>
            <p:nvPr/>
          </p:nvSpPr>
          <p:spPr>
            <a:xfrm>
              <a:off x="7098797" y="5454344"/>
              <a:ext cx="2303723" cy="263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Interstitial Lung Disease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501C6512-E8CA-4C7C-0324-53225D48815A}"/>
                </a:ext>
              </a:extLst>
            </p:cNvPr>
            <p:cNvSpPr txBox="1"/>
            <p:nvPr/>
          </p:nvSpPr>
          <p:spPr>
            <a:xfrm>
              <a:off x="6796828" y="5950161"/>
              <a:ext cx="282270" cy="263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F0C8DEFD-C95C-C003-A3BF-300BFEAFB479}"/>
                </a:ext>
              </a:extLst>
            </p:cNvPr>
            <p:cNvSpPr txBox="1"/>
            <p:nvPr/>
          </p:nvSpPr>
          <p:spPr>
            <a:xfrm>
              <a:off x="6698065" y="5506832"/>
              <a:ext cx="381033" cy="263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DE11D9C2-D82F-EB4E-4D5C-16B4EE2D680B}"/>
                </a:ext>
              </a:extLst>
            </p:cNvPr>
            <p:cNvSpPr txBox="1"/>
            <p:nvPr/>
          </p:nvSpPr>
          <p:spPr>
            <a:xfrm>
              <a:off x="6698065" y="5047916"/>
              <a:ext cx="381033" cy="263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30E3D53D-80E4-C4F6-B55C-CA70802FC309}"/>
                </a:ext>
              </a:extLst>
            </p:cNvPr>
            <p:cNvSpPr txBox="1"/>
            <p:nvPr/>
          </p:nvSpPr>
          <p:spPr>
            <a:xfrm>
              <a:off x="6698065" y="4638011"/>
              <a:ext cx="381033" cy="263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A9B3AE95-49F4-EA18-CC80-4FC563EA9D9C}"/>
                </a:ext>
              </a:extLst>
            </p:cNvPr>
            <p:cNvSpPr txBox="1"/>
            <p:nvPr/>
          </p:nvSpPr>
          <p:spPr>
            <a:xfrm>
              <a:off x="6698065" y="4181258"/>
              <a:ext cx="381033" cy="263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EBDE8C33-2149-0C45-5F77-A81A66920422}"/>
                </a:ext>
              </a:extLst>
            </p:cNvPr>
            <p:cNvSpPr txBox="1"/>
            <p:nvPr/>
          </p:nvSpPr>
          <p:spPr>
            <a:xfrm>
              <a:off x="6599303" y="3763173"/>
              <a:ext cx="479795" cy="263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2D9CC3AE-8154-DFD7-BF0F-4A1048E6A045}"/>
                </a:ext>
              </a:extLst>
            </p:cNvPr>
            <p:cNvSpPr txBox="1"/>
            <p:nvPr/>
          </p:nvSpPr>
          <p:spPr>
            <a:xfrm>
              <a:off x="7098797" y="6200321"/>
              <a:ext cx="282270" cy="263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08F42445-83A8-BE91-368D-8CD4448C5E25}"/>
                </a:ext>
              </a:extLst>
            </p:cNvPr>
            <p:cNvSpPr txBox="1"/>
            <p:nvPr/>
          </p:nvSpPr>
          <p:spPr>
            <a:xfrm>
              <a:off x="7701006" y="6200321"/>
              <a:ext cx="381033" cy="263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1C77DED6-B12A-79F9-5846-63134039935A}"/>
                </a:ext>
              </a:extLst>
            </p:cNvPr>
            <p:cNvSpPr txBox="1"/>
            <p:nvPr/>
          </p:nvSpPr>
          <p:spPr>
            <a:xfrm>
              <a:off x="8382624" y="6200321"/>
              <a:ext cx="381033" cy="263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054B8926-55AF-A61C-1EB6-D51E1A754780}"/>
                </a:ext>
              </a:extLst>
            </p:cNvPr>
            <p:cNvSpPr txBox="1"/>
            <p:nvPr/>
          </p:nvSpPr>
          <p:spPr>
            <a:xfrm>
              <a:off x="9058513" y="6200321"/>
              <a:ext cx="381033" cy="263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28209FA4-1C83-E63C-BDAD-4DF5C7415645}"/>
                </a:ext>
              </a:extLst>
            </p:cNvPr>
            <p:cNvSpPr txBox="1"/>
            <p:nvPr/>
          </p:nvSpPr>
          <p:spPr>
            <a:xfrm>
              <a:off x="9705295" y="6200321"/>
              <a:ext cx="381033" cy="263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56732C45-738A-2603-439B-4C0F9B660586}"/>
                </a:ext>
              </a:extLst>
            </p:cNvPr>
            <p:cNvSpPr txBox="1"/>
            <p:nvPr/>
          </p:nvSpPr>
          <p:spPr>
            <a:xfrm>
              <a:off x="10385385" y="6200321"/>
              <a:ext cx="381033" cy="263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EF16EC27-4F66-5D98-EE01-81BF0C657F77}"/>
                </a:ext>
              </a:extLst>
            </p:cNvPr>
            <p:cNvSpPr txBox="1"/>
            <p:nvPr/>
          </p:nvSpPr>
          <p:spPr>
            <a:xfrm>
              <a:off x="11040906" y="6200321"/>
              <a:ext cx="381033" cy="263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BB690E06-E0E9-D013-E1AF-167508264A22}"/>
                </a:ext>
              </a:extLst>
            </p:cNvPr>
            <p:cNvSpPr txBox="1"/>
            <p:nvPr/>
          </p:nvSpPr>
          <p:spPr>
            <a:xfrm>
              <a:off x="6306954" y="3362750"/>
              <a:ext cx="412220" cy="2881619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Percent Cumulative Survival</a:t>
              </a: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EA936C20-E230-B6BB-5755-776E3D8B9FF8}"/>
                </a:ext>
              </a:extLst>
            </p:cNvPr>
            <p:cNvSpPr txBox="1"/>
            <p:nvPr/>
          </p:nvSpPr>
          <p:spPr>
            <a:xfrm>
              <a:off x="7486576" y="6439845"/>
              <a:ext cx="3574242" cy="2989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Years from first clinical manifestation </a:t>
              </a:r>
            </a:p>
          </p:txBody>
        </p:sp>
      </p:grpSp>
      <p:sp>
        <p:nvSpPr>
          <p:cNvPr id="166" name="TextBox 165">
            <a:extLst>
              <a:ext uri="{FF2B5EF4-FFF2-40B4-BE49-F238E27FC236}">
                <a16:creationId xmlns:a16="http://schemas.microsoft.com/office/drawing/2014/main" id="{E32D3856-3C5B-6937-EFFB-E5F670B71620}"/>
              </a:ext>
            </a:extLst>
          </p:cNvPr>
          <p:cNvSpPr txBox="1"/>
          <p:nvPr/>
        </p:nvSpPr>
        <p:spPr>
          <a:xfrm>
            <a:off x="42578" y="-834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E VI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063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C55E63E-0DA0-644F-A1C8-A6B811647049}"/>
              </a:ext>
            </a:extLst>
          </p:cNvPr>
          <p:cNvGrpSpPr/>
          <p:nvPr/>
        </p:nvGrpSpPr>
        <p:grpSpPr>
          <a:xfrm>
            <a:off x="337767" y="433714"/>
            <a:ext cx="5374464" cy="2992696"/>
            <a:chOff x="337767" y="433714"/>
            <a:chExt cx="5374464" cy="2992696"/>
          </a:xfrm>
        </p:grpSpPr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00000000-0008-0000-0000-00000F04000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l="7394" t="6024" r="23974" b="11115"/>
            <a:stretch/>
          </p:blipFill>
          <p:spPr bwMode="auto">
            <a:xfrm>
              <a:off x="1215860" y="475219"/>
              <a:ext cx="4496371" cy="2550605"/>
            </a:xfrm>
            <a:prstGeom prst="rect">
              <a:avLst/>
            </a:prstGeom>
            <a:noFill/>
            <a:ln w="1">
              <a:noFill/>
              <a:miter lim="800000"/>
              <a:headEnd/>
              <a:tailEnd type="none" w="med" len="med"/>
            </a:ln>
            <a:effectLst/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8506B8A-78C5-608A-F5E5-0019BC61FCB3}"/>
                </a:ext>
              </a:extLst>
            </p:cNvPr>
            <p:cNvSpPr txBox="1"/>
            <p:nvPr/>
          </p:nvSpPr>
          <p:spPr>
            <a:xfrm>
              <a:off x="3994136" y="2592544"/>
              <a:ext cx="12059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P=0.002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C43833C-24EC-F8EF-8F0E-F97C4ED61263}"/>
                </a:ext>
              </a:extLst>
            </p:cNvPr>
            <p:cNvSpPr txBox="1"/>
            <p:nvPr/>
          </p:nvSpPr>
          <p:spPr>
            <a:xfrm>
              <a:off x="555236" y="435818"/>
              <a:ext cx="400110" cy="2562241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Percent Cumulative Survival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BAED7E75-1951-DE72-0056-5564B5D11B44}"/>
                </a:ext>
              </a:extLst>
            </p:cNvPr>
            <p:cNvSpPr txBox="1"/>
            <p:nvPr/>
          </p:nvSpPr>
          <p:spPr>
            <a:xfrm>
              <a:off x="1631366" y="3118633"/>
              <a:ext cx="3385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Years from first clinical manifestation 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05D981A7-64A2-B945-F7D6-FC3A1281696B}"/>
                </a:ext>
              </a:extLst>
            </p:cNvPr>
            <p:cNvSpPr txBox="1"/>
            <p:nvPr/>
          </p:nvSpPr>
          <p:spPr>
            <a:xfrm>
              <a:off x="1316380" y="2926817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DC1E9F1D-96B9-71E5-D67A-D132AD7298FD}"/>
                </a:ext>
              </a:extLst>
            </p:cNvPr>
            <p:cNvSpPr txBox="1"/>
            <p:nvPr/>
          </p:nvSpPr>
          <p:spPr>
            <a:xfrm>
              <a:off x="1922391" y="2926817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E563463-D654-8AA5-55E2-58D243C15245}"/>
                </a:ext>
              </a:extLst>
            </p:cNvPr>
            <p:cNvSpPr txBox="1"/>
            <p:nvPr/>
          </p:nvSpPr>
          <p:spPr>
            <a:xfrm>
              <a:off x="2608312" y="2926817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544E1AF-BF37-5E08-FE44-18195F8AE182}"/>
                </a:ext>
              </a:extLst>
            </p:cNvPr>
            <p:cNvSpPr txBox="1"/>
            <p:nvPr/>
          </p:nvSpPr>
          <p:spPr>
            <a:xfrm>
              <a:off x="3288467" y="2926817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E5A453B4-AD9C-861E-48EE-19C004EB082F}"/>
                </a:ext>
              </a:extLst>
            </p:cNvPr>
            <p:cNvSpPr txBox="1"/>
            <p:nvPr/>
          </p:nvSpPr>
          <p:spPr>
            <a:xfrm>
              <a:off x="3939332" y="2926817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022D134A-7BB1-58D2-A48E-BED7243C50DA}"/>
                </a:ext>
              </a:extLst>
            </p:cNvPr>
            <p:cNvSpPr txBox="1"/>
            <p:nvPr/>
          </p:nvSpPr>
          <p:spPr>
            <a:xfrm>
              <a:off x="4588990" y="2926817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0B75BD6B-7568-A7F6-8DED-3B776F4FB52D}"/>
                </a:ext>
              </a:extLst>
            </p:cNvPr>
            <p:cNvSpPr txBox="1"/>
            <p:nvPr/>
          </p:nvSpPr>
          <p:spPr>
            <a:xfrm>
              <a:off x="5248649" y="2926817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BA41A57D-6FE8-6D0A-8D49-6522C7DA1409}"/>
                </a:ext>
              </a:extLst>
            </p:cNvPr>
            <p:cNvSpPr txBox="1"/>
            <p:nvPr/>
          </p:nvSpPr>
          <p:spPr>
            <a:xfrm>
              <a:off x="1013071" y="2710560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D1F8CFD8-E2EC-EEA6-5466-0ADAB61DC87E}"/>
                </a:ext>
              </a:extLst>
            </p:cNvPr>
            <p:cNvSpPr txBox="1"/>
            <p:nvPr/>
          </p:nvSpPr>
          <p:spPr>
            <a:xfrm>
              <a:off x="913685" y="2245706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CFFAC735-37E7-F55C-5BEA-E01C17A85EA1}"/>
                </a:ext>
              </a:extLst>
            </p:cNvPr>
            <p:cNvSpPr txBox="1"/>
            <p:nvPr/>
          </p:nvSpPr>
          <p:spPr>
            <a:xfrm>
              <a:off x="913685" y="1801432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8F0B215A-FCB2-D5D7-3348-EFE5FF770AE2}"/>
                </a:ext>
              </a:extLst>
            </p:cNvPr>
            <p:cNvSpPr txBox="1"/>
            <p:nvPr/>
          </p:nvSpPr>
          <p:spPr>
            <a:xfrm>
              <a:off x="913685" y="1347984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B50171DF-FE68-B72F-3344-945B18E92444}"/>
                </a:ext>
              </a:extLst>
            </p:cNvPr>
            <p:cNvSpPr txBox="1"/>
            <p:nvPr/>
          </p:nvSpPr>
          <p:spPr>
            <a:xfrm>
              <a:off x="913685" y="891723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5CE5152D-466E-317C-C471-CF1A9134EAA3}"/>
                </a:ext>
              </a:extLst>
            </p:cNvPr>
            <p:cNvSpPr txBox="1"/>
            <p:nvPr/>
          </p:nvSpPr>
          <p:spPr>
            <a:xfrm>
              <a:off x="814299" y="496176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DB1BB6A8-9BBB-359D-B612-F0374204D581}"/>
                </a:ext>
              </a:extLst>
            </p:cNvPr>
            <p:cNvSpPr txBox="1"/>
            <p:nvPr/>
          </p:nvSpPr>
          <p:spPr>
            <a:xfrm>
              <a:off x="1479564" y="2399594"/>
              <a:ext cx="20024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Oxygen Dependency 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EC9DDB93-13D7-EA55-204B-5DFD307616BB}"/>
                </a:ext>
              </a:extLst>
            </p:cNvPr>
            <p:cNvSpPr txBox="1"/>
            <p:nvPr/>
          </p:nvSpPr>
          <p:spPr>
            <a:xfrm>
              <a:off x="337767" y="43371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I.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B1097E8-8621-AC4B-9F18-1D7A545B8CAD}"/>
              </a:ext>
            </a:extLst>
          </p:cNvPr>
          <p:cNvGrpSpPr/>
          <p:nvPr/>
        </p:nvGrpSpPr>
        <p:grpSpPr>
          <a:xfrm>
            <a:off x="5887326" y="433714"/>
            <a:ext cx="5583356" cy="3001787"/>
            <a:chOff x="5887326" y="433714"/>
            <a:chExt cx="5583356" cy="3001787"/>
          </a:xfrm>
        </p:grpSpPr>
        <p:pic>
          <p:nvPicPr>
            <p:cNvPr id="142" name="Picture 141">
              <a:extLst>
                <a:ext uri="{FF2B5EF4-FFF2-40B4-BE49-F238E27FC236}">
                  <a16:creationId xmlns:a16="http://schemas.microsoft.com/office/drawing/2014/main" id="{62A16FF8-2952-0170-4437-5C2E58AC7E7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7338" t="5739" r="24669" b="11639"/>
            <a:stretch/>
          </p:blipFill>
          <p:spPr bwMode="auto">
            <a:xfrm>
              <a:off x="6802587" y="521572"/>
              <a:ext cx="4668095" cy="2504252"/>
            </a:xfrm>
            <a:prstGeom prst="rect">
              <a:avLst/>
            </a:prstGeom>
            <a:noFill/>
            <a:ln w="1">
              <a:noFill/>
              <a:miter lim="800000"/>
              <a:headEnd/>
              <a:tailEnd type="none" w="med" len="med"/>
            </a:ln>
            <a:effectLst/>
          </p:spPr>
        </p:pic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4D9DDC0D-8A2B-A065-9B7E-F02B4A438B29}"/>
                </a:ext>
              </a:extLst>
            </p:cNvPr>
            <p:cNvSpPr txBox="1"/>
            <p:nvPr/>
          </p:nvSpPr>
          <p:spPr>
            <a:xfrm>
              <a:off x="5887326" y="433714"/>
              <a:ext cx="4808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J.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35C93C85-3553-E093-797A-DD194BFC1CE1}"/>
                </a:ext>
              </a:extLst>
            </p:cNvPr>
            <p:cNvSpPr txBox="1"/>
            <p:nvPr/>
          </p:nvSpPr>
          <p:spPr>
            <a:xfrm>
              <a:off x="7077790" y="2399594"/>
              <a:ext cx="37881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Skin Disease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F6682358-642B-36BD-0108-B5DD82F961F9}"/>
                </a:ext>
              </a:extLst>
            </p:cNvPr>
            <p:cNvSpPr txBox="1"/>
            <p:nvPr/>
          </p:nvSpPr>
          <p:spPr>
            <a:xfrm>
              <a:off x="9808909" y="2614557"/>
              <a:ext cx="12532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P=0.175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AD732C67-1FE1-DDD5-8BF2-75BFAE94C6D8}"/>
                </a:ext>
              </a:extLst>
            </p:cNvPr>
            <p:cNvSpPr txBox="1"/>
            <p:nvPr/>
          </p:nvSpPr>
          <p:spPr>
            <a:xfrm>
              <a:off x="6980907" y="2937868"/>
              <a:ext cx="2710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7C389539-44AA-CE39-4F22-7D397B94F0B1}"/>
                </a:ext>
              </a:extLst>
            </p:cNvPr>
            <p:cNvSpPr txBox="1"/>
            <p:nvPr/>
          </p:nvSpPr>
          <p:spPr>
            <a:xfrm>
              <a:off x="7621439" y="2937868"/>
              <a:ext cx="3659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41B3F858-E22E-648B-9D48-60184BE1A9C5}"/>
                </a:ext>
              </a:extLst>
            </p:cNvPr>
            <p:cNvSpPr txBox="1"/>
            <p:nvPr/>
          </p:nvSpPr>
          <p:spPr>
            <a:xfrm>
              <a:off x="8288337" y="2937868"/>
              <a:ext cx="3659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8C5D5D7E-6B12-4A2F-E732-16280E9F4EED}"/>
                </a:ext>
              </a:extLst>
            </p:cNvPr>
            <p:cNvSpPr txBox="1"/>
            <p:nvPr/>
          </p:nvSpPr>
          <p:spPr>
            <a:xfrm>
              <a:off x="8976036" y="2937868"/>
              <a:ext cx="3659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7F9D2C32-7730-B462-B760-2EF5C7561321}"/>
                </a:ext>
              </a:extLst>
            </p:cNvPr>
            <p:cNvSpPr txBox="1"/>
            <p:nvPr/>
          </p:nvSpPr>
          <p:spPr>
            <a:xfrm>
              <a:off x="9683865" y="2937868"/>
              <a:ext cx="3659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43EDF469-23F1-2B38-F6B9-2215D04B797A}"/>
                </a:ext>
              </a:extLst>
            </p:cNvPr>
            <p:cNvSpPr txBox="1"/>
            <p:nvPr/>
          </p:nvSpPr>
          <p:spPr>
            <a:xfrm>
              <a:off x="10343050" y="2937868"/>
              <a:ext cx="3659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E05176F2-E2D6-CAB3-2F38-40204FF1D55A}"/>
                </a:ext>
              </a:extLst>
            </p:cNvPr>
            <p:cNvSpPr txBox="1"/>
            <p:nvPr/>
          </p:nvSpPr>
          <p:spPr>
            <a:xfrm>
              <a:off x="11037328" y="2937868"/>
              <a:ext cx="3659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38EA16E5-2600-72FD-72AC-CB37D89F108E}"/>
                </a:ext>
              </a:extLst>
            </p:cNvPr>
            <p:cNvSpPr txBox="1"/>
            <p:nvPr/>
          </p:nvSpPr>
          <p:spPr>
            <a:xfrm>
              <a:off x="6142497" y="435818"/>
              <a:ext cx="381857" cy="2562241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Percent Cumulative Survival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70DF901C-22AB-91D9-1321-CECEDC36A743}"/>
                </a:ext>
              </a:extLst>
            </p:cNvPr>
            <p:cNvSpPr txBox="1"/>
            <p:nvPr/>
          </p:nvSpPr>
          <p:spPr>
            <a:xfrm>
              <a:off x="6610434" y="2710560"/>
              <a:ext cx="2710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2C64B364-B98D-B732-3D88-EE37D23AA25C}"/>
                </a:ext>
              </a:extLst>
            </p:cNvPr>
            <p:cNvSpPr txBox="1"/>
            <p:nvPr/>
          </p:nvSpPr>
          <p:spPr>
            <a:xfrm>
              <a:off x="6515582" y="2245706"/>
              <a:ext cx="3659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77688D1E-A153-3286-7B04-63D7DDC094A9}"/>
                </a:ext>
              </a:extLst>
            </p:cNvPr>
            <p:cNvSpPr txBox="1"/>
            <p:nvPr/>
          </p:nvSpPr>
          <p:spPr>
            <a:xfrm>
              <a:off x="6515582" y="1801432"/>
              <a:ext cx="3659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56B4276F-5FE4-56AC-ADE1-6D720B6895BC}"/>
                </a:ext>
              </a:extLst>
            </p:cNvPr>
            <p:cNvSpPr txBox="1"/>
            <p:nvPr/>
          </p:nvSpPr>
          <p:spPr>
            <a:xfrm>
              <a:off x="6515582" y="1347984"/>
              <a:ext cx="365945" cy="279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B28672A4-19CE-A0A8-1873-238F86E01A6E}"/>
                </a:ext>
              </a:extLst>
            </p:cNvPr>
            <p:cNvSpPr txBox="1"/>
            <p:nvPr/>
          </p:nvSpPr>
          <p:spPr>
            <a:xfrm>
              <a:off x="6515582" y="891723"/>
              <a:ext cx="3659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91C4F5E1-F283-4D01-832D-FE814D55509D}"/>
                </a:ext>
              </a:extLst>
            </p:cNvPr>
            <p:cNvSpPr txBox="1"/>
            <p:nvPr/>
          </p:nvSpPr>
          <p:spPr>
            <a:xfrm>
              <a:off x="6420730" y="496176"/>
              <a:ext cx="460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88BC52AC-44CD-37EF-2688-6F4679551C8C}"/>
                </a:ext>
              </a:extLst>
            </p:cNvPr>
            <p:cNvSpPr txBox="1"/>
            <p:nvPr/>
          </p:nvSpPr>
          <p:spPr>
            <a:xfrm>
              <a:off x="7389044" y="3127724"/>
              <a:ext cx="34768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Years from first clinical manifestation 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6787D05-C52D-1341-A73F-79C21332F566}"/>
              </a:ext>
            </a:extLst>
          </p:cNvPr>
          <p:cNvGrpSpPr/>
          <p:nvPr/>
        </p:nvGrpSpPr>
        <p:grpSpPr>
          <a:xfrm>
            <a:off x="229240" y="3560460"/>
            <a:ext cx="5482991" cy="3068609"/>
            <a:chOff x="229240" y="3560460"/>
            <a:chExt cx="5482991" cy="3068609"/>
          </a:xfrm>
        </p:grpSpPr>
        <p:pic>
          <p:nvPicPr>
            <p:cNvPr id="162" name="Picture 161">
              <a:extLst>
                <a:ext uri="{FF2B5EF4-FFF2-40B4-BE49-F238E27FC236}">
                  <a16:creationId xmlns:a16="http://schemas.microsoft.com/office/drawing/2014/main" id="{C04DD35D-4C93-35B4-CFF1-D3E5D3CA237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l="7571" t="5739" r="24892" b="11766"/>
            <a:stretch/>
          </p:blipFill>
          <p:spPr bwMode="auto">
            <a:xfrm>
              <a:off x="1219433" y="3614705"/>
              <a:ext cx="4492798" cy="2558720"/>
            </a:xfrm>
            <a:prstGeom prst="rect">
              <a:avLst/>
            </a:prstGeom>
            <a:noFill/>
            <a:ln w="1">
              <a:noFill/>
              <a:miter lim="800000"/>
              <a:headEnd/>
              <a:tailEnd type="none" w="med" len="med"/>
            </a:ln>
            <a:effectLst/>
          </p:spPr>
        </p:pic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4604BE34-3F40-1423-1F84-B6FB36F95301}"/>
                </a:ext>
              </a:extLst>
            </p:cNvPr>
            <p:cNvSpPr txBox="1"/>
            <p:nvPr/>
          </p:nvSpPr>
          <p:spPr>
            <a:xfrm>
              <a:off x="229240" y="3585968"/>
              <a:ext cx="469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K.</a:t>
              </a: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65A81483-2077-FE32-5E81-6A02401932C4}"/>
                </a:ext>
              </a:extLst>
            </p:cNvPr>
            <p:cNvSpPr txBox="1"/>
            <p:nvPr/>
          </p:nvSpPr>
          <p:spPr>
            <a:xfrm>
              <a:off x="1426915" y="5444598"/>
              <a:ext cx="36949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Neurologic Disease</a:t>
              </a: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12E7C87B-A41E-C8FF-2416-011BA58E1E38}"/>
                </a:ext>
              </a:extLst>
            </p:cNvPr>
            <p:cNvSpPr txBox="1"/>
            <p:nvPr/>
          </p:nvSpPr>
          <p:spPr>
            <a:xfrm>
              <a:off x="4053052" y="5781156"/>
              <a:ext cx="12224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P=0.716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D185ECFE-FDC5-8A3F-2271-CA310F374EC1}"/>
                </a:ext>
              </a:extLst>
            </p:cNvPr>
            <p:cNvSpPr txBox="1"/>
            <p:nvPr/>
          </p:nvSpPr>
          <p:spPr>
            <a:xfrm>
              <a:off x="1312939" y="6106519"/>
              <a:ext cx="2726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BC286897-A7AE-3F1B-19E9-8965A0D4558A}"/>
                </a:ext>
              </a:extLst>
            </p:cNvPr>
            <p:cNvSpPr txBox="1"/>
            <p:nvPr/>
          </p:nvSpPr>
          <p:spPr>
            <a:xfrm>
              <a:off x="1960132" y="6106519"/>
              <a:ext cx="4624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3A6EE431-6BA6-0B41-5501-206A56A559CD}"/>
                </a:ext>
              </a:extLst>
            </p:cNvPr>
            <p:cNvSpPr txBox="1"/>
            <p:nvPr/>
          </p:nvSpPr>
          <p:spPr>
            <a:xfrm>
              <a:off x="2634604" y="6106519"/>
              <a:ext cx="4624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B9F64997-B7A9-4D42-8640-4654DB7E1CF4}"/>
                </a:ext>
              </a:extLst>
            </p:cNvPr>
            <p:cNvSpPr txBox="1"/>
            <p:nvPr/>
          </p:nvSpPr>
          <p:spPr>
            <a:xfrm>
              <a:off x="3293395" y="6106519"/>
              <a:ext cx="4516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3175B121-AAE8-2A5E-5181-F1C077EA67FA}"/>
                </a:ext>
              </a:extLst>
            </p:cNvPr>
            <p:cNvSpPr txBox="1"/>
            <p:nvPr/>
          </p:nvSpPr>
          <p:spPr>
            <a:xfrm>
              <a:off x="3971823" y="6106519"/>
              <a:ext cx="451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C5308F20-A587-824E-8C9A-1481F42FE146}"/>
                </a:ext>
              </a:extLst>
            </p:cNvPr>
            <p:cNvSpPr txBox="1"/>
            <p:nvPr/>
          </p:nvSpPr>
          <p:spPr>
            <a:xfrm>
              <a:off x="4614792" y="6106519"/>
              <a:ext cx="4965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3AB98CAD-23E5-83B6-7B5E-8FE8A0CBF76C}"/>
                </a:ext>
              </a:extLst>
            </p:cNvPr>
            <p:cNvSpPr txBox="1"/>
            <p:nvPr/>
          </p:nvSpPr>
          <p:spPr>
            <a:xfrm>
              <a:off x="5291990" y="6106519"/>
              <a:ext cx="4202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9029EE2D-2E2B-F052-E2AB-DE40FDBE4EEC}"/>
                </a:ext>
              </a:extLst>
            </p:cNvPr>
            <p:cNvSpPr txBox="1"/>
            <p:nvPr/>
          </p:nvSpPr>
          <p:spPr>
            <a:xfrm>
              <a:off x="533957" y="3560460"/>
              <a:ext cx="372463" cy="2562241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Percent Cumulative Survival</a:t>
              </a:r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449F9733-F452-CBED-81D2-EADEF02F37E8}"/>
                </a:ext>
              </a:extLst>
            </p:cNvPr>
            <p:cNvSpPr txBox="1"/>
            <p:nvPr/>
          </p:nvSpPr>
          <p:spPr>
            <a:xfrm>
              <a:off x="982890" y="5849229"/>
              <a:ext cx="2644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EA11A854-63C7-AB4D-4D0F-F9C47723B9D1}"/>
                </a:ext>
              </a:extLst>
            </p:cNvPr>
            <p:cNvSpPr txBox="1"/>
            <p:nvPr/>
          </p:nvSpPr>
          <p:spPr>
            <a:xfrm>
              <a:off x="890371" y="5402646"/>
              <a:ext cx="3569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B7E7F10E-EA8C-9782-5D3D-5BC3481EA838}"/>
                </a:ext>
              </a:extLst>
            </p:cNvPr>
            <p:cNvSpPr txBox="1"/>
            <p:nvPr/>
          </p:nvSpPr>
          <p:spPr>
            <a:xfrm>
              <a:off x="890371" y="4958372"/>
              <a:ext cx="3569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4E29CCC9-16A8-70A2-F839-C08D68DC9DF0}"/>
                </a:ext>
              </a:extLst>
            </p:cNvPr>
            <p:cNvSpPr txBox="1"/>
            <p:nvPr/>
          </p:nvSpPr>
          <p:spPr>
            <a:xfrm>
              <a:off x="890371" y="4518914"/>
              <a:ext cx="356943" cy="279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D717DD21-19C8-EFCC-6BB8-512B395FE37F}"/>
                </a:ext>
              </a:extLst>
            </p:cNvPr>
            <p:cNvSpPr txBox="1"/>
            <p:nvPr/>
          </p:nvSpPr>
          <p:spPr>
            <a:xfrm>
              <a:off x="890371" y="4074421"/>
              <a:ext cx="3569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2DF7064E-F264-D66F-2338-F3318DB677F1}"/>
                </a:ext>
              </a:extLst>
            </p:cNvPr>
            <p:cNvSpPr txBox="1"/>
            <p:nvPr/>
          </p:nvSpPr>
          <p:spPr>
            <a:xfrm>
              <a:off x="797854" y="3625742"/>
              <a:ext cx="4494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F9D74F1B-EFA5-A082-D98B-E9C7099A3D5F}"/>
                </a:ext>
              </a:extLst>
            </p:cNvPr>
            <p:cNvSpPr txBox="1"/>
            <p:nvPr/>
          </p:nvSpPr>
          <p:spPr>
            <a:xfrm>
              <a:off x="1650150" y="6321292"/>
              <a:ext cx="34945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Years from first clinical manifestation 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424349D-5D69-FC4F-81E6-3F5476E799A4}"/>
              </a:ext>
            </a:extLst>
          </p:cNvPr>
          <p:cNvGrpSpPr/>
          <p:nvPr/>
        </p:nvGrpSpPr>
        <p:grpSpPr>
          <a:xfrm>
            <a:off x="5861757" y="3564187"/>
            <a:ext cx="5558691" cy="3055301"/>
            <a:chOff x="5861757" y="3564187"/>
            <a:chExt cx="5558691" cy="3055301"/>
          </a:xfrm>
        </p:grpSpPr>
        <p:pic>
          <p:nvPicPr>
            <p:cNvPr id="182" name="Picture 181">
              <a:extLst>
                <a:ext uri="{FF2B5EF4-FFF2-40B4-BE49-F238E27FC236}">
                  <a16:creationId xmlns:a16="http://schemas.microsoft.com/office/drawing/2014/main" id="{9AD3B341-98F8-14D8-2695-F0C82D9E645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/>
            <a:srcRect l="7840" t="5640" r="25428" b="11255"/>
            <a:stretch/>
          </p:blipFill>
          <p:spPr bwMode="auto">
            <a:xfrm>
              <a:off x="6859031" y="3663963"/>
              <a:ext cx="4561417" cy="2527405"/>
            </a:xfrm>
            <a:prstGeom prst="rect">
              <a:avLst/>
            </a:prstGeom>
            <a:noFill/>
            <a:ln w="1">
              <a:noFill/>
              <a:miter lim="800000"/>
              <a:headEnd/>
              <a:tailEnd type="none" w="med" len="med"/>
            </a:ln>
            <a:effectLst/>
          </p:spPr>
        </p:pic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047DE7E7-36C3-BBCD-7F6F-560E6A2B4873}"/>
                </a:ext>
              </a:extLst>
            </p:cNvPr>
            <p:cNvSpPr txBox="1"/>
            <p:nvPr/>
          </p:nvSpPr>
          <p:spPr>
            <a:xfrm>
              <a:off x="5861757" y="3564187"/>
              <a:ext cx="4823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L.</a:t>
              </a: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342498B0-96D0-4499-D366-8587D9634C7E}"/>
                </a:ext>
              </a:extLst>
            </p:cNvPr>
            <p:cNvSpPr txBox="1"/>
            <p:nvPr/>
          </p:nvSpPr>
          <p:spPr>
            <a:xfrm>
              <a:off x="7081496" y="5390170"/>
              <a:ext cx="37999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Vasculopathy</a:t>
              </a: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4B29888A-30DC-5174-AEBA-5B9FA1F89E27}"/>
                </a:ext>
              </a:extLst>
            </p:cNvPr>
            <p:cNvSpPr txBox="1"/>
            <p:nvPr/>
          </p:nvSpPr>
          <p:spPr>
            <a:xfrm>
              <a:off x="9821120" y="5799100"/>
              <a:ext cx="12571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P=0.854</a:t>
              </a: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67A52399-C257-FA95-1109-F84535707D5A}"/>
                </a:ext>
              </a:extLst>
            </p:cNvPr>
            <p:cNvSpPr txBox="1"/>
            <p:nvPr/>
          </p:nvSpPr>
          <p:spPr>
            <a:xfrm>
              <a:off x="6984312" y="6087887"/>
              <a:ext cx="2719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3BC4568A-8857-2028-5A0E-9B76F89EBA0E}"/>
                </a:ext>
              </a:extLst>
            </p:cNvPr>
            <p:cNvSpPr txBox="1"/>
            <p:nvPr/>
          </p:nvSpPr>
          <p:spPr>
            <a:xfrm>
              <a:off x="7626838" y="6087887"/>
              <a:ext cx="3670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C226FB80-3C64-C81A-2B71-F9117742040A}"/>
                </a:ext>
              </a:extLst>
            </p:cNvPr>
            <p:cNvSpPr txBox="1"/>
            <p:nvPr/>
          </p:nvSpPr>
          <p:spPr>
            <a:xfrm>
              <a:off x="8295813" y="6087887"/>
              <a:ext cx="3670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24195B50-7979-620C-E0B3-C771A598FABF}"/>
                </a:ext>
              </a:extLst>
            </p:cNvPr>
            <p:cNvSpPr txBox="1"/>
            <p:nvPr/>
          </p:nvSpPr>
          <p:spPr>
            <a:xfrm>
              <a:off x="8985653" y="6087887"/>
              <a:ext cx="3670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7B144805-9FB0-889F-9FFB-B27166244601}"/>
                </a:ext>
              </a:extLst>
            </p:cNvPr>
            <p:cNvSpPr txBox="1"/>
            <p:nvPr/>
          </p:nvSpPr>
          <p:spPr>
            <a:xfrm>
              <a:off x="9695686" y="6087887"/>
              <a:ext cx="3670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BF24299-8F23-7B20-D920-B958248E311B}"/>
                </a:ext>
              </a:extLst>
            </p:cNvPr>
            <p:cNvSpPr txBox="1"/>
            <p:nvPr/>
          </p:nvSpPr>
          <p:spPr>
            <a:xfrm>
              <a:off x="10356924" y="6087887"/>
              <a:ext cx="3670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A3F744B0-0740-5BAC-67B1-D8E240B6BE07}"/>
                </a:ext>
              </a:extLst>
            </p:cNvPr>
            <p:cNvSpPr txBox="1"/>
            <p:nvPr/>
          </p:nvSpPr>
          <p:spPr>
            <a:xfrm>
              <a:off x="11053363" y="6087887"/>
              <a:ext cx="3670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2BEB0240-164B-2C63-7DDF-CA67017BE0DC}"/>
                </a:ext>
              </a:extLst>
            </p:cNvPr>
            <p:cNvSpPr txBox="1"/>
            <p:nvPr/>
          </p:nvSpPr>
          <p:spPr>
            <a:xfrm>
              <a:off x="6152597" y="3585968"/>
              <a:ext cx="383046" cy="2562241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Percent Cumulative Survival</a:t>
              </a: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89873B8E-CF46-4B21-4EAE-14F535E1ABA0}"/>
                </a:ext>
              </a:extLst>
            </p:cNvPr>
            <p:cNvSpPr txBox="1"/>
            <p:nvPr/>
          </p:nvSpPr>
          <p:spPr>
            <a:xfrm>
              <a:off x="6592407" y="5867173"/>
              <a:ext cx="2719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46A3554F-9A4C-C1AC-BF00-780D087AAA86}"/>
                </a:ext>
              </a:extLst>
            </p:cNvPr>
            <p:cNvSpPr txBox="1"/>
            <p:nvPr/>
          </p:nvSpPr>
          <p:spPr>
            <a:xfrm>
              <a:off x="6497259" y="5420590"/>
              <a:ext cx="3670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E08869C4-C2EC-AD71-6DAB-96CA77E47292}"/>
                </a:ext>
              </a:extLst>
            </p:cNvPr>
            <p:cNvSpPr txBox="1"/>
            <p:nvPr/>
          </p:nvSpPr>
          <p:spPr>
            <a:xfrm>
              <a:off x="6497259" y="4976316"/>
              <a:ext cx="3670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B9269EDE-F802-A01F-1310-79FAACBC700C}"/>
                </a:ext>
              </a:extLst>
            </p:cNvPr>
            <p:cNvSpPr txBox="1"/>
            <p:nvPr/>
          </p:nvSpPr>
          <p:spPr>
            <a:xfrm>
              <a:off x="6497259" y="4536858"/>
              <a:ext cx="367085" cy="279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D2FBDA38-975B-155A-7A1D-BB6AAAC9BD43}"/>
                </a:ext>
              </a:extLst>
            </p:cNvPr>
            <p:cNvSpPr txBox="1"/>
            <p:nvPr/>
          </p:nvSpPr>
          <p:spPr>
            <a:xfrm>
              <a:off x="6497259" y="4092365"/>
              <a:ext cx="3670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1443D573-E5E4-2FED-2F80-6F4CFAB033AD}"/>
                </a:ext>
              </a:extLst>
            </p:cNvPr>
            <p:cNvSpPr txBox="1"/>
            <p:nvPr/>
          </p:nvSpPr>
          <p:spPr>
            <a:xfrm>
              <a:off x="6402112" y="3643686"/>
              <a:ext cx="4622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1E3422E4-2E86-86B4-2FEC-79513A557062}"/>
                </a:ext>
              </a:extLst>
            </p:cNvPr>
            <p:cNvSpPr txBox="1"/>
            <p:nvPr/>
          </p:nvSpPr>
          <p:spPr>
            <a:xfrm>
              <a:off x="7393720" y="6311711"/>
              <a:ext cx="34876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Years from first clinical manifestation </a:t>
              </a:r>
            </a:p>
          </p:txBody>
        </p:sp>
      </p:grpSp>
      <p:sp>
        <p:nvSpPr>
          <p:cNvPr id="201" name="TextBox 200">
            <a:extLst>
              <a:ext uri="{FF2B5EF4-FFF2-40B4-BE49-F238E27FC236}">
                <a16:creationId xmlns:a16="http://schemas.microsoft.com/office/drawing/2014/main" id="{5C43F1F3-350C-5DE5-4A3F-BC5308336EF6}"/>
              </a:ext>
            </a:extLst>
          </p:cNvPr>
          <p:cNvSpPr txBox="1"/>
          <p:nvPr/>
        </p:nvSpPr>
        <p:spPr>
          <a:xfrm>
            <a:off x="42578" y="-834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E VI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46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3792A367-CD17-1E4F-A1C4-0D1D06F65D8F}"/>
              </a:ext>
            </a:extLst>
          </p:cNvPr>
          <p:cNvGrpSpPr/>
          <p:nvPr/>
        </p:nvGrpSpPr>
        <p:grpSpPr>
          <a:xfrm>
            <a:off x="257197" y="1371050"/>
            <a:ext cx="5507143" cy="3781968"/>
            <a:chOff x="257197" y="1371050"/>
            <a:chExt cx="5507143" cy="3781968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0000000-0008-0000-0000-00000904000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l="7353" t="5421" r="32635" b="12333"/>
            <a:stretch/>
          </p:blipFill>
          <p:spPr bwMode="auto">
            <a:xfrm>
              <a:off x="1241559" y="1371050"/>
              <a:ext cx="4522781" cy="3280393"/>
            </a:xfrm>
            <a:prstGeom prst="rect">
              <a:avLst/>
            </a:prstGeom>
            <a:noFill/>
            <a:ln w="1">
              <a:noFill/>
              <a:miter lim="800000"/>
              <a:headEnd/>
              <a:tailEnd type="none" w="med" len="med"/>
            </a:ln>
            <a:effectLst/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7E210AE-D0E4-7989-9851-C03DADFAB163}"/>
                </a:ext>
              </a:extLst>
            </p:cNvPr>
            <p:cNvSpPr txBox="1"/>
            <p:nvPr/>
          </p:nvSpPr>
          <p:spPr>
            <a:xfrm>
              <a:off x="257197" y="1375778"/>
              <a:ext cx="4963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M.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05D5497-55E8-003C-F1C8-CC5FC1311AC4}"/>
                </a:ext>
              </a:extLst>
            </p:cNvPr>
            <p:cNvSpPr txBox="1"/>
            <p:nvPr/>
          </p:nvSpPr>
          <p:spPr>
            <a:xfrm>
              <a:off x="1363118" y="3484709"/>
              <a:ext cx="22859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Renal Disease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9FC0698-836D-A1E7-75A2-484022A90F2B}"/>
                </a:ext>
              </a:extLst>
            </p:cNvPr>
            <p:cNvSpPr txBox="1"/>
            <p:nvPr/>
          </p:nvSpPr>
          <p:spPr>
            <a:xfrm>
              <a:off x="4470733" y="4114750"/>
              <a:ext cx="12936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P=0.525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68AE650-023E-5374-AD67-1DD1FE7D4A09}"/>
                </a:ext>
              </a:extLst>
            </p:cNvPr>
            <p:cNvSpPr txBox="1"/>
            <p:nvPr/>
          </p:nvSpPr>
          <p:spPr>
            <a:xfrm>
              <a:off x="544948" y="1691008"/>
              <a:ext cx="380066" cy="2562241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Percent Cumulative Survival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F1F3083-5B0B-20D2-CD44-31A5C33E54B2}"/>
                </a:ext>
              </a:extLst>
            </p:cNvPr>
            <p:cNvSpPr txBox="1"/>
            <p:nvPr/>
          </p:nvSpPr>
          <p:spPr>
            <a:xfrm>
              <a:off x="1850356" y="4845241"/>
              <a:ext cx="34659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Years from first clinical manifestation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AE48AD2-E53B-B069-18BB-E0802532612D}"/>
                </a:ext>
              </a:extLst>
            </p:cNvPr>
            <p:cNvSpPr txBox="1"/>
            <p:nvPr/>
          </p:nvSpPr>
          <p:spPr>
            <a:xfrm>
              <a:off x="1400318" y="4570360"/>
              <a:ext cx="2698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DC2A08F-DC5E-76D7-2183-6A0495C44D2E}"/>
                </a:ext>
              </a:extLst>
            </p:cNvPr>
            <p:cNvSpPr txBox="1"/>
            <p:nvPr/>
          </p:nvSpPr>
          <p:spPr>
            <a:xfrm>
              <a:off x="2105200" y="4570360"/>
              <a:ext cx="5097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B061A3F-C9F2-A22E-C9B7-69C4A07A7F74}"/>
                </a:ext>
              </a:extLst>
            </p:cNvPr>
            <p:cNvSpPr txBox="1"/>
            <p:nvPr/>
          </p:nvSpPr>
          <p:spPr>
            <a:xfrm>
              <a:off x="2893834" y="4570360"/>
              <a:ext cx="3642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930B51C-4E4F-BE10-5327-7A86F24C41BB}"/>
                </a:ext>
              </a:extLst>
            </p:cNvPr>
            <p:cNvSpPr txBox="1"/>
            <p:nvPr/>
          </p:nvSpPr>
          <p:spPr>
            <a:xfrm>
              <a:off x="3615834" y="4570360"/>
              <a:ext cx="3642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2953E74-D4B3-7732-FD17-90F4C8B116B9}"/>
                </a:ext>
              </a:extLst>
            </p:cNvPr>
            <p:cNvSpPr txBox="1"/>
            <p:nvPr/>
          </p:nvSpPr>
          <p:spPr>
            <a:xfrm>
              <a:off x="4373988" y="4570360"/>
              <a:ext cx="3642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BB11B27-17C9-D309-A0FB-41AA3B9B55B2}"/>
                </a:ext>
              </a:extLst>
            </p:cNvPr>
            <p:cNvSpPr txBox="1"/>
            <p:nvPr/>
          </p:nvSpPr>
          <p:spPr>
            <a:xfrm>
              <a:off x="5138140" y="4570360"/>
              <a:ext cx="3642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3075C6C-8387-E612-6899-178EC16097F7}"/>
                </a:ext>
              </a:extLst>
            </p:cNvPr>
            <p:cNvSpPr txBox="1"/>
            <p:nvPr/>
          </p:nvSpPr>
          <p:spPr>
            <a:xfrm>
              <a:off x="1020547" y="4313275"/>
              <a:ext cx="2698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D7AA2B-DC53-E390-3E67-1636465ABF44}"/>
                </a:ext>
              </a:extLst>
            </p:cNvPr>
            <p:cNvSpPr txBox="1"/>
            <p:nvPr/>
          </p:nvSpPr>
          <p:spPr>
            <a:xfrm>
              <a:off x="926140" y="3715824"/>
              <a:ext cx="3642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FF143F2-B85A-DEFB-DE41-043B38FCA216}"/>
                </a:ext>
              </a:extLst>
            </p:cNvPr>
            <p:cNvSpPr txBox="1"/>
            <p:nvPr/>
          </p:nvSpPr>
          <p:spPr>
            <a:xfrm>
              <a:off x="926139" y="3182688"/>
              <a:ext cx="4338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ABE07E9-AC2A-1AEC-B70D-F7E62806125E}"/>
                </a:ext>
              </a:extLst>
            </p:cNvPr>
            <p:cNvSpPr txBox="1"/>
            <p:nvPr/>
          </p:nvSpPr>
          <p:spPr>
            <a:xfrm>
              <a:off x="926140" y="2588938"/>
              <a:ext cx="364230" cy="279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5BFB311-BB30-F22C-108B-B4C50C4566E4}"/>
                </a:ext>
              </a:extLst>
            </p:cNvPr>
            <p:cNvSpPr txBox="1"/>
            <p:nvPr/>
          </p:nvSpPr>
          <p:spPr>
            <a:xfrm>
              <a:off x="926140" y="1987062"/>
              <a:ext cx="3642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7937B1D-16EF-6C99-F122-8265AD8BBE7A}"/>
                </a:ext>
              </a:extLst>
            </p:cNvPr>
            <p:cNvSpPr txBox="1"/>
            <p:nvPr/>
          </p:nvSpPr>
          <p:spPr>
            <a:xfrm>
              <a:off x="831733" y="1443849"/>
              <a:ext cx="4586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B9E2844-EF02-FF4D-93D8-C9BBF01650A3}"/>
              </a:ext>
            </a:extLst>
          </p:cNvPr>
          <p:cNvGrpSpPr/>
          <p:nvPr/>
        </p:nvGrpSpPr>
        <p:grpSpPr>
          <a:xfrm>
            <a:off x="5764340" y="1375778"/>
            <a:ext cx="5724560" cy="3777240"/>
            <a:chOff x="5764340" y="1375778"/>
            <a:chExt cx="5724560" cy="3777240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00000000-0008-0000-0000-00000A04000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7701" t="5366" r="33653" b="12183"/>
            <a:stretch/>
          </p:blipFill>
          <p:spPr bwMode="auto">
            <a:xfrm>
              <a:off x="6966119" y="1426805"/>
              <a:ext cx="4522781" cy="3222752"/>
            </a:xfrm>
            <a:prstGeom prst="rect">
              <a:avLst/>
            </a:prstGeom>
            <a:noFill/>
            <a:ln w="1">
              <a:noFill/>
              <a:miter lim="800000"/>
              <a:headEnd/>
              <a:tailEnd type="none" w="med" len="med"/>
            </a:ln>
            <a:effectLst/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E567A79-0FF9-6BC3-68A1-C8717B6183F4}"/>
                </a:ext>
              </a:extLst>
            </p:cNvPr>
            <p:cNvSpPr txBox="1"/>
            <p:nvPr/>
          </p:nvSpPr>
          <p:spPr>
            <a:xfrm>
              <a:off x="5764340" y="1375778"/>
              <a:ext cx="4627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N.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F493041-859B-A296-B9F6-FCF2AE050FB9}"/>
                </a:ext>
              </a:extLst>
            </p:cNvPr>
            <p:cNvSpPr txBox="1"/>
            <p:nvPr/>
          </p:nvSpPr>
          <p:spPr>
            <a:xfrm>
              <a:off x="7047430" y="3440943"/>
              <a:ext cx="36452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Arthritis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E7604FE-F73C-D557-7460-A56BFE8A0A07}"/>
                </a:ext>
              </a:extLst>
            </p:cNvPr>
            <p:cNvSpPr txBox="1"/>
            <p:nvPr/>
          </p:nvSpPr>
          <p:spPr>
            <a:xfrm>
              <a:off x="10282907" y="4143210"/>
              <a:ext cx="12059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P=0.659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A980A62-34CE-8021-1D2F-2E3DF5EA4001}"/>
                </a:ext>
              </a:extLst>
            </p:cNvPr>
            <p:cNvSpPr txBox="1"/>
            <p:nvPr/>
          </p:nvSpPr>
          <p:spPr>
            <a:xfrm>
              <a:off x="7707260" y="4845241"/>
              <a:ext cx="3385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Years from first clinical manifestation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ED304A9-E9E6-2794-F501-7547F59E8831}"/>
                </a:ext>
              </a:extLst>
            </p:cNvPr>
            <p:cNvSpPr txBox="1"/>
            <p:nvPr/>
          </p:nvSpPr>
          <p:spPr>
            <a:xfrm>
              <a:off x="7170518" y="4570360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20F1917-89FB-685C-A862-50282AA82934}"/>
                </a:ext>
              </a:extLst>
            </p:cNvPr>
            <p:cNvSpPr txBox="1"/>
            <p:nvPr/>
          </p:nvSpPr>
          <p:spPr>
            <a:xfrm>
              <a:off x="7899694" y="4570360"/>
              <a:ext cx="3834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D71D993-1090-BEC7-85A6-29231CFFA223}"/>
                </a:ext>
              </a:extLst>
            </p:cNvPr>
            <p:cNvSpPr txBox="1"/>
            <p:nvPr/>
          </p:nvSpPr>
          <p:spPr>
            <a:xfrm>
              <a:off x="8639766" y="4570360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40FE216-70F4-5D9A-932F-B45DBCBA9426}"/>
                </a:ext>
              </a:extLst>
            </p:cNvPr>
            <p:cNvSpPr txBox="1"/>
            <p:nvPr/>
          </p:nvSpPr>
          <p:spPr>
            <a:xfrm>
              <a:off x="9399842" y="4570360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E247DAA-3CC3-B763-41A9-AE9879895C86}"/>
                </a:ext>
              </a:extLst>
            </p:cNvPr>
            <p:cNvSpPr txBox="1"/>
            <p:nvPr/>
          </p:nvSpPr>
          <p:spPr>
            <a:xfrm>
              <a:off x="10172221" y="4570360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36056F9-90A6-0205-3B01-4E05EC8D9285}"/>
                </a:ext>
              </a:extLst>
            </p:cNvPr>
            <p:cNvSpPr txBox="1"/>
            <p:nvPr/>
          </p:nvSpPr>
          <p:spPr>
            <a:xfrm>
              <a:off x="10938035" y="4570360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614D165-B12E-9823-953A-0D2E3C9864C1}"/>
                </a:ext>
              </a:extLst>
            </p:cNvPr>
            <p:cNvSpPr txBox="1"/>
            <p:nvPr/>
          </p:nvSpPr>
          <p:spPr>
            <a:xfrm>
              <a:off x="6232784" y="1691008"/>
              <a:ext cx="400110" cy="2562241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Percent Cumulative Survival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36805CB-E390-5675-CA84-8D36ABC5381E}"/>
                </a:ext>
              </a:extLst>
            </p:cNvPr>
            <p:cNvSpPr txBox="1"/>
            <p:nvPr/>
          </p:nvSpPr>
          <p:spPr>
            <a:xfrm>
              <a:off x="6631147" y="3715824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30C3D19-F70F-D248-67F3-D9D3FB011E47}"/>
                </a:ext>
              </a:extLst>
            </p:cNvPr>
            <p:cNvSpPr txBox="1"/>
            <p:nvPr/>
          </p:nvSpPr>
          <p:spPr>
            <a:xfrm>
              <a:off x="6631147" y="3182688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9A641E7-AE4F-C695-69D8-A725981C7CD4}"/>
                </a:ext>
              </a:extLst>
            </p:cNvPr>
            <p:cNvSpPr txBox="1"/>
            <p:nvPr/>
          </p:nvSpPr>
          <p:spPr>
            <a:xfrm>
              <a:off x="6631147" y="2588938"/>
              <a:ext cx="383438" cy="279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42AFAC9-4477-3CE7-4E6B-9A728FCA8F11}"/>
                </a:ext>
              </a:extLst>
            </p:cNvPr>
            <p:cNvSpPr txBox="1"/>
            <p:nvPr/>
          </p:nvSpPr>
          <p:spPr>
            <a:xfrm>
              <a:off x="6631147" y="1987062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B108D36-3644-47D6-7FEC-B630904951D8}"/>
                </a:ext>
              </a:extLst>
            </p:cNvPr>
            <p:cNvSpPr txBox="1"/>
            <p:nvPr/>
          </p:nvSpPr>
          <p:spPr>
            <a:xfrm>
              <a:off x="6531761" y="1443849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3F5B63B-C832-B9FA-541D-C4BF16E095C7}"/>
                </a:ext>
              </a:extLst>
            </p:cNvPr>
            <p:cNvSpPr txBox="1"/>
            <p:nvPr/>
          </p:nvSpPr>
          <p:spPr>
            <a:xfrm>
              <a:off x="6730533" y="4313275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51DD4F03-1589-A4C7-B26D-5D370C1F363D}"/>
              </a:ext>
            </a:extLst>
          </p:cNvPr>
          <p:cNvSpPr txBox="1"/>
          <p:nvPr/>
        </p:nvSpPr>
        <p:spPr>
          <a:xfrm>
            <a:off x="42578" y="-834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E VI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888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404</Words>
  <Application>Microsoft Macintosh PowerPoint</Application>
  <PresentationFormat>Widescreen</PresentationFormat>
  <Paragraphs>255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Forbes</dc:creator>
  <cp:lastModifiedBy>Smith, Madison Renee</cp:lastModifiedBy>
  <cp:revision>20</cp:revision>
  <dcterms:created xsi:type="dcterms:W3CDTF">2021-07-16T22:12:37Z</dcterms:created>
  <dcterms:modified xsi:type="dcterms:W3CDTF">2022-08-03T20:21:13Z</dcterms:modified>
</cp:coreProperties>
</file>