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605b9c77827ebd9/Documenten/%5eFde%20Hoogstraat/%5eFSleeCP/%5eFDATA/%5eFFinal%20data/%5eFData%20minus%20toddlers/Data%20minus%20toddlers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605b9c77827ebd9/Documenten/%5eFde%20Hoogstraat/%5eFSleeCP/%5eFDATA/%5eFFinal%20data/%5eFData%20minus%20toddlers/Data%20minus%20toddlers_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noProof="0" dirty="0"/>
              <a:t>Figure S1a.</a:t>
            </a:r>
            <a:r>
              <a:rPr lang="en-US" sz="1200" baseline="0" noProof="0" dirty="0"/>
              <a:t> </a:t>
            </a:r>
            <a:br>
              <a:rPr lang="en-US" sz="1200" baseline="0" noProof="0" dirty="0"/>
            </a:br>
            <a:r>
              <a:rPr lang="en-US" sz="1200" baseline="0" noProof="0" dirty="0"/>
              <a:t>Count-based PA parameters </a:t>
            </a:r>
            <a:br>
              <a:rPr lang="en-US" sz="1200" baseline="0" noProof="0" dirty="0"/>
            </a:br>
            <a:r>
              <a:rPr lang="en-US" sz="1200" baseline="0" noProof="0" dirty="0"/>
              <a:t>by GMFCS level</a:t>
            </a:r>
            <a:endParaRPr lang="en-US" sz="1200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'[Data minus toddlers_2.xlsx]Descriptives_minusT'!$B$77</c:f>
              <c:strCache>
                <c:ptCount val="1"/>
                <c:pt idx="0">
                  <c:v>Vertical axis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'[Data minus toddlers_2.xlsx]Descriptives_minusT'!$C$80:$F$80</c:f>
                <c:numCache>
                  <c:formatCode>General</c:formatCode>
                  <c:ptCount val="4"/>
                  <c:pt idx="0">
                    <c:v>165.18670492562549</c:v>
                  </c:pt>
                  <c:pt idx="1">
                    <c:v>135.09245538582471</c:v>
                  </c:pt>
                  <c:pt idx="2">
                    <c:v>192.32455509805041</c:v>
                  </c:pt>
                  <c:pt idx="3">
                    <c:v>157.89936317125168</c:v>
                  </c:pt>
                </c:numCache>
              </c:numRef>
            </c:plus>
            <c:minus>
              <c:numRef>
                <c:f>'[Data minus toddlers_2.xlsx]Descriptives_minusT'!$C$80:$F$80</c:f>
                <c:numCache>
                  <c:formatCode>General</c:formatCode>
                  <c:ptCount val="4"/>
                  <c:pt idx="0">
                    <c:v>165.18670492562549</c:v>
                  </c:pt>
                  <c:pt idx="1">
                    <c:v>135.09245538582471</c:v>
                  </c:pt>
                  <c:pt idx="2">
                    <c:v>192.32455509805041</c:v>
                  </c:pt>
                  <c:pt idx="3">
                    <c:v>157.89936317125168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'[Data minus toddlers_2.xlsx]Descriptives_minusT'!$C$76:$F$76</c:f>
              <c:strCache>
                <c:ptCount val="4"/>
                <c:pt idx="0">
                  <c:v>All</c:v>
                </c:pt>
                <c:pt idx="1">
                  <c:v>GMFCS I</c:v>
                </c:pt>
                <c:pt idx="2">
                  <c:v>GMFCS II</c:v>
                </c:pt>
                <c:pt idx="3">
                  <c:v>GMFCS III</c:v>
                </c:pt>
              </c:strCache>
            </c:strRef>
          </c:cat>
          <c:val>
            <c:numRef>
              <c:f>'[Data minus toddlers_2.xlsx]Descriptives_minusT'!$C$77:$F$77</c:f>
              <c:numCache>
                <c:formatCode>0.0</c:formatCode>
                <c:ptCount val="4"/>
                <c:pt idx="0">
                  <c:v>450.15644863111112</c:v>
                </c:pt>
                <c:pt idx="1">
                  <c:v>493.80820899333344</c:v>
                </c:pt>
                <c:pt idx="2">
                  <c:v>437.72948267333339</c:v>
                </c:pt>
                <c:pt idx="3">
                  <c:v>325.36219068666668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A3-4A6F-A209-694B92FCE36B}"/>
            </c:ext>
          </c:extLst>
        </c:ser>
        <c:ser>
          <c:idx val="1"/>
          <c:order val="1"/>
          <c:tx>
            <c:strRef>
              <c:f>'[Data minus toddlers_2.xlsx]Descriptives_minusT'!$B$78</c:f>
              <c:strCache>
                <c:ptCount val="1"/>
                <c:pt idx="0">
                  <c:v>Vector magnitude</c:v>
                </c:pt>
              </c:strCache>
            </c:strRef>
          </c:tx>
          <c:spPr>
            <a:pattFill prst="pct7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'[Data minus toddlers_2.xlsx]Descriptives_minusT'!$C$81:$F$81</c:f>
                <c:numCache>
                  <c:formatCode>General</c:formatCode>
                  <c:ptCount val="4"/>
                  <c:pt idx="0">
                    <c:v>322.93974401882804</c:v>
                  </c:pt>
                  <c:pt idx="1">
                    <c:v>257.03235853357711</c:v>
                  </c:pt>
                  <c:pt idx="2">
                    <c:v>362.46940100740454</c:v>
                  </c:pt>
                  <c:pt idx="3">
                    <c:v>292.73452136705708</c:v>
                  </c:pt>
                </c:numCache>
              </c:numRef>
            </c:plus>
            <c:minus>
              <c:numRef>
                <c:f>'[Data minus toddlers_2.xlsx]Descriptives_minusT'!$C$81:$F$81</c:f>
                <c:numCache>
                  <c:formatCode>General</c:formatCode>
                  <c:ptCount val="4"/>
                  <c:pt idx="0">
                    <c:v>322.93974401882804</c:v>
                  </c:pt>
                  <c:pt idx="1">
                    <c:v>257.03235853357711</c:v>
                  </c:pt>
                  <c:pt idx="2">
                    <c:v>362.46940100740454</c:v>
                  </c:pt>
                  <c:pt idx="3">
                    <c:v>292.73452136705708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'[Data minus toddlers_2.xlsx]Descriptives_minusT'!$C$76:$F$76</c:f>
              <c:strCache>
                <c:ptCount val="4"/>
                <c:pt idx="0">
                  <c:v>All</c:v>
                </c:pt>
                <c:pt idx="1">
                  <c:v>GMFCS I</c:v>
                </c:pt>
                <c:pt idx="2">
                  <c:v>GMFCS II</c:v>
                </c:pt>
                <c:pt idx="3">
                  <c:v>GMFCS III</c:v>
                </c:pt>
              </c:strCache>
            </c:strRef>
          </c:cat>
          <c:val>
            <c:numRef>
              <c:f>'[Data minus toddlers_2.xlsx]Descriptives_minusT'!$C$78:$F$78</c:f>
              <c:numCache>
                <c:formatCode>0.0</c:formatCode>
                <c:ptCount val="4"/>
                <c:pt idx="0">
                  <c:v>985.81481481481489</c:v>
                </c:pt>
                <c:pt idx="1">
                  <c:v>1083.4333333333329</c:v>
                </c:pt>
                <c:pt idx="2">
                  <c:v>969.06666666666661</c:v>
                </c:pt>
                <c:pt idx="3">
                  <c:v>688.33333333333337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A3-4A6F-A209-694B92FCE3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3875960"/>
        <c:axId val="553870712"/>
      </c:barChart>
      <c:catAx>
        <c:axId val="55387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870712"/>
        <c:crosses val="autoZero"/>
        <c:auto val="1"/>
        <c:lblAlgn val="ctr"/>
        <c:lblOffset val="100"/>
        <c:noMultiLvlLbl val="0"/>
      </c:catAx>
      <c:valAx>
        <c:axId val="553870712"/>
        <c:scaling>
          <c:orientation val="minMax"/>
          <c:max val="1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counts per minute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875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noProof="0" dirty="0"/>
              <a:t>Figure</a:t>
            </a:r>
            <a:r>
              <a:rPr lang="en-US" sz="1200" baseline="0" noProof="0" dirty="0"/>
              <a:t> S1b. </a:t>
            </a:r>
          </a:p>
          <a:p>
            <a:pPr>
              <a:defRPr/>
            </a:pPr>
            <a:r>
              <a:rPr lang="en-US" sz="1200" b="0" i="0" u="none" strike="noStrike" baseline="0" dirty="0">
                <a:effectLst/>
              </a:rPr>
              <a:t>Count-based PA parameters </a:t>
            </a:r>
            <a:br>
              <a:rPr lang="en-US" sz="1200" b="0" i="0" u="none" strike="noStrike" baseline="0" dirty="0">
                <a:effectLst/>
              </a:rPr>
            </a:br>
            <a:r>
              <a:rPr lang="en-US" sz="1200" b="0" i="0" u="none" strike="noStrike" baseline="0" dirty="0">
                <a:effectLst/>
              </a:rPr>
              <a:t>by age group</a:t>
            </a:r>
            <a:endParaRPr lang="en-US" sz="1200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'[Data minus toddlers_2.xlsx]Descriptives_minusT'!$B$77</c:f>
              <c:strCache>
                <c:ptCount val="1"/>
                <c:pt idx="0">
                  <c:v>Vertical axis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'[Data minus toddlers_2.xlsx]Descriptives_minusT'!$G$80:$H$80</c:f>
                <c:numCache>
                  <c:formatCode>General</c:formatCode>
                  <c:ptCount val="2"/>
                  <c:pt idx="0">
                    <c:v>136.0942980547151</c:v>
                  </c:pt>
                  <c:pt idx="1">
                    <c:v>183.11332006626606</c:v>
                  </c:pt>
                </c:numCache>
              </c:numRef>
            </c:plus>
            <c:minus>
              <c:numRef>
                <c:f>'[Data minus toddlers_2.xlsx]Descriptives_minusT'!$G$80:$H$80</c:f>
                <c:numCache>
                  <c:formatCode>General</c:formatCode>
                  <c:ptCount val="2"/>
                  <c:pt idx="0">
                    <c:v>136.0942980547151</c:v>
                  </c:pt>
                  <c:pt idx="1">
                    <c:v>183.11332006626606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'[Data minus toddlers_2.xlsx]Descriptives_minusT'!$G$76:$H$76</c:f>
              <c:strCache>
                <c:ptCount val="2"/>
                <c:pt idx="0">
                  <c:v>Preschool</c:v>
                </c:pt>
                <c:pt idx="1">
                  <c:v>School-aged</c:v>
                </c:pt>
              </c:strCache>
            </c:strRef>
          </c:cat>
          <c:val>
            <c:numRef>
              <c:f>'[Data minus toddlers_2.xlsx]Descriptives_minusT'!$G$77:$H$77</c:f>
              <c:numCache>
                <c:formatCode>0.0</c:formatCode>
                <c:ptCount val="2"/>
                <c:pt idx="0">
                  <c:v>459.15658979047618</c:v>
                </c:pt>
                <c:pt idx="1">
                  <c:v>444.42908607515147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26-40AA-8A09-7F4977CCB615}"/>
            </c:ext>
          </c:extLst>
        </c:ser>
        <c:ser>
          <c:idx val="1"/>
          <c:order val="1"/>
          <c:tx>
            <c:strRef>
              <c:f>'[Data minus toddlers_2.xlsx]Descriptives_minusT'!$B$78</c:f>
              <c:strCache>
                <c:ptCount val="1"/>
                <c:pt idx="0">
                  <c:v>Vector magnitude</c:v>
                </c:pt>
              </c:strCache>
            </c:strRef>
          </c:tx>
          <c:spPr>
            <a:pattFill prst="pct7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'[Data minus toddlers_2.xlsx]Descriptives_minusT'!$G$81:$H$81</c:f>
                <c:numCache>
                  <c:formatCode>General</c:formatCode>
                  <c:ptCount val="2"/>
                  <c:pt idx="0">
                    <c:v>294.97388100676034</c:v>
                  </c:pt>
                  <c:pt idx="1">
                    <c:v>341.86572268726337</c:v>
                  </c:pt>
                </c:numCache>
              </c:numRef>
            </c:plus>
            <c:minus>
              <c:numRef>
                <c:f>'[Data minus toddlers_2.xlsx]Descriptives_minusT'!$G$81:$H$81</c:f>
                <c:numCache>
                  <c:formatCode>General</c:formatCode>
                  <c:ptCount val="2"/>
                  <c:pt idx="0">
                    <c:v>294.97388100676034</c:v>
                  </c:pt>
                  <c:pt idx="1">
                    <c:v>341.86572268726337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'[Data minus toddlers_2.xlsx]Descriptives_minusT'!$G$76:$H$76</c:f>
              <c:strCache>
                <c:ptCount val="2"/>
                <c:pt idx="0">
                  <c:v>Preschool</c:v>
                </c:pt>
                <c:pt idx="1">
                  <c:v>School-aged</c:v>
                </c:pt>
              </c:strCache>
            </c:strRef>
          </c:cat>
          <c:val>
            <c:numRef>
              <c:f>'[Data minus toddlers_2.xlsx]Descriptives_minusT'!$G$78:$H$78</c:f>
              <c:numCache>
                <c:formatCode>0.0</c:formatCode>
                <c:ptCount val="2"/>
                <c:pt idx="0">
                  <c:v>1022.9047619047615</c:v>
                </c:pt>
                <c:pt idx="1">
                  <c:v>962.21212121212113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26-40AA-8A09-7F4977CCB6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3875960"/>
        <c:axId val="553870712"/>
      </c:barChart>
      <c:catAx>
        <c:axId val="55387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870712"/>
        <c:crosses val="autoZero"/>
        <c:auto val="1"/>
        <c:lblAlgn val="ctr"/>
        <c:lblOffset val="100"/>
        <c:noMultiLvlLbl val="0"/>
      </c:catAx>
      <c:valAx>
        <c:axId val="553870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counts per minute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875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47DBD-CBB2-4292-99BD-42A5F0BCB1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CA6E0A-E7E6-4184-A6E7-2182173A2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E12DD-8B3D-45EE-877D-3BD8AC36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E2A3E-EF71-420F-8146-D40447660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B791D-2E71-4147-BD98-9AFD7FEFA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26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A8CF-1555-479F-8C95-B3448642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AAE4D-5DB1-4432-BFEF-072027022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3939E-723B-49DD-897A-096F297E9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7C9E8-057B-4B0E-978C-263D4899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6FA64-63FB-4C15-85BF-353BCF35E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89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30D1D2-703A-4009-8B02-E68ED60723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90CA5-AC07-45F3-9D46-2B7A6172F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27D38-7949-43CD-91E9-6AB3E708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E5C13-FDDA-413E-9DED-BB676AB6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B724-0A9B-4B44-994C-38BB4D098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31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05AFA-0DF5-46BD-9BC3-408889860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171B3-D759-42F1-A017-9BBD487E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3E04C-6207-47F6-99E2-72F73E65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8E272-2973-4288-81AF-37C0A4F1A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79146-FAB6-4D3F-95D9-B006DD40E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64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8843-DF77-4DF7-A72A-02F0B361A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486E9-B597-4AF4-A4C8-1F2D1777D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DA0CC-543D-4D88-99BA-AB928FD3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6CBD8-35E8-404A-B4FE-737854FE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BDCE0-98FC-48D4-B3FA-670EE6374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91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3F6A-34BF-4F2E-A5C7-00B574DF4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8461-1CB0-40EE-BB33-A8097B54DC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DF7D8-CDD4-4E23-B387-25D5C3A24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444DE-C567-4D31-ACE5-884C9E1B6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22C51-7F64-4E20-858A-9B5C5EA3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AED0B-5136-4A83-8EC8-BE6627C0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38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6498A-1836-4F02-9EB3-C3013E76C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E257B-E3F6-45D3-B459-19B9DF2BD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58792C-099E-4C87-8E14-8A427D1F1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88037-C664-4170-95B1-E249D7F61C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2ABAC5-BF78-447B-8884-911264C3B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4DA80-906B-4244-A945-BFD558320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D906A3-FB7A-4C1E-AAE4-5AD3D4CD6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DB7705-0DF2-41CA-AD0F-50D63C81C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62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D1DC-283F-4938-9AD5-04D086B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D7A67-438F-42F7-988F-E2173FD0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8E98C-5244-45EE-A40C-E491D1E4A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4F233-EC7F-4AB2-82DB-87EA8EC95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94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0D603-DEA5-4D62-92FE-71682AB70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40069-085A-49C2-A23F-5A39C790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9D080-C8AC-4B4A-92EA-9561D4AFA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85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9C61-646F-4361-87CB-4FD357F7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3B21B-2412-4A1F-BE26-2A1C69738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CE317-6FD0-4C8A-A8CB-0C0C2A2D9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D00DF-D8CD-4EDB-8520-4AABD7CD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D95C2-460C-4B05-B6EA-F65A5BA5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A657F-5164-40F4-B355-062AECE2D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546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C65E7-2C58-4867-90B3-4B42850E5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E630A-3710-49E2-A69B-3A727F2630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493ABE-7EF9-4132-AA90-BF36EEFF90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A42B4-0304-4F2A-810F-B25041E6F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944ED-3172-4BE5-9D43-F9C5327F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C9E67-6327-4143-B357-6E4788AA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31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CBC389-A9C5-47C9-8BBB-71AF4800E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6B72E-13C4-4113-BECC-4D430F8C0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D3388-3C94-4DBE-9E97-79D6D8A2B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C19C4-A49F-4CBE-A3D9-82780D7C38FE}" type="datetimeFigureOut">
              <a:rPr lang="nl-NL" smtClean="0"/>
              <a:t>22-6-2022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A6357-A5CA-41B3-99F4-5A590F086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F1811-C61C-4F73-8291-FE2AC76F8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9A43-B7A5-4543-BC1A-C77FCF458CE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11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ek 7">
            <a:extLst>
              <a:ext uri="{FF2B5EF4-FFF2-40B4-BE49-F238E27FC236}">
                <a16:creationId xmlns:a16="http://schemas.microsoft.com/office/drawing/2014/main" id="{28FCC85B-D36D-4BA1-ADEF-BB7ED85BB7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065945"/>
              </p:ext>
            </p:extLst>
          </p:nvPr>
        </p:nvGraphicFramePr>
        <p:xfrm>
          <a:off x="657804" y="1095209"/>
          <a:ext cx="3612220" cy="4358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8">
            <a:extLst>
              <a:ext uri="{FF2B5EF4-FFF2-40B4-BE49-F238E27FC236}">
                <a16:creationId xmlns:a16="http://schemas.microsoft.com/office/drawing/2014/main" id="{DDBCF3FE-2157-4240-84D9-05CCF59A08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423519"/>
              </p:ext>
            </p:extLst>
          </p:nvPr>
        </p:nvGraphicFramePr>
        <p:xfrm>
          <a:off x="4874883" y="1095209"/>
          <a:ext cx="2383745" cy="4358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2A3B5CB-8451-4CCE-9FBC-088ED42B59FC}"/>
              </a:ext>
            </a:extLst>
          </p:cNvPr>
          <p:cNvSpPr txBox="1"/>
          <p:nvPr/>
        </p:nvSpPr>
        <p:spPr>
          <a:xfrm>
            <a:off x="258033" y="167061"/>
            <a:ext cx="5308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S1. Count-based physical activity parameters</a:t>
            </a:r>
            <a:b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using the Evenson cut-points</a:t>
            </a:r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F7D213-ED0A-DBDA-CD28-61A37BBE8E32}"/>
              </a:ext>
            </a:extLst>
          </p:cNvPr>
          <p:cNvSpPr txBox="1"/>
          <p:nvPr/>
        </p:nvSpPr>
        <p:spPr>
          <a:xfrm>
            <a:off x="7258628" y="1404264"/>
            <a:ext cx="47578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</a:t>
            </a:r>
            <a:r>
              <a:rPr lang="en-US" sz="1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count-based PA parameters for the vertical axis (VA) and combined triaxial vector magnitude (VM) for (a) all individual participants and across GMFCS level; and (b) by age group.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average, children accumulated 450.2 ( ± 165.2) counts per minute (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for VA, and a total average of 985.8 ( ± 322.9)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VM. After accounting for sex and age, a significant effect of GMFCS level was found on both VA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(F(2, 49) = 5.2,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 &lt; 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.01) and on VM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(F(2, 49) = 8.7,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= 0.001). Children classified at GMFCS level I displayed the highest VA (493.8 ± 135.1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VM (1083.4 ± 257.0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whereas those classified at GMFCS level III showed the lowest values (VA: 325.4 ± 157.9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VM: 688.3 ± 292.7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The covariate age was significantly related to the average VM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(F(1, 49) = 6.4,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&lt; .05), but not to VA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.05). No other group differences were observed for the count-based PA data.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902537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Raquel Yvette Hulst</dc:creator>
  <cp:lastModifiedBy>Andrew Booth</cp:lastModifiedBy>
  <cp:revision>29</cp:revision>
  <dcterms:created xsi:type="dcterms:W3CDTF">2021-08-10T22:43:54Z</dcterms:created>
  <dcterms:modified xsi:type="dcterms:W3CDTF">2022-06-22T14:04:19Z</dcterms:modified>
</cp:coreProperties>
</file>