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163" autoAdjust="0"/>
  </p:normalViewPr>
  <p:slideViewPr>
    <p:cSldViewPr snapToGrid="0">
      <p:cViewPr varScale="1">
        <p:scale>
          <a:sx n="54" d="100"/>
          <a:sy n="54" d="100"/>
        </p:scale>
        <p:origin x="3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3F39E-C2D3-4097-B25D-E497783F3FCF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177E1-F506-4AA8-A048-72D1904945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015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177E1-F506-4AA8-A048-72D19049451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056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C86797-222A-CD68-DAF1-198426A0DA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2C05C1B-333E-CD07-5155-CB09053C79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B33BCE-4BB4-9743-C98F-6C6436B09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F5C9714-26C7-E187-2DAE-46CD864AF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33D4030-F7D6-6EA3-051D-49C2AE8D5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547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751455-E44F-E319-36B9-24BFA6FE2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100A869-B1AA-2C0F-41A8-A0D344F18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C72B88-4332-149E-AED8-A0E957765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218CF4-3005-F654-E630-2C25C9408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6E82C06-E935-1802-4E39-BF933E0DF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94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EC576E9-7719-D30B-A426-ECE3D52E68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FE92628-76F6-ABC2-6A58-7C8E069AF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4FE1F00-A6C8-7169-F1D7-04AD601E5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220E79-5E8D-548B-CE20-0E51B95A3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03096AA-B047-178F-5D4D-FAB790596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675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2FFA3B-BC2E-39B4-FB05-59F6765B5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8DC62BA-BCAB-5206-7828-613526DE8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2560161-9AC1-E0EB-2294-B4CB2A184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1B6AB5-8612-1A75-7CFA-329BA913D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423BEE-3E74-E385-4182-716D15174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54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6ACBF1-47F6-3D87-2956-7D05EC98A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07857E7-53DB-21CA-8BB7-B4C900F06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79D0915-60C4-854E-E9E0-9052EC0A7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6EF6CB9-E18D-1C3A-9BB2-CD483FEC6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537EDC-2C16-A247-F40C-1BD80CA82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360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232FA5-D87F-0892-A90F-C9DCF610C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13C5508-C25E-ED22-EAFB-B586EF8FC1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D205F74-3327-6EEC-23D5-DD50B16D2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CC0F433-9824-E82D-DB3A-1EE0DF8D3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33B21C7-77D6-D409-E26E-F6727D307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DD8BD8A-BB94-652E-BC02-F17B78604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59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AA9DC8-5635-C72C-EBC3-3A8161061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4D53DAA-89F9-B8C5-1FCD-B183DB0D1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4345399-738C-7387-C1B6-F010E8E28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33D1C21-EBA1-3FBE-517C-581165F798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A03C315-D5DE-D48F-8490-FA741F4674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AF80F5C-0A60-F708-7B7F-6CE25519D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E5F34BE-5C08-706E-258A-45986AFC3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1F58798-2F3D-80A9-5ADE-5103FC239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43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E692A9-1574-D928-16F3-935412852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FFBD771-BC64-7C82-365A-2CFB88B39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3E58D95-3695-D5EE-40DB-67C29B35A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02293D6-9847-CFC3-0146-A838F4AAB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60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0AC7E21-D721-BBE2-9A65-341E94C69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3C5BDEE-9822-5DD2-1938-2A131D638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D8B2BE4-3F44-0217-F20F-2B33DB447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895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70FE51-17CC-7A27-2E10-3183BCB04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52F3809-0257-3DED-E229-0935B7C46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D91FDBC-70EA-6703-9B99-2A89A172D3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D54FBEA-58B4-375F-1924-13AE856C3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5BB6E54-7D69-D756-6B7F-C02B64C00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289AD72-7346-FCA7-0C3A-436F510E8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63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C007BC-1184-5AEC-01A0-D69163FE4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E8B35FF-6A52-0A61-20A7-E41070AD5A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CE4F645-D9C6-17BC-E718-BDD61A1B9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F2FEED1-2D63-7DC9-B2A8-044423EDA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1B6EC44-932C-2345-8556-3792AFED8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5C52522-6DD7-58D6-1B6A-5AFA31A4D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737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A0FE722-EE0B-6BA2-3F04-41AEEDBB0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1558F4-51A1-532B-72EE-D3F46A237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E5683B-1993-5E83-02A8-0D1FECAFAB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3A1057-5650-D54B-D1DB-092DB87E9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2CA300-FC8C-29DC-422F-787E2DB3C7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01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png"/><Relationship Id="rId18" Type="http://schemas.openxmlformats.org/officeDocument/2006/relationships/image" Target="../media/image12.png"/><Relationship Id="rId26" Type="http://schemas.openxmlformats.org/officeDocument/2006/relationships/image" Target="../media/image19.png"/><Relationship Id="rId21" Type="http://schemas.openxmlformats.org/officeDocument/2006/relationships/image" Target="../media/image14.png"/><Relationship Id="rId34" Type="http://schemas.openxmlformats.org/officeDocument/2006/relationships/image" Target="../media/image27.pn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17" Type="http://schemas.microsoft.com/office/2007/relationships/hdphoto" Target="../media/hdphoto4.wdp"/><Relationship Id="rId25" Type="http://schemas.openxmlformats.org/officeDocument/2006/relationships/image" Target="../media/image18.png"/><Relationship Id="rId3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png"/><Relationship Id="rId20" Type="http://schemas.openxmlformats.org/officeDocument/2006/relationships/image" Target="../media/image13.png"/><Relationship Id="rId29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microsoft.com/office/2007/relationships/hdphoto" Target="../media/hdphoto2.wdp"/><Relationship Id="rId24" Type="http://schemas.openxmlformats.org/officeDocument/2006/relationships/image" Target="../media/image17.png"/><Relationship Id="rId32" Type="http://schemas.openxmlformats.org/officeDocument/2006/relationships/image" Target="../media/image25.png"/><Relationship Id="rId37" Type="http://schemas.openxmlformats.org/officeDocument/2006/relationships/image" Target="../media/image30.png"/><Relationship Id="rId5" Type="http://schemas.microsoft.com/office/2007/relationships/hdphoto" Target="../media/hdphoto1.wdp"/><Relationship Id="rId15" Type="http://schemas.microsoft.com/office/2007/relationships/hdphoto" Target="../media/hdphoto3.wdp"/><Relationship Id="rId23" Type="http://schemas.openxmlformats.org/officeDocument/2006/relationships/image" Target="../media/image16.png"/><Relationship Id="rId28" Type="http://schemas.openxmlformats.org/officeDocument/2006/relationships/image" Target="../media/image21.png"/><Relationship Id="rId36" Type="http://schemas.openxmlformats.org/officeDocument/2006/relationships/image" Target="../media/image29.png"/><Relationship Id="rId10" Type="http://schemas.openxmlformats.org/officeDocument/2006/relationships/image" Target="../media/image7.png"/><Relationship Id="rId19" Type="http://schemas.microsoft.com/office/2007/relationships/hdphoto" Target="../media/hdphoto5.wdp"/><Relationship Id="rId31" Type="http://schemas.openxmlformats.org/officeDocument/2006/relationships/image" Target="../media/image24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openxmlformats.org/officeDocument/2006/relationships/image" Target="../media/image10.png"/><Relationship Id="rId22" Type="http://schemas.openxmlformats.org/officeDocument/2006/relationships/image" Target="../media/image15.png"/><Relationship Id="rId27" Type="http://schemas.openxmlformats.org/officeDocument/2006/relationships/image" Target="../media/image20.png"/><Relationship Id="rId30" Type="http://schemas.openxmlformats.org/officeDocument/2006/relationships/image" Target="../media/image23.png"/><Relationship Id="rId35" Type="http://schemas.openxmlformats.org/officeDocument/2006/relationships/image" Target="../media/image28.png"/><Relationship Id="rId8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文本框 66">
            <a:extLst>
              <a:ext uri="{FF2B5EF4-FFF2-40B4-BE49-F238E27FC236}">
                <a16:creationId xmlns:a16="http://schemas.microsoft.com/office/drawing/2014/main" id="{E464828A-4BFA-42A7-DA9F-7081BEDD9062}"/>
              </a:ext>
            </a:extLst>
          </p:cNvPr>
          <p:cNvSpPr txBox="1"/>
          <p:nvPr/>
        </p:nvSpPr>
        <p:spPr>
          <a:xfrm>
            <a:off x="1023153" y="2084478"/>
            <a:ext cx="314510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28686264-6470-F7EC-C79E-6BEF35439099}"/>
              </a:ext>
            </a:extLst>
          </p:cNvPr>
          <p:cNvSpPr txBox="1"/>
          <p:nvPr/>
        </p:nvSpPr>
        <p:spPr>
          <a:xfrm>
            <a:off x="6734451" y="2103808"/>
            <a:ext cx="314510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28D36DD5-316E-D6BA-3554-7F7A22CCAADA}"/>
              </a:ext>
            </a:extLst>
          </p:cNvPr>
          <p:cNvSpPr txBox="1"/>
          <p:nvPr/>
        </p:nvSpPr>
        <p:spPr>
          <a:xfrm>
            <a:off x="1075768" y="3003446"/>
            <a:ext cx="7320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50" b="1">
                <a:latin typeface="Arial" pitchFamily="34" charset="0"/>
                <a:cs typeface="Arial" pitchFamily="34" charset="0"/>
              </a:rPr>
              <a:t>Control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9CC5DDF5-2131-7BAC-D6F6-05343FF0827F}"/>
              </a:ext>
            </a:extLst>
          </p:cNvPr>
          <p:cNvSpPr txBox="1"/>
          <p:nvPr/>
        </p:nvSpPr>
        <p:spPr>
          <a:xfrm>
            <a:off x="4436079" y="2498065"/>
            <a:ext cx="6316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b="1">
                <a:latin typeface="Arial" pitchFamily="34" charset="0"/>
                <a:cs typeface="Arial" pitchFamily="34" charset="0"/>
              </a:rPr>
              <a:t>DAPI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497FF802-DFA7-5818-C8B6-72C8257B31B5}"/>
              </a:ext>
            </a:extLst>
          </p:cNvPr>
          <p:cNvSpPr txBox="1"/>
          <p:nvPr/>
        </p:nvSpPr>
        <p:spPr>
          <a:xfrm>
            <a:off x="5125618" y="2498065"/>
            <a:ext cx="8484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b="1">
                <a:latin typeface="Arial" pitchFamily="34" charset="0"/>
                <a:cs typeface="Arial" pitchFamily="34" charset="0"/>
              </a:rPr>
              <a:t>MERGE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9C5082D9-5002-BF6F-9001-136AD831A0F3}"/>
              </a:ext>
            </a:extLst>
          </p:cNvPr>
          <p:cNvSpPr txBox="1"/>
          <p:nvPr/>
        </p:nvSpPr>
        <p:spPr>
          <a:xfrm>
            <a:off x="767133" y="3713691"/>
            <a:ext cx="10406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50" b="1">
                <a:latin typeface="Arial" pitchFamily="34" charset="0"/>
                <a:cs typeface="Arial" pitchFamily="34" charset="0"/>
              </a:rPr>
              <a:t>STING-GFP</a:t>
            </a:r>
          </a:p>
          <a:p>
            <a:pPr algn="r"/>
            <a:r>
              <a:rPr lang="en-US" altLang="zh-CN" sz="1050" b="1">
                <a:latin typeface="Arial" pitchFamily="34" charset="0"/>
                <a:cs typeface="Arial" pitchFamily="34" charset="0"/>
              </a:rPr>
              <a:t>+cGAS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C17833F9-5048-F05C-3B8C-814B7EC4B419}"/>
              </a:ext>
            </a:extLst>
          </p:cNvPr>
          <p:cNvSpPr txBox="1"/>
          <p:nvPr/>
        </p:nvSpPr>
        <p:spPr>
          <a:xfrm>
            <a:off x="553034" y="4448336"/>
            <a:ext cx="125474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50" b="1">
                <a:latin typeface="Arial" pitchFamily="34" charset="0"/>
                <a:cs typeface="Arial" pitchFamily="34" charset="0"/>
              </a:rPr>
              <a:t>STING-GFP</a:t>
            </a:r>
          </a:p>
          <a:p>
            <a:pPr algn="r"/>
            <a:r>
              <a:rPr lang="en-US" altLang="zh-CN" sz="1050" b="1">
                <a:latin typeface="Arial" pitchFamily="34" charset="0"/>
                <a:cs typeface="Arial" pitchFamily="34" charset="0"/>
              </a:rPr>
              <a:t>+cGAS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zh-CN" sz="1050" b="1">
                <a:latin typeface="Arial" pitchFamily="34" charset="0"/>
                <a:cs typeface="Arial" pitchFamily="34" charset="0"/>
              </a:rPr>
              <a:t>+HPV18 E7-HA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id="{AF05015F-1936-3868-C8CD-BCDEE6302FEE}"/>
              </a:ext>
            </a:extLst>
          </p:cNvPr>
          <p:cNvSpPr txBox="1"/>
          <p:nvPr/>
        </p:nvSpPr>
        <p:spPr>
          <a:xfrm>
            <a:off x="1648794" y="2498065"/>
            <a:ext cx="11505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b="1">
                <a:latin typeface="Arial" pitchFamily="34" charset="0"/>
                <a:cs typeface="Arial" pitchFamily="34" charset="0"/>
              </a:rPr>
              <a:t>STING-GFP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55DA2970-33CA-AC77-EC9E-826A7924AE49}"/>
              </a:ext>
            </a:extLst>
          </p:cNvPr>
          <p:cNvSpPr txBox="1"/>
          <p:nvPr/>
        </p:nvSpPr>
        <p:spPr>
          <a:xfrm>
            <a:off x="2775706" y="2498065"/>
            <a:ext cx="5270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b="1">
                <a:latin typeface="Arial" pitchFamily="34" charset="0"/>
                <a:cs typeface="Arial" pitchFamily="34" charset="0"/>
              </a:rPr>
              <a:t>P65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9E1DD0A5-B258-9A4B-365A-7E5A921B14E9}"/>
              </a:ext>
            </a:extLst>
          </p:cNvPr>
          <p:cNvSpPr txBox="1"/>
          <p:nvPr/>
        </p:nvSpPr>
        <p:spPr>
          <a:xfrm>
            <a:off x="3366207" y="2498065"/>
            <a:ext cx="10462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b="1">
                <a:latin typeface="Arial" pitchFamily="34" charset="0"/>
                <a:cs typeface="Arial" pitchFamily="34" charset="0"/>
              </a:rPr>
              <a:t>HPV18 E7-HA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</p:txBody>
      </p:sp>
      <p:pic>
        <p:nvPicPr>
          <p:cNvPr id="77" name="图片 76">
            <a:extLst>
              <a:ext uri="{FF2B5EF4-FFF2-40B4-BE49-F238E27FC236}">
                <a16:creationId xmlns:a16="http://schemas.microsoft.com/office/drawing/2014/main" id="{69403311-0E27-0C12-538A-B61F5D59C528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/>
          <a:srcRect l="20084" t="23267"/>
          <a:stretch/>
        </p:blipFill>
        <p:spPr>
          <a:xfrm>
            <a:off x="1818214" y="2795126"/>
            <a:ext cx="792000" cy="756000"/>
          </a:xfrm>
          <a:prstGeom prst="rect">
            <a:avLst/>
          </a:prstGeom>
        </p:spPr>
      </p:pic>
      <p:pic>
        <p:nvPicPr>
          <p:cNvPr id="78" name="图片 77">
            <a:extLst>
              <a:ext uri="{FF2B5EF4-FFF2-40B4-BE49-F238E27FC236}">
                <a16:creationId xmlns:a16="http://schemas.microsoft.com/office/drawing/2014/main" id="{1C83F901-B398-CCDE-6E4B-C95E75910C0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9000"/>
                    </a14:imgEffect>
                  </a14:imgLayer>
                </a14:imgProps>
              </a:ext>
            </a:extLst>
          </a:blip>
          <a:srcRect l="20084" t="23268"/>
          <a:stretch/>
        </p:blipFill>
        <p:spPr>
          <a:xfrm>
            <a:off x="2657886" y="2795134"/>
            <a:ext cx="792000" cy="756000"/>
          </a:xfrm>
          <a:prstGeom prst="rect">
            <a:avLst/>
          </a:prstGeom>
        </p:spPr>
      </p:pic>
      <p:pic>
        <p:nvPicPr>
          <p:cNvPr id="79" name="图片 78">
            <a:extLst>
              <a:ext uri="{FF2B5EF4-FFF2-40B4-BE49-F238E27FC236}">
                <a16:creationId xmlns:a16="http://schemas.microsoft.com/office/drawing/2014/main" id="{E29B6504-F80B-AA57-FB47-18E45B4A751E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6"/>
          <a:srcRect l="20084" t="23268"/>
          <a:stretch/>
        </p:blipFill>
        <p:spPr>
          <a:xfrm>
            <a:off x="3497554" y="2795134"/>
            <a:ext cx="792000" cy="756000"/>
          </a:xfrm>
          <a:prstGeom prst="rect">
            <a:avLst/>
          </a:prstGeom>
        </p:spPr>
      </p:pic>
      <p:pic>
        <p:nvPicPr>
          <p:cNvPr id="80" name="图片 79">
            <a:extLst>
              <a:ext uri="{FF2B5EF4-FFF2-40B4-BE49-F238E27FC236}">
                <a16:creationId xmlns:a16="http://schemas.microsoft.com/office/drawing/2014/main" id="{7B1C8A18-99AF-D312-305F-370C831C6B20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7"/>
          <a:srcRect l="20083" t="23268"/>
          <a:stretch/>
        </p:blipFill>
        <p:spPr>
          <a:xfrm>
            <a:off x="4337220" y="2795132"/>
            <a:ext cx="792000" cy="756000"/>
          </a:xfrm>
          <a:prstGeom prst="rect">
            <a:avLst/>
          </a:prstGeom>
        </p:spPr>
      </p:pic>
      <p:pic>
        <p:nvPicPr>
          <p:cNvPr id="81" name="图片 80">
            <a:extLst>
              <a:ext uri="{FF2B5EF4-FFF2-40B4-BE49-F238E27FC236}">
                <a16:creationId xmlns:a16="http://schemas.microsoft.com/office/drawing/2014/main" id="{BC1AC423-85E8-D16D-DB45-0F2F1247ED1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8"/>
          <a:srcRect l="20083" t="23268"/>
          <a:stretch/>
        </p:blipFill>
        <p:spPr>
          <a:xfrm>
            <a:off x="5176890" y="2795132"/>
            <a:ext cx="792000" cy="756000"/>
          </a:xfrm>
          <a:prstGeom prst="rect">
            <a:avLst/>
          </a:prstGeom>
        </p:spPr>
      </p:pic>
      <p:pic>
        <p:nvPicPr>
          <p:cNvPr id="82" name="图片 81">
            <a:extLst>
              <a:ext uri="{FF2B5EF4-FFF2-40B4-BE49-F238E27FC236}">
                <a16:creationId xmlns:a16="http://schemas.microsoft.com/office/drawing/2014/main" id="{4BE0E932-8EB4-2BB8-3526-4259DE549E60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9"/>
          <a:srcRect l="20083" t="23268" r="12039" b="14229"/>
          <a:stretch/>
        </p:blipFill>
        <p:spPr>
          <a:xfrm>
            <a:off x="3497552" y="4409603"/>
            <a:ext cx="792000" cy="756000"/>
          </a:xfrm>
          <a:prstGeom prst="rect">
            <a:avLst/>
          </a:prstGeom>
        </p:spPr>
      </p:pic>
      <p:pic>
        <p:nvPicPr>
          <p:cNvPr id="83" name="图片 82">
            <a:extLst>
              <a:ext uri="{FF2B5EF4-FFF2-40B4-BE49-F238E27FC236}">
                <a16:creationId xmlns:a16="http://schemas.microsoft.com/office/drawing/2014/main" id="{3D62C7DD-10E1-9034-6A96-431BE4CCB8AE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5000" contrast="10000"/>
                    </a14:imgEffect>
                  </a14:imgLayer>
                </a14:imgProps>
              </a:ext>
            </a:extLst>
          </a:blip>
          <a:srcRect l="20084" t="23268" r="12039" b="14229"/>
          <a:stretch/>
        </p:blipFill>
        <p:spPr>
          <a:xfrm>
            <a:off x="2657884" y="4409607"/>
            <a:ext cx="792000" cy="756000"/>
          </a:xfrm>
          <a:prstGeom prst="rect">
            <a:avLst/>
          </a:prstGeom>
        </p:spPr>
      </p:pic>
      <p:pic>
        <p:nvPicPr>
          <p:cNvPr id="84" name="图片 83">
            <a:extLst>
              <a:ext uri="{FF2B5EF4-FFF2-40B4-BE49-F238E27FC236}">
                <a16:creationId xmlns:a16="http://schemas.microsoft.com/office/drawing/2014/main" id="{16227B4C-FA19-D3DA-6534-8A0472ECF90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2"/>
          <a:srcRect l="20083" t="23268" r="12039" b="14229"/>
          <a:stretch/>
        </p:blipFill>
        <p:spPr>
          <a:xfrm>
            <a:off x="4337220" y="4409603"/>
            <a:ext cx="792000" cy="756000"/>
          </a:xfrm>
          <a:prstGeom prst="rect">
            <a:avLst/>
          </a:prstGeom>
        </p:spPr>
      </p:pic>
      <p:pic>
        <p:nvPicPr>
          <p:cNvPr id="85" name="图片 84">
            <a:extLst>
              <a:ext uri="{FF2B5EF4-FFF2-40B4-BE49-F238E27FC236}">
                <a16:creationId xmlns:a16="http://schemas.microsoft.com/office/drawing/2014/main" id="{51F24633-9542-D42B-949F-75106925397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3"/>
          <a:srcRect l="20084" t="23268"/>
          <a:stretch/>
        </p:blipFill>
        <p:spPr>
          <a:xfrm>
            <a:off x="3497554" y="3598007"/>
            <a:ext cx="792000" cy="756000"/>
          </a:xfrm>
          <a:prstGeom prst="rect">
            <a:avLst/>
          </a:prstGeom>
        </p:spPr>
      </p:pic>
      <p:pic>
        <p:nvPicPr>
          <p:cNvPr id="86" name="图片 85">
            <a:extLst>
              <a:ext uri="{FF2B5EF4-FFF2-40B4-BE49-F238E27FC236}">
                <a16:creationId xmlns:a16="http://schemas.microsoft.com/office/drawing/2014/main" id="{24E8E803-767E-2DD9-AB5D-782B94554F4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15000"/>
                    </a14:imgEffect>
                  </a14:imgLayer>
                </a14:imgProps>
              </a:ext>
            </a:extLst>
          </a:blip>
          <a:srcRect l="20084" t="23268"/>
          <a:stretch/>
        </p:blipFill>
        <p:spPr>
          <a:xfrm>
            <a:off x="2657886" y="3598013"/>
            <a:ext cx="792000" cy="756000"/>
          </a:xfrm>
          <a:prstGeom prst="rect">
            <a:avLst/>
          </a:prstGeom>
        </p:spPr>
      </p:pic>
      <p:pic>
        <p:nvPicPr>
          <p:cNvPr id="87" name="图片 86">
            <a:extLst>
              <a:ext uri="{FF2B5EF4-FFF2-40B4-BE49-F238E27FC236}">
                <a16:creationId xmlns:a16="http://schemas.microsoft.com/office/drawing/2014/main" id="{A3BECF93-E2CC-83BE-656C-C5D5F8C67E2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3000" contrast="10000"/>
                    </a14:imgEffect>
                  </a14:imgLayer>
                </a14:imgProps>
              </a:ext>
            </a:extLst>
          </a:blip>
          <a:srcRect l="20084" t="23267"/>
          <a:stretch/>
        </p:blipFill>
        <p:spPr>
          <a:xfrm>
            <a:off x="1818216" y="3598005"/>
            <a:ext cx="792000" cy="756000"/>
          </a:xfrm>
          <a:prstGeom prst="rect">
            <a:avLst/>
          </a:prstGeom>
        </p:spPr>
      </p:pic>
      <p:pic>
        <p:nvPicPr>
          <p:cNvPr id="88" name="图片 87">
            <a:extLst>
              <a:ext uri="{FF2B5EF4-FFF2-40B4-BE49-F238E27FC236}">
                <a16:creationId xmlns:a16="http://schemas.microsoft.com/office/drawing/2014/main" id="{046B0B1B-09EC-148C-3FBD-9A0AC378B70E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13000"/>
                    </a14:imgEffect>
                  </a14:imgLayer>
                </a14:imgProps>
              </a:ext>
            </a:extLst>
          </a:blip>
          <a:srcRect l="20083" t="23268"/>
          <a:stretch/>
        </p:blipFill>
        <p:spPr>
          <a:xfrm>
            <a:off x="5176890" y="3598009"/>
            <a:ext cx="792000" cy="756000"/>
          </a:xfrm>
          <a:prstGeom prst="rect">
            <a:avLst/>
          </a:prstGeom>
        </p:spPr>
      </p:pic>
      <p:pic>
        <p:nvPicPr>
          <p:cNvPr id="89" name="图片 88">
            <a:extLst>
              <a:ext uri="{FF2B5EF4-FFF2-40B4-BE49-F238E27FC236}">
                <a16:creationId xmlns:a16="http://schemas.microsoft.com/office/drawing/2014/main" id="{9BF62857-2666-601B-09F9-B39D3B3F2E7D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0"/>
          <a:srcRect l="20083" t="23268"/>
          <a:stretch/>
        </p:blipFill>
        <p:spPr>
          <a:xfrm>
            <a:off x="4337220" y="3598009"/>
            <a:ext cx="792000" cy="756000"/>
          </a:xfrm>
          <a:prstGeom prst="rect">
            <a:avLst/>
          </a:prstGeom>
        </p:spPr>
      </p:pic>
      <p:pic>
        <p:nvPicPr>
          <p:cNvPr id="90" name="图片 89">
            <a:extLst>
              <a:ext uri="{FF2B5EF4-FFF2-40B4-BE49-F238E27FC236}">
                <a16:creationId xmlns:a16="http://schemas.microsoft.com/office/drawing/2014/main" id="{437D322D-CCF4-95FD-FDC8-3BE3F4C9B04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1"/>
          <a:srcRect l="20084" t="23268" r="12039" b="14229"/>
          <a:stretch/>
        </p:blipFill>
        <p:spPr>
          <a:xfrm>
            <a:off x="1818214" y="4409603"/>
            <a:ext cx="792000" cy="756000"/>
          </a:xfrm>
          <a:prstGeom prst="rect">
            <a:avLst/>
          </a:prstGeom>
        </p:spPr>
      </p:pic>
      <p:pic>
        <p:nvPicPr>
          <p:cNvPr id="91" name="图片 90">
            <a:extLst>
              <a:ext uri="{FF2B5EF4-FFF2-40B4-BE49-F238E27FC236}">
                <a16:creationId xmlns:a16="http://schemas.microsoft.com/office/drawing/2014/main" id="{985F8783-EAAD-3EA2-D8E6-5C2E95FCD0A7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2"/>
          <a:srcRect l="20083" t="23268" r="12039" b="14229"/>
          <a:stretch/>
        </p:blipFill>
        <p:spPr>
          <a:xfrm>
            <a:off x="5176890" y="4409603"/>
            <a:ext cx="792000" cy="756000"/>
          </a:xfrm>
          <a:prstGeom prst="rect">
            <a:avLst/>
          </a:prstGeom>
        </p:spPr>
      </p:pic>
      <p:sp>
        <p:nvSpPr>
          <p:cNvPr id="92" name="文本框 91">
            <a:extLst>
              <a:ext uri="{FF2B5EF4-FFF2-40B4-BE49-F238E27FC236}">
                <a16:creationId xmlns:a16="http://schemas.microsoft.com/office/drawing/2014/main" id="{A40B31EB-E19E-FF99-1807-3B426286EDBE}"/>
              </a:ext>
            </a:extLst>
          </p:cNvPr>
          <p:cNvSpPr txBox="1"/>
          <p:nvPr/>
        </p:nvSpPr>
        <p:spPr>
          <a:xfrm>
            <a:off x="6740620" y="3055735"/>
            <a:ext cx="7320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50" b="1">
                <a:latin typeface="Arial" pitchFamily="34" charset="0"/>
                <a:cs typeface="Arial" pitchFamily="34" charset="0"/>
              </a:rPr>
              <a:t>Control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id="{3C08A1C6-6A8E-7581-7D14-FAF74B476823}"/>
              </a:ext>
            </a:extLst>
          </p:cNvPr>
          <p:cNvSpPr txBox="1"/>
          <p:nvPr/>
        </p:nvSpPr>
        <p:spPr>
          <a:xfrm>
            <a:off x="10100931" y="2550354"/>
            <a:ext cx="6316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b="1">
                <a:latin typeface="Arial" pitchFamily="34" charset="0"/>
                <a:cs typeface="Arial" pitchFamily="34" charset="0"/>
              </a:rPr>
              <a:t>DAPI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6E72BBA6-5925-3F6A-917A-A0084715B724}"/>
              </a:ext>
            </a:extLst>
          </p:cNvPr>
          <p:cNvSpPr txBox="1"/>
          <p:nvPr/>
        </p:nvSpPr>
        <p:spPr>
          <a:xfrm>
            <a:off x="10790470" y="2550354"/>
            <a:ext cx="8484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b="1">
                <a:latin typeface="Arial" pitchFamily="34" charset="0"/>
                <a:cs typeface="Arial" pitchFamily="34" charset="0"/>
              </a:rPr>
              <a:t>MERGE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299D44D2-5488-723B-4EFD-532E72C5099F}"/>
              </a:ext>
            </a:extLst>
          </p:cNvPr>
          <p:cNvSpPr txBox="1"/>
          <p:nvPr/>
        </p:nvSpPr>
        <p:spPr>
          <a:xfrm>
            <a:off x="6431985" y="3765980"/>
            <a:ext cx="10406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50" b="1">
                <a:latin typeface="Arial" pitchFamily="34" charset="0"/>
                <a:cs typeface="Arial" pitchFamily="34" charset="0"/>
              </a:rPr>
              <a:t>STING-GFP</a:t>
            </a:r>
          </a:p>
          <a:p>
            <a:pPr algn="r"/>
            <a:r>
              <a:rPr lang="en-US" altLang="zh-CN" sz="1050" b="1">
                <a:latin typeface="Arial" pitchFamily="34" charset="0"/>
                <a:cs typeface="Arial" pitchFamily="34" charset="0"/>
              </a:rPr>
              <a:t>+cGAS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0F47C0DD-3143-29AC-3EB8-E53D0031E631}"/>
              </a:ext>
            </a:extLst>
          </p:cNvPr>
          <p:cNvSpPr txBox="1"/>
          <p:nvPr/>
        </p:nvSpPr>
        <p:spPr>
          <a:xfrm>
            <a:off x="6217886" y="4500625"/>
            <a:ext cx="125474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50" b="1">
                <a:latin typeface="Arial" pitchFamily="34" charset="0"/>
                <a:cs typeface="Arial" pitchFamily="34" charset="0"/>
              </a:rPr>
              <a:t>STING-GFP</a:t>
            </a:r>
          </a:p>
          <a:p>
            <a:pPr algn="r"/>
            <a:r>
              <a:rPr lang="en-US" altLang="zh-CN" sz="1050" b="1">
                <a:latin typeface="Arial" pitchFamily="34" charset="0"/>
                <a:cs typeface="Arial" pitchFamily="34" charset="0"/>
              </a:rPr>
              <a:t>+cGAS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zh-CN" sz="1050" b="1">
                <a:latin typeface="Arial" pitchFamily="34" charset="0"/>
                <a:cs typeface="Arial" pitchFamily="34" charset="0"/>
              </a:rPr>
              <a:t>+HPV18 E7-HA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id="{5C839D2B-B4AC-7D53-16C4-776361A597DF}"/>
              </a:ext>
            </a:extLst>
          </p:cNvPr>
          <p:cNvSpPr txBox="1"/>
          <p:nvPr/>
        </p:nvSpPr>
        <p:spPr>
          <a:xfrm>
            <a:off x="7313646" y="2550354"/>
            <a:ext cx="11505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b="1">
                <a:latin typeface="Arial" pitchFamily="34" charset="0"/>
                <a:cs typeface="Arial" pitchFamily="34" charset="0"/>
              </a:rPr>
              <a:t>STING-GFP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文本框 97">
            <a:extLst>
              <a:ext uri="{FF2B5EF4-FFF2-40B4-BE49-F238E27FC236}">
                <a16:creationId xmlns:a16="http://schemas.microsoft.com/office/drawing/2014/main" id="{425F76A9-1315-0178-48CB-D8B03A1E94E2}"/>
              </a:ext>
            </a:extLst>
          </p:cNvPr>
          <p:cNvSpPr txBox="1"/>
          <p:nvPr/>
        </p:nvSpPr>
        <p:spPr>
          <a:xfrm>
            <a:off x="8440558" y="2550354"/>
            <a:ext cx="5270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b="1">
                <a:latin typeface="Arial" pitchFamily="34" charset="0"/>
                <a:cs typeface="Arial" pitchFamily="34" charset="0"/>
              </a:rPr>
              <a:t>IRF3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文本框 98">
            <a:extLst>
              <a:ext uri="{FF2B5EF4-FFF2-40B4-BE49-F238E27FC236}">
                <a16:creationId xmlns:a16="http://schemas.microsoft.com/office/drawing/2014/main" id="{0671C2D2-4036-64D2-12E8-15F3368ADA8A}"/>
              </a:ext>
            </a:extLst>
          </p:cNvPr>
          <p:cNvSpPr txBox="1"/>
          <p:nvPr/>
        </p:nvSpPr>
        <p:spPr>
          <a:xfrm>
            <a:off x="9031059" y="2550354"/>
            <a:ext cx="10462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b="1">
                <a:latin typeface="Arial" pitchFamily="34" charset="0"/>
                <a:cs typeface="Arial" pitchFamily="34" charset="0"/>
              </a:rPr>
              <a:t>HPV18 E7-HA</a:t>
            </a:r>
            <a:endParaRPr lang="zh-CN" altLang="en-US" sz="1050" b="1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0" name="图片 99">
            <a:extLst>
              <a:ext uri="{FF2B5EF4-FFF2-40B4-BE49-F238E27FC236}">
                <a16:creationId xmlns:a16="http://schemas.microsoft.com/office/drawing/2014/main" id="{A51941AB-030C-5438-E407-EFE1C5E0FE8A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3"/>
          <a:srcRect l="22583" t="17063" r="20384" b="21212"/>
          <a:stretch/>
        </p:blipFill>
        <p:spPr>
          <a:xfrm>
            <a:off x="8313946" y="3603423"/>
            <a:ext cx="792000" cy="756000"/>
          </a:xfrm>
          <a:prstGeom prst="rect">
            <a:avLst/>
          </a:prstGeom>
        </p:spPr>
      </p:pic>
      <p:pic>
        <p:nvPicPr>
          <p:cNvPr id="101" name="图片 100">
            <a:extLst>
              <a:ext uri="{FF2B5EF4-FFF2-40B4-BE49-F238E27FC236}">
                <a16:creationId xmlns:a16="http://schemas.microsoft.com/office/drawing/2014/main" id="{B028609D-5C35-01F0-51CF-8D19CD323FE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4"/>
          <a:srcRect l="22583" t="17063" r="20384" b="21212"/>
          <a:stretch/>
        </p:blipFill>
        <p:spPr>
          <a:xfrm>
            <a:off x="7467528" y="3603423"/>
            <a:ext cx="792000" cy="756000"/>
          </a:xfrm>
          <a:prstGeom prst="rect">
            <a:avLst/>
          </a:prstGeom>
        </p:spPr>
      </p:pic>
      <p:pic>
        <p:nvPicPr>
          <p:cNvPr id="102" name="图片 101">
            <a:extLst>
              <a:ext uri="{FF2B5EF4-FFF2-40B4-BE49-F238E27FC236}">
                <a16:creationId xmlns:a16="http://schemas.microsoft.com/office/drawing/2014/main" id="{C4D2F4EA-CE71-8ED6-9AEE-CFAFEEA69B0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5"/>
          <a:srcRect l="22583" t="16649" r="20384" b="21212"/>
          <a:stretch/>
        </p:blipFill>
        <p:spPr>
          <a:xfrm>
            <a:off x="9160364" y="3603423"/>
            <a:ext cx="792000" cy="756000"/>
          </a:xfrm>
          <a:prstGeom prst="rect">
            <a:avLst/>
          </a:prstGeom>
        </p:spPr>
      </p:pic>
      <p:pic>
        <p:nvPicPr>
          <p:cNvPr id="103" name="图片 102">
            <a:extLst>
              <a:ext uri="{FF2B5EF4-FFF2-40B4-BE49-F238E27FC236}">
                <a16:creationId xmlns:a16="http://schemas.microsoft.com/office/drawing/2014/main" id="{ABF1C4E5-98A9-34C1-F510-364E6879A18A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6"/>
          <a:srcRect l="22583" t="16649" r="20384" b="21212"/>
          <a:stretch/>
        </p:blipFill>
        <p:spPr>
          <a:xfrm>
            <a:off x="10006782" y="3603423"/>
            <a:ext cx="792000" cy="756000"/>
          </a:xfrm>
          <a:prstGeom prst="rect">
            <a:avLst/>
          </a:prstGeom>
        </p:spPr>
      </p:pic>
      <p:pic>
        <p:nvPicPr>
          <p:cNvPr id="104" name="图片 103">
            <a:extLst>
              <a:ext uri="{FF2B5EF4-FFF2-40B4-BE49-F238E27FC236}">
                <a16:creationId xmlns:a16="http://schemas.microsoft.com/office/drawing/2014/main" id="{66A7E0FD-E84B-DB12-1BA4-5297DFA6813D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7"/>
          <a:srcRect l="22582" t="16649" r="20384" b="21212"/>
          <a:stretch/>
        </p:blipFill>
        <p:spPr>
          <a:xfrm>
            <a:off x="10853199" y="3603423"/>
            <a:ext cx="792000" cy="756000"/>
          </a:xfrm>
          <a:prstGeom prst="rect">
            <a:avLst/>
          </a:prstGeom>
        </p:spPr>
      </p:pic>
      <p:pic>
        <p:nvPicPr>
          <p:cNvPr id="105" name="图片 104">
            <a:extLst>
              <a:ext uri="{FF2B5EF4-FFF2-40B4-BE49-F238E27FC236}">
                <a16:creationId xmlns:a16="http://schemas.microsoft.com/office/drawing/2014/main" id="{DA10BC12-0343-5C17-7A9F-E7900837204F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8"/>
          <a:srcRect l="22581" t="17792" r="13102" b="14541"/>
          <a:stretch/>
        </p:blipFill>
        <p:spPr>
          <a:xfrm>
            <a:off x="9160364" y="4411720"/>
            <a:ext cx="792000" cy="756000"/>
          </a:xfrm>
          <a:prstGeom prst="rect">
            <a:avLst/>
          </a:prstGeom>
        </p:spPr>
      </p:pic>
      <p:pic>
        <p:nvPicPr>
          <p:cNvPr id="106" name="图片 105">
            <a:extLst>
              <a:ext uri="{FF2B5EF4-FFF2-40B4-BE49-F238E27FC236}">
                <a16:creationId xmlns:a16="http://schemas.microsoft.com/office/drawing/2014/main" id="{B778D1E8-EDFC-0FBE-7E8E-DB9C1154EFD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9"/>
          <a:srcRect l="22581" t="17792" r="13102" b="14403"/>
          <a:stretch/>
        </p:blipFill>
        <p:spPr>
          <a:xfrm>
            <a:off x="7467528" y="4411720"/>
            <a:ext cx="792000" cy="756000"/>
          </a:xfrm>
          <a:prstGeom prst="rect">
            <a:avLst/>
          </a:prstGeom>
        </p:spPr>
      </p:pic>
      <p:pic>
        <p:nvPicPr>
          <p:cNvPr id="107" name="图片 106">
            <a:extLst>
              <a:ext uri="{FF2B5EF4-FFF2-40B4-BE49-F238E27FC236}">
                <a16:creationId xmlns:a16="http://schemas.microsoft.com/office/drawing/2014/main" id="{191CA111-543B-CB42-B603-07E0C0862CD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0"/>
          <a:srcRect l="22581" t="17792" r="13102" b="14541"/>
          <a:stretch/>
        </p:blipFill>
        <p:spPr>
          <a:xfrm>
            <a:off x="10006782" y="4411720"/>
            <a:ext cx="792000" cy="756000"/>
          </a:xfrm>
          <a:prstGeom prst="rect">
            <a:avLst/>
          </a:prstGeom>
        </p:spPr>
      </p:pic>
      <p:pic>
        <p:nvPicPr>
          <p:cNvPr id="108" name="图片 107">
            <a:extLst>
              <a:ext uri="{FF2B5EF4-FFF2-40B4-BE49-F238E27FC236}">
                <a16:creationId xmlns:a16="http://schemas.microsoft.com/office/drawing/2014/main" id="{0183D1B1-12AE-45C5-E3DA-63C5D3A7830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1"/>
          <a:srcRect l="22581" t="17792" r="13102" b="14541"/>
          <a:stretch/>
        </p:blipFill>
        <p:spPr>
          <a:xfrm>
            <a:off x="10853199" y="4411720"/>
            <a:ext cx="792000" cy="756000"/>
          </a:xfrm>
          <a:prstGeom prst="rect">
            <a:avLst/>
          </a:prstGeom>
        </p:spPr>
      </p:pic>
      <p:pic>
        <p:nvPicPr>
          <p:cNvPr id="109" name="图片 108">
            <a:extLst>
              <a:ext uri="{FF2B5EF4-FFF2-40B4-BE49-F238E27FC236}">
                <a16:creationId xmlns:a16="http://schemas.microsoft.com/office/drawing/2014/main" id="{B2609E2B-467C-5CFA-B6A0-6AB2A757580F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2"/>
          <a:srcRect l="22581" t="17792" r="13102" b="14541"/>
          <a:stretch/>
        </p:blipFill>
        <p:spPr>
          <a:xfrm>
            <a:off x="8313946" y="4411720"/>
            <a:ext cx="792000" cy="756000"/>
          </a:xfrm>
          <a:prstGeom prst="rect">
            <a:avLst/>
          </a:prstGeom>
        </p:spPr>
      </p:pic>
      <p:pic>
        <p:nvPicPr>
          <p:cNvPr id="110" name="图片 109">
            <a:extLst>
              <a:ext uri="{FF2B5EF4-FFF2-40B4-BE49-F238E27FC236}">
                <a16:creationId xmlns:a16="http://schemas.microsoft.com/office/drawing/2014/main" id="{60815DA2-16EC-D5EE-B8BF-8EFA6CCE11F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3"/>
          <a:srcRect l="43473" b="45866"/>
          <a:stretch/>
        </p:blipFill>
        <p:spPr>
          <a:xfrm>
            <a:off x="8314683" y="2795126"/>
            <a:ext cx="792000" cy="756000"/>
          </a:xfrm>
          <a:prstGeom prst="rect">
            <a:avLst/>
          </a:prstGeom>
        </p:spPr>
      </p:pic>
      <p:pic>
        <p:nvPicPr>
          <p:cNvPr id="111" name="图片 110">
            <a:extLst>
              <a:ext uri="{FF2B5EF4-FFF2-40B4-BE49-F238E27FC236}">
                <a16:creationId xmlns:a16="http://schemas.microsoft.com/office/drawing/2014/main" id="{9AD0875A-E821-6F8C-7E2D-32B63CCB43A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4"/>
          <a:srcRect l="43473" b="45756"/>
          <a:stretch/>
        </p:blipFill>
        <p:spPr>
          <a:xfrm>
            <a:off x="7470659" y="2795126"/>
            <a:ext cx="792000" cy="756000"/>
          </a:xfrm>
          <a:prstGeom prst="rect">
            <a:avLst/>
          </a:prstGeom>
        </p:spPr>
      </p:pic>
      <p:pic>
        <p:nvPicPr>
          <p:cNvPr id="112" name="图片 111">
            <a:extLst>
              <a:ext uri="{FF2B5EF4-FFF2-40B4-BE49-F238E27FC236}">
                <a16:creationId xmlns:a16="http://schemas.microsoft.com/office/drawing/2014/main" id="{282239EA-323B-5F67-E5CB-77F6E204A56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5"/>
          <a:srcRect l="43426" b="45866"/>
          <a:stretch/>
        </p:blipFill>
        <p:spPr>
          <a:xfrm>
            <a:off x="9158707" y="2795126"/>
            <a:ext cx="792000" cy="756000"/>
          </a:xfrm>
          <a:prstGeom prst="rect">
            <a:avLst/>
          </a:prstGeom>
        </p:spPr>
      </p:pic>
      <p:pic>
        <p:nvPicPr>
          <p:cNvPr id="113" name="图片 112">
            <a:extLst>
              <a:ext uri="{FF2B5EF4-FFF2-40B4-BE49-F238E27FC236}">
                <a16:creationId xmlns:a16="http://schemas.microsoft.com/office/drawing/2014/main" id="{D757D0FF-0FB6-F5BC-4440-FCE928D1EE2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6"/>
          <a:srcRect l="43426" b="45866"/>
          <a:stretch/>
        </p:blipFill>
        <p:spPr>
          <a:xfrm>
            <a:off x="10002731" y="2795126"/>
            <a:ext cx="792000" cy="756000"/>
          </a:xfrm>
          <a:prstGeom prst="rect">
            <a:avLst/>
          </a:prstGeom>
        </p:spPr>
      </p:pic>
      <p:pic>
        <p:nvPicPr>
          <p:cNvPr id="114" name="图片 113">
            <a:extLst>
              <a:ext uri="{FF2B5EF4-FFF2-40B4-BE49-F238E27FC236}">
                <a16:creationId xmlns:a16="http://schemas.microsoft.com/office/drawing/2014/main" id="{A758B7D1-B33C-2C51-85AF-30AFAF81249E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7"/>
          <a:srcRect l="43426" b="45866"/>
          <a:stretch/>
        </p:blipFill>
        <p:spPr>
          <a:xfrm>
            <a:off x="10846756" y="2795126"/>
            <a:ext cx="792000" cy="7560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70509CE4-1DC6-82F2-C77A-6EFDF15BAC9D}"/>
              </a:ext>
            </a:extLst>
          </p:cNvPr>
          <p:cNvSpPr txBox="1"/>
          <p:nvPr/>
        </p:nvSpPr>
        <p:spPr>
          <a:xfrm>
            <a:off x="3424286" y="1965308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HEK293T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48DB78B-8334-E1E0-7040-C4C2394D228B}"/>
              </a:ext>
            </a:extLst>
          </p:cNvPr>
          <p:cNvSpPr txBox="1"/>
          <p:nvPr/>
        </p:nvSpPr>
        <p:spPr>
          <a:xfrm>
            <a:off x="9367886" y="1965308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</a:rPr>
              <a:t>HEK293T</a:t>
            </a:r>
            <a:endParaRPr lang="zh-CN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7BF5595-4042-ADB2-7140-13C5F0CBF562}"/>
              </a:ext>
            </a:extLst>
          </p:cNvPr>
          <p:cNvSpPr txBox="1"/>
          <p:nvPr/>
        </p:nvSpPr>
        <p:spPr>
          <a:xfrm>
            <a:off x="65474" y="85005"/>
            <a:ext cx="2223686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Supplementary Figure 5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865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1726</TotalTime>
  <Words>40</Words>
  <Application>Microsoft Office PowerPoint</Application>
  <PresentationFormat>宽屏</PresentationFormat>
  <Paragraphs>28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lou meng</dc:creator>
  <cp:lastModifiedBy>lou meng</cp:lastModifiedBy>
  <cp:revision>46</cp:revision>
  <dcterms:created xsi:type="dcterms:W3CDTF">2022-10-05T02:45:58Z</dcterms:created>
  <dcterms:modified xsi:type="dcterms:W3CDTF">2022-10-31T15:44:32Z</dcterms:modified>
</cp:coreProperties>
</file>