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4"/>
  </p:sldMasterIdLst>
  <p:notesMasterIdLst>
    <p:notesMasterId r:id="rId6"/>
  </p:notesMasterIdLst>
  <p:sldIdLst>
    <p:sldId id="294" r:id="rId5"/>
  </p:sldIdLst>
  <p:sldSz cx="12192000" cy="6858000"/>
  <p:notesSz cx="6858000" cy="9144000"/>
  <p:custDataLst>
    <p:tags r:id="rId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2160" userDrawn="1">
          <p15:clr>
            <a:srgbClr val="A4A3A4"/>
          </p15:clr>
        </p15:guide>
        <p15:guide id="4"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FB2BA05-6F7F-12D5-3646-E616F4353AE6}" name="Francesco Giorgino" initials="FG" userId="80e218cef966d2c3" providerId="Windows Live"/>
  <p188:author id="{E30E9A1C-1A1C-5314-0625-31004DD6F35B}" name="Hannah Brown" initials="HB" userId="S::hannah.brown@fishawack.com::d542736e-bc2e-4473-b60b-2ad23dbb91b0" providerId="AD"/>
  <p188:author id="{39EABE75-D102-CB40-9E61-BCB408028819}" name="Emiliana Jelezarova" initials="EJ" userId="Emiliana Jelezarova" providerId="None"/>
  <p188:author id="{0CED7BA8-4B90-6040-28A3-F352FBDFC458}" name="Cam Hubert" initials="CH" userId="S::cameron.hubert@fishawack.com::3b99e41a-2662-4eaf-8a67-89e299031aa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Fishwack" initials="FW" lastIdx="25" clrIdx="6">
    <p:extLst>
      <p:ext uri="{19B8F6BF-5375-455C-9EA6-DF929625EA0E}">
        <p15:presenceInfo xmlns:p15="http://schemas.microsoft.com/office/powerpoint/2012/main" userId="Fishwack" providerId="None"/>
      </p:ext>
    </p:extLst>
  </p:cmAuthor>
  <p:cmAuthor id="1" name="Rose Hales" initials="RH" lastIdx="10" clrIdx="0">
    <p:extLst>
      <p:ext uri="{19B8F6BF-5375-455C-9EA6-DF929625EA0E}">
        <p15:presenceInfo xmlns:p15="http://schemas.microsoft.com/office/powerpoint/2012/main" userId="S-1-5-21-843470849-2691081344-3603689924-14321" providerId="AD"/>
      </p:ext>
    </p:extLst>
  </p:cmAuthor>
  <p:cmAuthor id="8" name="Deanna M. Morgan" initials="DMM" lastIdx="1" clrIdx="7">
    <p:extLst>
      <p:ext uri="{19B8F6BF-5375-455C-9EA6-DF929625EA0E}">
        <p15:presenceInfo xmlns:p15="http://schemas.microsoft.com/office/powerpoint/2012/main" userId="Deanna M. Morgan" providerId="None"/>
      </p:ext>
    </p:extLst>
  </p:cmAuthor>
  <p:cmAuthor id="2" name="Fishawack (JB)" initials="FW" lastIdx="162" clrIdx="1">
    <p:extLst>
      <p:ext uri="{19B8F6BF-5375-455C-9EA6-DF929625EA0E}">
        <p15:presenceInfo xmlns:p15="http://schemas.microsoft.com/office/powerpoint/2012/main" userId="Fishawack (JB)" providerId="None"/>
      </p:ext>
    </p:extLst>
  </p:cmAuthor>
  <p:cmAuthor id="9" name="Matthew Kinnersley" initials="MK" lastIdx="6" clrIdx="8">
    <p:extLst>
      <p:ext uri="{19B8F6BF-5375-455C-9EA6-DF929625EA0E}">
        <p15:presenceInfo xmlns:p15="http://schemas.microsoft.com/office/powerpoint/2012/main" userId="Matthew Kinnersley" providerId="None"/>
      </p:ext>
    </p:extLst>
  </p:cmAuthor>
  <p:cmAuthor id="3" name="Fishawack" initials="FW" lastIdx="3" clrIdx="2">
    <p:extLst>
      <p:ext uri="{19B8F6BF-5375-455C-9EA6-DF929625EA0E}">
        <p15:presenceInfo xmlns:p15="http://schemas.microsoft.com/office/powerpoint/2012/main" userId="Fishawack" providerId="None"/>
      </p:ext>
    </p:extLst>
  </p:cmAuthor>
  <p:cmAuthor id="10" name="Cam Hubert" initials="CH" lastIdx="86" clrIdx="9">
    <p:extLst>
      <p:ext uri="{19B8F6BF-5375-455C-9EA6-DF929625EA0E}">
        <p15:presenceInfo xmlns:p15="http://schemas.microsoft.com/office/powerpoint/2012/main" userId="S::cameron.hubert@fishawack.com::3b99e41a-2662-4eaf-8a67-89e299031aaa" providerId="AD"/>
      </p:ext>
    </p:extLst>
  </p:cmAuthor>
  <p:cmAuthor id="4" name="RF" initials="RF" lastIdx="36" clrIdx="3">
    <p:extLst>
      <p:ext uri="{19B8F6BF-5375-455C-9EA6-DF929625EA0E}">
        <p15:presenceInfo xmlns:p15="http://schemas.microsoft.com/office/powerpoint/2012/main" userId="RF" providerId="None"/>
      </p:ext>
    </p:extLst>
  </p:cmAuthor>
  <p:cmAuthor id="11" name="Emiliana Jelezarova" initials="EJ" lastIdx="22" clrIdx="10">
    <p:extLst>
      <p:ext uri="{19B8F6BF-5375-455C-9EA6-DF929625EA0E}">
        <p15:presenceInfo xmlns:p15="http://schemas.microsoft.com/office/powerpoint/2012/main" userId="Emiliana Jelezarova" providerId="None"/>
      </p:ext>
    </p:extLst>
  </p:cmAuthor>
  <p:cmAuthor id="5" name="Tamsin Brown" initials="TB" lastIdx="38" clrIdx="4">
    <p:extLst>
      <p:ext uri="{19B8F6BF-5375-455C-9EA6-DF929625EA0E}">
        <p15:presenceInfo xmlns:p15="http://schemas.microsoft.com/office/powerpoint/2012/main" userId="S-1-5-21-843470849-2691081344-3603689924-19613" providerId="AD"/>
      </p:ext>
    </p:extLst>
  </p:cmAuthor>
  <p:cmAuthor id="6" name="Merino-Trigo, Ana /FR" initials="MA/" lastIdx="8" clrIdx="5">
    <p:extLst>
      <p:ext uri="{19B8F6BF-5375-455C-9EA6-DF929625EA0E}">
        <p15:presenceInfo xmlns:p15="http://schemas.microsoft.com/office/powerpoint/2012/main" userId="S::Ana.Merino-Trigo@sanofi.com::4caf96de-84c7-40f9-95aa-b992c95a363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A5C"/>
    <a:srgbClr val="003399"/>
    <a:srgbClr val="578FFF"/>
    <a:srgbClr val="81ABFF"/>
    <a:srgbClr val="6E89C0"/>
    <a:srgbClr val="5C7BB8"/>
    <a:srgbClr val="879ECB"/>
    <a:srgbClr val="99ADD3"/>
    <a:srgbClr val="869BE6"/>
    <a:srgbClr val="95A6D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360" autoAdjust="0"/>
    <p:restoredTop sz="96357" autoAdjust="0"/>
  </p:normalViewPr>
  <p:slideViewPr>
    <p:cSldViewPr snapToGrid="0" showGuides="1">
      <p:cViewPr varScale="1">
        <p:scale>
          <a:sx n="116" d="100"/>
          <a:sy n="116" d="100"/>
        </p:scale>
        <p:origin x="942" y="10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13" Type="http://schemas.microsoft.com/office/2018/10/relationships/authors" Target="authors.xml"/><Relationship Id="rId3" Type="http://schemas.openxmlformats.org/officeDocument/2006/relationships/customXml" Target="../customXml/item3.xml"/><Relationship Id="rId7" Type="http://schemas.openxmlformats.org/officeDocument/2006/relationships/tags" Target="tags/tag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BEE260-BE4A-443A-83CC-53D4B2F915E8}" type="datetimeFigureOut">
              <a:rPr lang="en-US" smtClean="0"/>
              <a:t>11/22/2022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771DE0-1C84-439B-BB3B-9031DFD195DF}" type="slidenum">
              <a:rPr lang="en-US" smtClean="0"/>
              <a:t>‹#›</a:t>
            </a:fld>
            <a:endParaRPr lang="en-US"/>
          </a:p>
        </p:txBody>
      </p:sp>
    </p:spTree>
    <p:extLst>
      <p:ext uri="{BB962C8B-B14F-4D97-AF65-F5344CB8AC3E}">
        <p14:creationId xmlns:p14="http://schemas.microsoft.com/office/powerpoint/2010/main" val="961953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15422A1-1B88-429B-81B6-0E87574A416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3280EFA2-5381-4ED5-9562-4DE0ED20EFAD}"/>
              </a:ext>
            </a:extLst>
          </p:cNvPr>
          <p:cNvSpPr>
            <a:spLocks noGrp="1"/>
          </p:cNvSpPr>
          <p:nvPr>
            <p:ph type="dt" sz="half" idx="10"/>
          </p:nvPr>
        </p:nvSpPr>
        <p:spPr/>
        <p:txBody>
          <a:bodyPr/>
          <a:lstStyle/>
          <a:p>
            <a:fld id="{6915C391-7940-474E-84B3-72BA39F445FE}" type="datetime1">
              <a:rPr lang="en-US" smtClean="0"/>
              <a:t>11/22/2022</a:t>
            </a:fld>
            <a:endParaRPr lang="en-US"/>
          </a:p>
        </p:txBody>
      </p:sp>
      <p:sp>
        <p:nvSpPr>
          <p:cNvPr id="4" name="Footer Placeholder 3">
            <a:extLst>
              <a:ext uri="{FF2B5EF4-FFF2-40B4-BE49-F238E27FC236}">
                <a16:creationId xmlns:a16="http://schemas.microsoft.com/office/drawing/2014/main" xmlns="" id="{0121281A-1E18-4DA2-BBAC-E76D053C52A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766CCE1F-F085-481F-9294-B4687434D862}"/>
              </a:ext>
            </a:extLst>
          </p:cNvPr>
          <p:cNvSpPr>
            <a:spLocks noGrp="1"/>
          </p:cNvSpPr>
          <p:nvPr>
            <p:ph type="sldNum" sz="quarter" idx="12"/>
          </p:nvPr>
        </p:nvSpPr>
        <p:spPr/>
        <p:txBody>
          <a:bodyPr/>
          <a:lstStyle/>
          <a:p>
            <a:fld id="{D97BFEF8-6714-47B3-9560-136B652ED549}" type="slidenum">
              <a:rPr lang="en-US" smtClean="0"/>
              <a:t>‹#›</a:t>
            </a:fld>
            <a:endParaRPr lang="en-US"/>
          </a:p>
        </p:txBody>
      </p:sp>
      <p:sp>
        <p:nvSpPr>
          <p:cNvPr id="6" name="Text Placeholder 5">
            <a:extLst>
              <a:ext uri="{FF2B5EF4-FFF2-40B4-BE49-F238E27FC236}">
                <a16:creationId xmlns:a16="http://schemas.microsoft.com/office/drawing/2014/main" xmlns="" id="{6C02913D-B335-411F-9804-37EFBC5ED740}"/>
              </a:ext>
            </a:extLst>
          </p:cNvPr>
          <p:cNvSpPr>
            <a:spLocks noGrp="1"/>
          </p:cNvSpPr>
          <p:nvPr>
            <p:ph type="body" sz="quarter" idx="13"/>
          </p:nvPr>
        </p:nvSpPr>
        <p:spPr>
          <a:xfrm>
            <a:off x="9213923" y="2"/>
            <a:ext cx="2656841" cy="325041"/>
          </a:xfrm>
          <a:custGeom>
            <a:avLst/>
            <a:gdLst>
              <a:gd name="connsiteX0" fmla="*/ 0 w 2656840"/>
              <a:gd name="connsiteY0" fmla="*/ 0 h 325041"/>
              <a:gd name="connsiteX1" fmla="*/ 2656840 w 2656840"/>
              <a:gd name="connsiteY1" fmla="*/ 0 h 325041"/>
              <a:gd name="connsiteX2" fmla="*/ 2656840 w 2656840"/>
              <a:gd name="connsiteY2" fmla="*/ 180685 h 325041"/>
              <a:gd name="connsiteX3" fmla="*/ 2656421 w 2656840"/>
              <a:gd name="connsiteY3" fmla="*/ 180685 h 325041"/>
              <a:gd name="connsiteX4" fmla="*/ 2656800 w 2656840"/>
              <a:gd name="connsiteY4" fmla="*/ 182563 h 325041"/>
              <a:gd name="connsiteX5" fmla="*/ 2514322 w 2656840"/>
              <a:gd name="connsiteY5" fmla="*/ 325041 h 325041"/>
              <a:gd name="connsiteX6" fmla="*/ 142478 w 2656840"/>
              <a:gd name="connsiteY6" fmla="*/ 325041 h 325041"/>
              <a:gd name="connsiteX7" fmla="*/ 0 w 2656840"/>
              <a:gd name="connsiteY7" fmla="*/ 182563 h 325041"/>
              <a:gd name="connsiteX8" fmla="*/ 379 w 2656840"/>
              <a:gd name="connsiteY8" fmla="*/ 180685 h 325041"/>
              <a:gd name="connsiteX9" fmla="*/ 0 w 2656840"/>
              <a:gd name="connsiteY9" fmla="*/ 180685 h 325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56840" h="325041">
                <a:moveTo>
                  <a:pt x="0" y="0"/>
                </a:moveTo>
                <a:lnTo>
                  <a:pt x="2656840" y="0"/>
                </a:lnTo>
                <a:lnTo>
                  <a:pt x="2656840" y="180685"/>
                </a:lnTo>
                <a:lnTo>
                  <a:pt x="2656421" y="180685"/>
                </a:lnTo>
                <a:lnTo>
                  <a:pt x="2656800" y="182563"/>
                </a:lnTo>
                <a:cubicBezTo>
                  <a:pt x="2656800" y="261251"/>
                  <a:pt x="2593010" y="325041"/>
                  <a:pt x="2514322" y="325041"/>
                </a:cubicBezTo>
                <a:lnTo>
                  <a:pt x="142478" y="325041"/>
                </a:lnTo>
                <a:cubicBezTo>
                  <a:pt x="63790" y="325041"/>
                  <a:pt x="0" y="261251"/>
                  <a:pt x="0" y="182563"/>
                </a:cubicBezTo>
                <a:lnTo>
                  <a:pt x="379" y="180685"/>
                </a:lnTo>
                <a:lnTo>
                  <a:pt x="0" y="180685"/>
                </a:lnTo>
                <a:close/>
              </a:path>
            </a:pathLst>
          </a:custGeom>
          <a:solidFill>
            <a:srgbClr val="525CA3"/>
          </a:solidFill>
        </p:spPr>
        <p:txBody>
          <a:bodyPr wrap="square" anchor="ctr">
            <a:noAutofit/>
          </a:bodyPr>
          <a:lstStyle>
            <a:lvl1pPr marL="0" indent="0" algn="ctr">
              <a:buNone/>
              <a:defRPr sz="1200" b="1">
                <a:solidFill>
                  <a:schemeClr val="bg2"/>
                </a:solidFill>
              </a:defRPr>
            </a:lvl1pPr>
          </a:lstStyle>
          <a:p>
            <a:pPr lvl="0"/>
            <a:r>
              <a:rPr lang="en-US"/>
              <a:t>Click to edit Master text styles</a:t>
            </a:r>
          </a:p>
        </p:txBody>
      </p:sp>
    </p:spTree>
    <p:extLst>
      <p:ext uri="{BB962C8B-B14F-4D97-AF65-F5344CB8AC3E}">
        <p14:creationId xmlns:p14="http://schemas.microsoft.com/office/powerpoint/2010/main" val="57403882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6531E9E0-07ED-47BD-AF23-BDD2438743AF}"/>
              </a:ext>
            </a:extLst>
          </p:cNvPr>
          <p:cNvSpPr>
            <a:spLocks noGrp="1"/>
          </p:cNvSpPr>
          <p:nvPr>
            <p:ph type="title"/>
          </p:nvPr>
        </p:nvSpPr>
        <p:spPr>
          <a:xfrm>
            <a:off x="685805" y="365128"/>
            <a:ext cx="10820400" cy="876821"/>
          </a:xfrm>
          <a:prstGeom prst="rect">
            <a:avLst/>
          </a:prstGeom>
        </p:spPr>
        <p:txBody>
          <a:bodyPr vert="horz" lIns="0" tIns="0" rIns="0" bIns="0" rtlCol="0" anchor="ctr">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xmlns="" id="{672DD2DA-6647-4065-B9A3-8A4176F17778}"/>
              </a:ext>
            </a:extLst>
          </p:cNvPr>
          <p:cNvSpPr>
            <a:spLocks noGrp="1"/>
          </p:cNvSpPr>
          <p:nvPr>
            <p:ph type="body" idx="1"/>
          </p:nvPr>
        </p:nvSpPr>
        <p:spPr>
          <a:xfrm>
            <a:off x="685805" y="1581152"/>
            <a:ext cx="10820400" cy="4029075"/>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xmlns="" id="{55B80A51-A2F9-429E-B4FA-7F7D6142D846}"/>
              </a:ext>
            </a:extLst>
          </p:cNvPr>
          <p:cNvSpPr>
            <a:spLocks noGrp="1"/>
          </p:cNvSpPr>
          <p:nvPr>
            <p:ph type="dt" sz="half" idx="2"/>
          </p:nvPr>
        </p:nvSpPr>
        <p:spPr>
          <a:xfrm>
            <a:off x="685803" y="12562635"/>
            <a:ext cx="457940" cy="61555"/>
          </a:xfrm>
          <a:prstGeom prst="rect">
            <a:avLst/>
          </a:prstGeom>
        </p:spPr>
        <p:txBody>
          <a:bodyPr vert="horz" lIns="0" tIns="0" rIns="0" bIns="0" rtlCol="0" anchor="ctr">
            <a:spAutoFit/>
          </a:bodyPr>
          <a:lstStyle>
            <a:lvl1pPr algn="l">
              <a:defRPr sz="400">
                <a:noFill/>
              </a:defRPr>
            </a:lvl1pPr>
          </a:lstStyle>
          <a:p>
            <a:fld id="{0849A5FF-0FF2-4E71-92CA-126CB49BF781}" type="datetime1">
              <a:rPr lang="en-US" smtClean="0"/>
              <a:t>11/22/2022</a:t>
            </a:fld>
            <a:endParaRPr lang="en-US"/>
          </a:p>
        </p:txBody>
      </p:sp>
      <p:sp>
        <p:nvSpPr>
          <p:cNvPr id="5" name="Footer Placeholder 4">
            <a:extLst>
              <a:ext uri="{FF2B5EF4-FFF2-40B4-BE49-F238E27FC236}">
                <a16:creationId xmlns:a16="http://schemas.microsoft.com/office/drawing/2014/main" xmlns="" id="{7E828A86-5E6D-48CB-84EB-611C67E0BF5C}"/>
              </a:ext>
            </a:extLst>
          </p:cNvPr>
          <p:cNvSpPr>
            <a:spLocks noGrp="1"/>
          </p:cNvSpPr>
          <p:nvPr>
            <p:ph type="ftr" sz="quarter" idx="3"/>
          </p:nvPr>
        </p:nvSpPr>
        <p:spPr>
          <a:xfrm>
            <a:off x="685801" y="5959620"/>
            <a:ext cx="8928000" cy="471703"/>
          </a:xfrm>
          <a:prstGeom prst="rect">
            <a:avLst/>
          </a:prstGeom>
        </p:spPr>
        <p:txBody>
          <a:bodyPr vert="horz" lIns="0" tIns="0" rIns="0" bIns="0" rtlCol="0" anchor="b"/>
          <a:lstStyle>
            <a:lvl1pPr algn="l">
              <a:lnSpc>
                <a:spcPct val="110000"/>
              </a:lnSpc>
              <a:spcAft>
                <a:spcPts val="100"/>
              </a:spcAft>
              <a:defRPr sz="800">
                <a:solidFill>
                  <a:schemeClr val="tx2">
                    <a:lumMod val="75000"/>
                  </a:schemeClr>
                </a:solidFill>
              </a:defRPr>
            </a:lvl1pPr>
          </a:lstStyle>
          <a:p>
            <a:endParaRPr lang="en-US" dirty="0"/>
          </a:p>
        </p:txBody>
      </p:sp>
      <p:sp>
        <p:nvSpPr>
          <p:cNvPr id="6" name="Slide Number Placeholder 5">
            <a:extLst>
              <a:ext uri="{FF2B5EF4-FFF2-40B4-BE49-F238E27FC236}">
                <a16:creationId xmlns:a16="http://schemas.microsoft.com/office/drawing/2014/main" xmlns="" id="{16A0B5AB-D1D8-4D94-8E23-7DCF05A392D7}"/>
              </a:ext>
            </a:extLst>
          </p:cNvPr>
          <p:cNvSpPr>
            <a:spLocks noGrp="1"/>
          </p:cNvSpPr>
          <p:nvPr>
            <p:ph type="sldNum" sz="quarter" idx="4"/>
          </p:nvPr>
        </p:nvSpPr>
        <p:spPr>
          <a:xfrm>
            <a:off x="685803" y="12677571"/>
            <a:ext cx="457940" cy="61555"/>
          </a:xfrm>
          <a:prstGeom prst="rect">
            <a:avLst/>
          </a:prstGeom>
        </p:spPr>
        <p:txBody>
          <a:bodyPr vert="horz" lIns="0" tIns="0" rIns="0" bIns="0" rtlCol="0" anchor="ctr">
            <a:spAutoFit/>
          </a:bodyPr>
          <a:lstStyle>
            <a:lvl1pPr algn="l">
              <a:defRPr sz="400">
                <a:noFill/>
              </a:defRPr>
            </a:lvl1pPr>
          </a:lstStyle>
          <a:p>
            <a:fld id="{D97BFEF8-6714-47B3-9560-136B652ED549}" type="slidenum">
              <a:rPr lang="en-US" smtClean="0"/>
              <a:pPr/>
              <a:t>‹#›</a:t>
            </a:fld>
            <a:endParaRPr lang="en-US"/>
          </a:p>
        </p:txBody>
      </p:sp>
    </p:spTree>
    <p:extLst>
      <p:ext uri="{BB962C8B-B14F-4D97-AF65-F5344CB8AC3E}">
        <p14:creationId xmlns:p14="http://schemas.microsoft.com/office/powerpoint/2010/main" val="4235823749"/>
      </p:ext>
    </p:extLst>
  </p:cSld>
  <p:clrMap bg1="lt1" tx1="dk1" bg2="lt2" tx2="dk2" accent1="accent1" accent2="accent2" accent3="accent3" accent4="accent4" accent5="accent5" accent6="accent6" hlink="hlink" folHlink="folHlink"/>
  <p:sldLayoutIdLst>
    <p:sldLayoutId id="2147483682" r:id="rId1"/>
  </p:sldLayoutIdLst>
  <p:hf sldNum="0" hdr="0" dt="0"/>
  <p:txStyles>
    <p:titleStyle>
      <a:lvl1pPr algn="l" defTabSz="914384" rtl="0" eaLnBrk="1" latinLnBrk="0" hangingPunct="1">
        <a:lnSpc>
          <a:spcPct val="90000"/>
        </a:lnSpc>
        <a:spcBef>
          <a:spcPct val="0"/>
        </a:spcBef>
        <a:buNone/>
        <a:defRPr sz="3200" b="1" kern="1200">
          <a:solidFill>
            <a:srgbClr val="525CA3"/>
          </a:solidFill>
          <a:latin typeface="+mj-lt"/>
          <a:ea typeface="+mj-ea"/>
          <a:cs typeface="+mj-cs"/>
        </a:defRPr>
      </a:lvl1pPr>
    </p:titleStyle>
    <p:bodyStyle>
      <a:lvl1pPr marL="228597" indent="-228597" algn="l" defTabSz="914384" rtl="0" eaLnBrk="1" latinLnBrk="0" hangingPunct="1">
        <a:lnSpc>
          <a:spcPct val="110000"/>
        </a:lnSpc>
        <a:spcBef>
          <a:spcPts val="0"/>
        </a:spcBef>
        <a:spcAft>
          <a:spcPts val="601"/>
        </a:spcAft>
        <a:buClr>
          <a:srgbClr val="BCBC1C"/>
        </a:buClr>
        <a:buFont typeface="Arial" panose="020B0604020202020204" pitchFamily="34" charset="0"/>
        <a:buChar char="•"/>
        <a:defRPr sz="2400" kern="1200">
          <a:solidFill>
            <a:schemeClr val="tx2">
              <a:lumMod val="75000"/>
            </a:schemeClr>
          </a:solidFill>
          <a:latin typeface="+mn-lt"/>
          <a:ea typeface="+mn-ea"/>
          <a:cs typeface="+mn-cs"/>
        </a:defRPr>
      </a:lvl1pPr>
      <a:lvl2pPr marL="685788" indent="-228597" algn="l" defTabSz="914384" rtl="0" eaLnBrk="1" latinLnBrk="0" hangingPunct="1">
        <a:lnSpc>
          <a:spcPct val="110000"/>
        </a:lnSpc>
        <a:spcBef>
          <a:spcPts val="0"/>
        </a:spcBef>
        <a:spcAft>
          <a:spcPts val="601"/>
        </a:spcAft>
        <a:buClr>
          <a:srgbClr val="BCBC1C"/>
        </a:buClr>
        <a:buFont typeface="Arial" panose="020B0604020202020204" pitchFamily="34" charset="0"/>
        <a:buChar char="–"/>
        <a:defRPr sz="2000" kern="1200">
          <a:solidFill>
            <a:schemeClr val="tx2">
              <a:lumMod val="75000"/>
            </a:schemeClr>
          </a:solidFill>
          <a:latin typeface="+mn-lt"/>
          <a:ea typeface="+mn-ea"/>
          <a:cs typeface="+mn-cs"/>
        </a:defRPr>
      </a:lvl2pPr>
      <a:lvl3pPr marL="1142980" indent="-228597" algn="l" defTabSz="914384" rtl="0" eaLnBrk="1" latinLnBrk="0" hangingPunct="1">
        <a:lnSpc>
          <a:spcPct val="110000"/>
        </a:lnSpc>
        <a:spcBef>
          <a:spcPts val="0"/>
        </a:spcBef>
        <a:spcAft>
          <a:spcPts val="601"/>
        </a:spcAft>
        <a:buClr>
          <a:srgbClr val="BCBC1C"/>
        </a:buClr>
        <a:buFont typeface="Verdana" panose="020B0604030504040204" pitchFamily="34" charset="0"/>
        <a:buChar char="◦"/>
        <a:defRPr sz="1801" kern="1200">
          <a:solidFill>
            <a:schemeClr val="tx2">
              <a:lumMod val="75000"/>
            </a:schemeClr>
          </a:solidFill>
          <a:latin typeface="+mn-lt"/>
          <a:ea typeface="+mn-ea"/>
          <a:cs typeface="+mn-cs"/>
        </a:defRPr>
      </a:lvl3pPr>
      <a:lvl4pPr marL="1600173" indent="-228597" algn="l" defTabSz="914384" rtl="0" eaLnBrk="1" latinLnBrk="0" hangingPunct="1">
        <a:lnSpc>
          <a:spcPct val="110000"/>
        </a:lnSpc>
        <a:spcBef>
          <a:spcPts val="0"/>
        </a:spcBef>
        <a:spcAft>
          <a:spcPts val="601"/>
        </a:spcAft>
        <a:buClr>
          <a:srgbClr val="BCBC1C"/>
        </a:buClr>
        <a:buFont typeface="Arial" panose="020B0604020202020204" pitchFamily="34" charset="0"/>
        <a:buChar char="•"/>
        <a:defRPr sz="1600" kern="1200">
          <a:solidFill>
            <a:schemeClr val="tx2">
              <a:lumMod val="75000"/>
            </a:schemeClr>
          </a:solidFill>
          <a:latin typeface="+mn-lt"/>
          <a:ea typeface="+mn-ea"/>
          <a:cs typeface="+mn-cs"/>
        </a:defRPr>
      </a:lvl4pPr>
      <a:lvl5pPr marL="2057365" indent="-228597" algn="l" defTabSz="914384" rtl="0" eaLnBrk="1" latinLnBrk="0" hangingPunct="1">
        <a:lnSpc>
          <a:spcPct val="110000"/>
        </a:lnSpc>
        <a:spcBef>
          <a:spcPts val="0"/>
        </a:spcBef>
        <a:spcAft>
          <a:spcPts val="601"/>
        </a:spcAft>
        <a:buClr>
          <a:srgbClr val="BCBC1C"/>
        </a:buClr>
        <a:buFont typeface="Verdana" panose="020B0604030504040204" pitchFamily="34" charset="0"/>
        <a:buChar char="◦"/>
        <a:defRPr sz="1600" kern="1200">
          <a:solidFill>
            <a:schemeClr val="tx2">
              <a:lumMod val="75000"/>
            </a:schemeClr>
          </a:solidFill>
          <a:latin typeface="+mn-lt"/>
          <a:ea typeface="+mn-ea"/>
          <a:cs typeface="+mn-cs"/>
        </a:defRPr>
      </a:lvl5pPr>
      <a:lvl6pPr marL="2514559" indent="-228597" algn="l" defTabSz="914384"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750" indent="-228597" algn="l" defTabSz="914384"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8943" indent="-228597" algn="l" defTabSz="914384"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134" indent="-228597" algn="l" defTabSz="914384"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en-US"/>
      </a:defPPr>
      <a:lvl1pPr marL="0" algn="l" defTabSz="914384" rtl="0" eaLnBrk="1" latinLnBrk="0" hangingPunct="1">
        <a:defRPr sz="1801" kern="1200">
          <a:solidFill>
            <a:schemeClr val="tx1"/>
          </a:solidFill>
          <a:latin typeface="+mn-lt"/>
          <a:ea typeface="+mn-ea"/>
          <a:cs typeface="+mn-cs"/>
        </a:defRPr>
      </a:lvl1pPr>
      <a:lvl2pPr marL="457192" algn="l" defTabSz="914384" rtl="0" eaLnBrk="1" latinLnBrk="0" hangingPunct="1">
        <a:defRPr sz="1801" kern="1200">
          <a:solidFill>
            <a:schemeClr val="tx1"/>
          </a:solidFill>
          <a:latin typeface="+mn-lt"/>
          <a:ea typeface="+mn-ea"/>
          <a:cs typeface="+mn-cs"/>
        </a:defRPr>
      </a:lvl2pPr>
      <a:lvl3pPr marL="914384" algn="l" defTabSz="914384" rtl="0" eaLnBrk="1" latinLnBrk="0" hangingPunct="1">
        <a:defRPr sz="1801" kern="1200">
          <a:solidFill>
            <a:schemeClr val="tx1"/>
          </a:solidFill>
          <a:latin typeface="+mn-lt"/>
          <a:ea typeface="+mn-ea"/>
          <a:cs typeface="+mn-cs"/>
        </a:defRPr>
      </a:lvl3pPr>
      <a:lvl4pPr marL="1371578" algn="l" defTabSz="914384" rtl="0" eaLnBrk="1" latinLnBrk="0" hangingPunct="1">
        <a:defRPr sz="1801" kern="1200">
          <a:solidFill>
            <a:schemeClr val="tx1"/>
          </a:solidFill>
          <a:latin typeface="+mn-lt"/>
          <a:ea typeface="+mn-ea"/>
          <a:cs typeface="+mn-cs"/>
        </a:defRPr>
      </a:lvl4pPr>
      <a:lvl5pPr marL="1828769" algn="l" defTabSz="914384" rtl="0" eaLnBrk="1" latinLnBrk="0" hangingPunct="1">
        <a:defRPr sz="1801" kern="1200">
          <a:solidFill>
            <a:schemeClr val="tx1"/>
          </a:solidFill>
          <a:latin typeface="+mn-lt"/>
          <a:ea typeface="+mn-ea"/>
          <a:cs typeface="+mn-cs"/>
        </a:defRPr>
      </a:lvl5pPr>
      <a:lvl6pPr marL="2285961" algn="l" defTabSz="914384" rtl="0" eaLnBrk="1" latinLnBrk="0" hangingPunct="1">
        <a:defRPr sz="1801" kern="1200">
          <a:solidFill>
            <a:schemeClr val="tx1"/>
          </a:solidFill>
          <a:latin typeface="+mn-lt"/>
          <a:ea typeface="+mn-ea"/>
          <a:cs typeface="+mn-cs"/>
        </a:defRPr>
      </a:lvl6pPr>
      <a:lvl7pPr marL="2743153" algn="l" defTabSz="914384" rtl="0" eaLnBrk="1" latinLnBrk="0" hangingPunct="1">
        <a:defRPr sz="1801" kern="1200">
          <a:solidFill>
            <a:schemeClr val="tx1"/>
          </a:solidFill>
          <a:latin typeface="+mn-lt"/>
          <a:ea typeface="+mn-ea"/>
          <a:cs typeface="+mn-cs"/>
        </a:defRPr>
      </a:lvl7pPr>
      <a:lvl8pPr marL="3200347" algn="l" defTabSz="914384" rtl="0" eaLnBrk="1" latinLnBrk="0" hangingPunct="1">
        <a:defRPr sz="1801" kern="1200">
          <a:solidFill>
            <a:schemeClr val="tx1"/>
          </a:solidFill>
          <a:latin typeface="+mn-lt"/>
          <a:ea typeface="+mn-ea"/>
          <a:cs typeface="+mn-cs"/>
        </a:defRPr>
      </a:lvl8pPr>
      <a:lvl9pPr marL="3657539" algn="l" defTabSz="914384" rtl="0" eaLnBrk="1" latinLnBrk="0" hangingPunct="1">
        <a:defRPr sz="1801" kern="1200">
          <a:solidFill>
            <a:schemeClr val="tx1"/>
          </a:solidFill>
          <a:latin typeface="+mn-lt"/>
          <a:ea typeface="+mn-ea"/>
          <a:cs typeface="+mn-cs"/>
        </a:defRPr>
      </a:lvl9pPr>
    </p:otherStyle>
  </p:txStyles>
  <p:extLst>
    <p:ext uri="{27BBF7A9-308A-43DC-89C8-2F10F3537804}">
      <p15:sldGuideLst xmlns:p15="http://schemas.microsoft.com/office/powerpoint/2012/main">
        <p15:guide id="18" pos="432" userDrawn="1">
          <p15:clr>
            <a:srgbClr val="F26B43"/>
          </p15:clr>
        </p15:guide>
        <p15:guide id="19" pos="7248" userDrawn="1">
          <p15:clr>
            <a:srgbClr val="F26B43"/>
          </p15:clr>
        </p15:guide>
        <p15:guide id="20" pos="3840" userDrawn="1">
          <p15:clr>
            <a:srgbClr val="F26B43"/>
          </p15:clr>
        </p15:guide>
        <p15:guide id="21" orient="horz" pos="2261" userDrawn="1">
          <p15:clr>
            <a:srgbClr val="F26B43"/>
          </p15:clr>
        </p15:guide>
        <p15:guide id="22" orient="horz" pos="782" userDrawn="1">
          <p15:clr>
            <a:srgbClr val="F26B43"/>
          </p15:clr>
        </p15:guide>
        <p15:guide id="23" orient="horz" pos="3748" userDrawn="1">
          <p15:clr>
            <a:srgbClr val="F26B43"/>
          </p15:clr>
        </p15:guide>
        <p15:guide id="24" pos="3696" userDrawn="1">
          <p15:clr>
            <a:srgbClr val="F26B43"/>
          </p15:clr>
        </p15:guide>
        <p15:guide id="25" pos="3984" userDrawn="1">
          <p15:clr>
            <a:srgbClr val="F26B43"/>
          </p15:clr>
        </p15:guide>
        <p15:guide id="26" orient="horz" pos="2123" userDrawn="1">
          <p15:clr>
            <a:srgbClr val="F26B43"/>
          </p15:clr>
        </p15:guide>
        <p15:guide id="27" orient="horz" pos="2411" userDrawn="1">
          <p15:clr>
            <a:srgbClr val="F26B43"/>
          </p15:clr>
        </p15:guide>
        <p15:guide id="28" orient="horz" pos="996" userDrawn="1">
          <p15:clr>
            <a:srgbClr val="F26B43"/>
          </p15:clr>
        </p15:guide>
        <p15:guide id="29" orient="horz" pos="3534" userDrawn="1">
          <p15:clr>
            <a:srgbClr val="F26B43"/>
          </p15:clr>
        </p15:guide>
        <p15:guide id="30" orient="horz" pos="40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hyperlink" Target="https://diabetesjournals.org/care/article/44/10/2361/138541/Advancing-Therapy-in-Suboptimally-Controlled-Basal" TargetMode="External"/><Relationship Id="rId4" Type="http://schemas.openxmlformats.org/officeDocument/2006/relationships/hyperlink" Target="https://dom-pubs.onlinelibrary.wiley.com/doi/abs/10.1111/dom.1490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1BE2F88-722B-430B-BB1C-1FF63F24D7D6}"/>
              </a:ext>
            </a:extLst>
          </p:cNvPr>
          <p:cNvSpPr>
            <a:spLocks noGrp="1"/>
          </p:cNvSpPr>
          <p:nvPr>
            <p:ph type="title"/>
          </p:nvPr>
        </p:nvSpPr>
        <p:spPr>
          <a:xfrm>
            <a:off x="368402" y="-5772"/>
            <a:ext cx="11137803" cy="1242608"/>
          </a:xfrm>
        </p:spPr>
        <p:txBody>
          <a:bodyPr/>
          <a:lstStyle/>
          <a:p>
            <a:r>
              <a:rPr lang="en-GB" sz="2400" dirty="0">
                <a:solidFill>
                  <a:srgbClr val="003399"/>
                </a:solidFill>
              </a:rPr>
              <a:t>Biomedical characteristics do not affect the better blood glucose and </a:t>
            </a:r>
            <a:br>
              <a:rPr lang="en-GB" sz="2400" dirty="0">
                <a:solidFill>
                  <a:srgbClr val="003399"/>
                </a:solidFill>
              </a:rPr>
            </a:br>
            <a:r>
              <a:rPr lang="en-GB" sz="2400" dirty="0">
                <a:solidFill>
                  <a:srgbClr val="003399"/>
                </a:solidFill>
              </a:rPr>
              <a:t>weight change seen with iGlarLixi versus BIAsp 30 in the SoliMix trial</a:t>
            </a:r>
          </a:p>
        </p:txBody>
      </p:sp>
      <p:grpSp>
        <p:nvGrpSpPr>
          <p:cNvPr id="60" name="Group 59">
            <a:extLst>
              <a:ext uri="{FF2B5EF4-FFF2-40B4-BE49-F238E27FC236}">
                <a16:creationId xmlns:a16="http://schemas.microsoft.com/office/drawing/2014/main" xmlns="" id="{8A632E19-E564-48AF-AEC8-C3D8DFD93ACA}"/>
              </a:ext>
            </a:extLst>
          </p:cNvPr>
          <p:cNvGrpSpPr/>
          <p:nvPr/>
        </p:nvGrpSpPr>
        <p:grpSpPr>
          <a:xfrm>
            <a:off x="368402" y="1241426"/>
            <a:ext cx="11475363" cy="4762361"/>
            <a:chOff x="338441" y="1241425"/>
            <a:chExt cx="12558581" cy="5211903"/>
          </a:xfrm>
        </p:grpSpPr>
        <p:sp>
          <p:nvSpPr>
            <p:cNvPr id="32" name="Rectangle 31">
              <a:extLst>
                <a:ext uri="{FF2B5EF4-FFF2-40B4-BE49-F238E27FC236}">
                  <a16:creationId xmlns:a16="http://schemas.microsoft.com/office/drawing/2014/main" xmlns="" id="{5046104B-F0E7-4777-B352-65B9E89CA668}"/>
                </a:ext>
              </a:extLst>
            </p:cNvPr>
            <p:cNvSpPr/>
            <p:nvPr/>
          </p:nvSpPr>
          <p:spPr>
            <a:xfrm>
              <a:off x="7483765" y="1517374"/>
              <a:ext cx="5403289" cy="3030449"/>
            </a:xfrm>
            <a:prstGeom prst="rect">
              <a:avLst/>
            </a:prstGeom>
            <a:solidFill>
              <a:srgbClr val="F1F0F6"/>
            </a:solidFill>
            <a:ln>
              <a:solidFill>
                <a:srgbClr val="F1F0F6"/>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GB" sz="1100" dirty="0">
                  <a:solidFill>
                    <a:schemeClr val="bg1"/>
                  </a:solidFill>
                </a:rPr>
                <a:t> </a:t>
              </a:r>
            </a:p>
          </p:txBody>
        </p:sp>
        <p:sp>
          <p:nvSpPr>
            <p:cNvPr id="33" name="TextBox 32">
              <a:extLst>
                <a:ext uri="{FF2B5EF4-FFF2-40B4-BE49-F238E27FC236}">
                  <a16:creationId xmlns:a16="http://schemas.microsoft.com/office/drawing/2014/main" xmlns="" id="{08BAF8A9-9F1B-4C70-8D4C-8CAA375F3558}"/>
                </a:ext>
              </a:extLst>
            </p:cNvPr>
            <p:cNvSpPr txBox="1"/>
            <p:nvPr/>
          </p:nvSpPr>
          <p:spPr>
            <a:xfrm>
              <a:off x="339698" y="4949112"/>
              <a:ext cx="5709934" cy="1504216"/>
            </a:xfrm>
            <a:prstGeom prst="rect">
              <a:avLst/>
            </a:prstGeom>
            <a:solidFill>
              <a:srgbClr val="FFFFFF"/>
            </a:solidFill>
            <a:ln w="12700">
              <a:noFill/>
            </a:ln>
          </p:spPr>
          <p:txBody>
            <a:bodyPr wrap="square" rtlCol="0" anchor="t">
              <a:noAutofit/>
            </a:bodyPr>
            <a:lstStyle/>
            <a:p>
              <a:pPr>
                <a:spcAft>
                  <a:spcPts val="601"/>
                </a:spcAft>
              </a:pPr>
              <a:r>
                <a:rPr lang="en-GB" sz="1100" dirty="0">
                  <a:solidFill>
                    <a:srgbClr val="595A5C"/>
                  </a:solidFill>
                </a:rPr>
                <a:t>The 26-week study split 887 adults with advanced T2D into two groups, to receive injections of once-daily iGlarLixi or twice-daily BIAsp 30. </a:t>
              </a:r>
            </a:p>
            <a:p>
              <a:pPr>
                <a:spcAft>
                  <a:spcPts val="601"/>
                </a:spcAft>
              </a:pPr>
              <a:r>
                <a:rPr lang="en-GB" sz="1100" dirty="0">
                  <a:solidFill>
                    <a:srgbClr val="595A5C"/>
                  </a:solidFill>
                </a:rPr>
                <a:t>The current study explored whether certain characteristics had an effect on </a:t>
              </a:r>
              <a:br>
                <a:rPr lang="en-GB" sz="1100" dirty="0">
                  <a:solidFill>
                    <a:srgbClr val="595A5C"/>
                  </a:solidFill>
                </a:rPr>
              </a:br>
              <a:r>
                <a:rPr lang="en-GB" sz="1100" dirty="0">
                  <a:solidFill>
                    <a:srgbClr val="595A5C"/>
                  </a:solidFill>
                </a:rPr>
                <a:t>blood glucose levels, weight, and chance of hypos with iGlarLixi compared </a:t>
              </a:r>
              <a:br>
                <a:rPr lang="en-GB" sz="1100" dirty="0">
                  <a:solidFill>
                    <a:srgbClr val="595A5C"/>
                  </a:solidFill>
                </a:rPr>
              </a:br>
              <a:r>
                <a:rPr lang="en-GB" sz="1100" dirty="0">
                  <a:solidFill>
                    <a:srgbClr val="595A5C"/>
                  </a:solidFill>
                </a:rPr>
                <a:t>with BIAsp 30.</a:t>
              </a:r>
            </a:p>
            <a:p>
              <a:pPr>
                <a:spcAft>
                  <a:spcPts val="601"/>
                </a:spcAft>
              </a:pPr>
              <a:r>
                <a:rPr lang="en-GB" sz="1100" dirty="0">
                  <a:solidFill>
                    <a:srgbClr val="595A5C"/>
                  </a:solidFill>
                </a:rPr>
                <a:t>People were grouped according to their age, duration of diabetes, insulin dose, blood glucose, BMI, and kidney health. </a:t>
              </a:r>
            </a:p>
          </p:txBody>
        </p:sp>
        <p:sp>
          <p:nvSpPr>
            <p:cNvPr id="34" name="Rectangle: Rounded Corners 33">
              <a:extLst>
                <a:ext uri="{FF2B5EF4-FFF2-40B4-BE49-F238E27FC236}">
                  <a16:creationId xmlns:a16="http://schemas.microsoft.com/office/drawing/2014/main" xmlns="" id="{C7534461-4B55-411C-B59E-246B31882282}"/>
                </a:ext>
              </a:extLst>
            </p:cNvPr>
            <p:cNvSpPr/>
            <p:nvPr/>
          </p:nvSpPr>
          <p:spPr>
            <a:xfrm>
              <a:off x="7483765" y="4937593"/>
              <a:ext cx="5403290" cy="1456817"/>
            </a:xfrm>
            <a:prstGeom prst="roundRect">
              <a:avLst>
                <a:gd name="adj" fmla="val 0"/>
              </a:avLst>
            </a:prstGeom>
            <a:solidFill>
              <a:srgbClr val="6E89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1100" dirty="0">
                <a:solidFill>
                  <a:schemeClr val="bg1"/>
                </a:solidFill>
              </a:endParaRPr>
            </a:p>
          </p:txBody>
        </p:sp>
        <p:sp>
          <p:nvSpPr>
            <p:cNvPr id="35" name="TextBox 34">
              <a:extLst>
                <a:ext uri="{FF2B5EF4-FFF2-40B4-BE49-F238E27FC236}">
                  <a16:creationId xmlns:a16="http://schemas.microsoft.com/office/drawing/2014/main" xmlns="" id="{EF8777CE-EE0D-4952-80D6-682FC8E7760F}"/>
                </a:ext>
              </a:extLst>
            </p:cNvPr>
            <p:cNvSpPr txBox="1"/>
            <p:nvPr/>
          </p:nvSpPr>
          <p:spPr>
            <a:xfrm flipH="1">
              <a:off x="338441" y="1241425"/>
              <a:ext cx="6736328" cy="271308"/>
            </a:xfrm>
            <a:prstGeom prst="rect">
              <a:avLst/>
            </a:prstGeom>
            <a:solidFill>
              <a:srgbClr val="003399"/>
            </a:solidFill>
            <a:ln w="12700">
              <a:noFill/>
            </a:ln>
          </p:spPr>
          <p:txBody>
            <a:bodyPr wrap="square" rtlCol="0" anchor="ctr">
              <a:noAutofit/>
            </a:bodyPr>
            <a:lstStyle/>
            <a:p>
              <a:pPr algn="ctr"/>
              <a:r>
                <a:rPr lang="en-GB" sz="1400" b="1" dirty="0">
                  <a:solidFill>
                    <a:schemeClr val="bg1"/>
                  </a:solidFill>
                </a:rPr>
                <a:t>Overview</a:t>
              </a:r>
            </a:p>
          </p:txBody>
        </p:sp>
        <p:sp>
          <p:nvSpPr>
            <p:cNvPr id="36" name="TextBox 35">
              <a:extLst>
                <a:ext uri="{FF2B5EF4-FFF2-40B4-BE49-F238E27FC236}">
                  <a16:creationId xmlns:a16="http://schemas.microsoft.com/office/drawing/2014/main" xmlns="" id="{24134AC6-8644-49C7-AD41-A7942C0613D4}"/>
                </a:ext>
              </a:extLst>
            </p:cNvPr>
            <p:cNvSpPr txBox="1"/>
            <p:nvPr/>
          </p:nvSpPr>
          <p:spPr>
            <a:xfrm flipH="1">
              <a:off x="338441" y="2948403"/>
              <a:ext cx="6736328" cy="271308"/>
            </a:xfrm>
            <a:prstGeom prst="rect">
              <a:avLst/>
            </a:prstGeom>
            <a:solidFill>
              <a:srgbClr val="003399"/>
            </a:solidFill>
            <a:ln w="12700">
              <a:noFill/>
            </a:ln>
          </p:spPr>
          <p:txBody>
            <a:bodyPr wrap="square" rtlCol="0" anchor="ctr">
              <a:noAutofit/>
            </a:bodyPr>
            <a:lstStyle/>
            <a:p>
              <a:pPr algn="ctr"/>
              <a:r>
                <a:rPr lang="en-GB" sz="1400" b="1" dirty="0">
                  <a:solidFill>
                    <a:schemeClr val="bg1"/>
                  </a:solidFill>
                </a:rPr>
                <a:t>What do you need to know?</a:t>
              </a:r>
            </a:p>
          </p:txBody>
        </p:sp>
        <p:sp>
          <p:nvSpPr>
            <p:cNvPr id="37" name="TextBox 36">
              <a:extLst>
                <a:ext uri="{FF2B5EF4-FFF2-40B4-BE49-F238E27FC236}">
                  <a16:creationId xmlns:a16="http://schemas.microsoft.com/office/drawing/2014/main" xmlns="" id="{F559FC6B-1899-4011-BD36-6001F37581A8}"/>
                </a:ext>
              </a:extLst>
            </p:cNvPr>
            <p:cNvSpPr txBox="1"/>
            <p:nvPr/>
          </p:nvSpPr>
          <p:spPr>
            <a:xfrm>
              <a:off x="338441" y="1512384"/>
              <a:ext cx="5657741" cy="1283622"/>
            </a:xfrm>
            <a:prstGeom prst="rect">
              <a:avLst/>
            </a:prstGeom>
            <a:noFill/>
            <a:ln w="12700">
              <a:noFill/>
            </a:ln>
          </p:spPr>
          <p:txBody>
            <a:bodyPr wrap="square" rtlCol="0" anchor="t">
              <a:noAutofit/>
            </a:bodyPr>
            <a:lstStyle/>
            <a:p>
              <a:pPr>
                <a:spcAft>
                  <a:spcPts val="601"/>
                </a:spcAft>
              </a:pPr>
              <a:r>
                <a:rPr lang="en-GB" sz="1100" dirty="0">
                  <a:solidFill>
                    <a:srgbClr val="595A5C"/>
                  </a:solidFill>
                </a:rPr>
                <a:t>The SoliMix trial compared </a:t>
              </a:r>
              <a:r>
                <a:rPr lang="en-GB" sz="1100" dirty="0" err="1">
                  <a:solidFill>
                    <a:srgbClr val="595A5C"/>
                  </a:solidFill>
                </a:rPr>
                <a:t>iGlarLixi</a:t>
              </a:r>
              <a:r>
                <a:rPr lang="en-GB" sz="1100" baseline="30000" dirty="0" err="1">
                  <a:solidFill>
                    <a:srgbClr val="595A5C"/>
                  </a:solidFill>
                </a:rPr>
                <a:t>a</a:t>
              </a:r>
              <a:r>
                <a:rPr lang="en-GB" sz="1100" dirty="0">
                  <a:solidFill>
                    <a:srgbClr val="595A5C"/>
                  </a:solidFill>
                </a:rPr>
                <a:t> with premix BIAsp 30</a:t>
              </a:r>
              <a:r>
                <a:rPr lang="en-GB" sz="1100" baseline="30000" dirty="0">
                  <a:solidFill>
                    <a:srgbClr val="595A5C"/>
                  </a:solidFill>
                </a:rPr>
                <a:t>b</a:t>
              </a:r>
              <a:r>
                <a:rPr lang="en-GB" sz="1100" dirty="0">
                  <a:solidFill>
                    <a:srgbClr val="595A5C"/>
                  </a:solidFill>
                </a:rPr>
                <a:t>, two prescription medicines with insulin components but with different ways of working to lower high blood glucose levels, in people with type 2 diabetes (T2D).</a:t>
              </a:r>
            </a:p>
            <a:p>
              <a:pPr>
                <a:spcAft>
                  <a:spcPts val="601"/>
                </a:spcAft>
              </a:pPr>
              <a:r>
                <a:rPr lang="en-GB" sz="1100" dirty="0">
                  <a:solidFill>
                    <a:srgbClr val="595A5C"/>
                  </a:solidFill>
                </a:rPr>
                <a:t>The trial found that people taking iGlarLixi had a reduction in blood glucose and  body weight, alongside fewer people experiencing low blood glucose levels, known as hypoglycaemia (hypo) compared with BIAsp 30.</a:t>
              </a:r>
            </a:p>
          </p:txBody>
        </p:sp>
        <p:sp>
          <p:nvSpPr>
            <p:cNvPr id="38" name="TextBox 37">
              <a:extLst>
                <a:ext uri="{FF2B5EF4-FFF2-40B4-BE49-F238E27FC236}">
                  <a16:creationId xmlns:a16="http://schemas.microsoft.com/office/drawing/2014/main" xmlns="" id="{E3F497E3-22F6-4678-8C02-ECB2C517179D}"/>
                </a:ext>
              </a:extLst>
            </p:cNvPr>
            <p:cNvSpPr txBox="1"/>
            <p:nvPr/>
          </p:nvSpPr>
          <p:spPr>
            <a:xfrm flipH="1">
              <a:off x="338441" y="4666285"/>
              <a:ext cx="6736328" cy="271308"/>
            </a:xfrm>
            <a:prstGeom prst="rect">
              <a:avLst/>
            </a:prstGeom>
            <a:solidFill>
              <a:srgbClr val="003399"/>
            </a:solidFill>
            <a:ln w="12700">
              <a:noFill/>
            </a:ln>
          </p:spPr>
          <p:txBody>
            <a:bodyPr wrap="square" rtlCol="0" anchor="ctr">
              <a:noAutofit/>
            </a:bodyPr>
            <a:lstStyle/>
            <a:p>
              <a:pPr algn="ctr"/>
              <a:r>
                <a:rPr lang="en-GB" sz="1400" b="1" dirty="0">
                  <a:solidFill>
                    <a:schemeClr val="bg1"/>
                  </a:solidFill>
                </a:rPr>
                <a:t>What did we do?</a:t>
              </a:r>
            </a:p>
          </p:txBody>
        </p:sp>
        <p:sp>
          <p:nvSpPr>
            <p:cNvPr id="39" name="TextBox 38">
              <a:extLst>
                <a:ext uri="{FF2B5EF4-FFF2-40B4-BE49-F238E27FC236}">
                  <a16:creationId xmlns:a16="http://schemas.microsoft.com/office/drawing/2014/main" xmlns="" id="{9A3276A2-DC73-4CA1-81C4-3E97FC9FA60C}"/>
                </a:ext>
              </a:extLst>
            </p:cNvPr>
            <p:cNvSpPr txBox="1"/>
            <p:nvPr/>
          </p:nvSpPr>
          <p:spPr>
            <a:xfrm>
              <a:off x="7519306" y="5070019"/>
              <a:ext cx="4101212" cy="1322717"/>
            </a:xfrm>
            <a:prstGeom prst="rect">
              <a:avLst/>
            </a:prstGeom>
            <a:noFill/>
            <a:ln w="12700">
              <a:noFill/>
            </a:ln>
          </p:spPr>
          <p:txBody>
            <a:bodyPr wrap="square" rtlCol="0" anchor="ctr">
              <a:noAutofit/>
            </a:bodyPr>
            <a:lstStyle/>
            <a:p>
              <a:r>
                <a:rPr lang="en-GB" sz="1100" dirty="0">
                  <a:solidFill>
                    <a:schemeClr val="bg1"/>
                  </a:solidFill>
                </a:rPr>
                <a:t>These results suggest that age, duration of diabetes, daily insulin dose, blood glucose, BMI, and kidney health did not significantly affect the better blood glucose and weight benefit with fewer hypos shown with iGlarLixi compared with BIAsp 30 in the </a:t>
              </a:r>
              <a:r>
                <a:rPr lang="en-GB" sz="1100" dirty="0" err="1">
                  <a:solidFill>
                    <a:schemeClr val="bg1"/>
                  </a:solidFill>
                </a:rPr>
                <a:t>SoliMix</a:t>
              </a:r>
              <a:r>
                <a:rPr lang="en-GB" sz="1100" dirty="0">
                  <a:solidFill>
                    <a:schemeClr val="bg1"/>
                  </a:solidFill>
                </a:rPr>
                <a:t> study.</a:t>
              </a:r>
            </a:p>
          </p:txBody>
        </p:sp>
        <p:sp>
          <p:nvSpPr>
            <p:cNvPr id="40" name="TextBox 39">
              <a:extLst>
                <a:ext uri="{FF2B5EF4-FFF2-40B4-BE49-F238E27FC236}">
                  <a16:creationId xmlns:a16="http://schemas.microsoft.com/office/drawing/2014/main" xmlns="" id="{8EFD85F1-9896-4E8A-BDB0-6DF97AE0AAA5}"/>
                </a:ext>
              </a:extLst>
            </p:cNvPr>
            <p:cNvSpPr txBox="1"/>
            <p:nvPr/>
          </p:nvSpPr>
          <p:spPr>
            <a:xfrm>
              <a:off x="7483765" y="4800384"/>
              <a:ext cx="5403290" cy="271308"/>
            </a:xfrm>
            <a:prstGeom prst="rect">
              <a:avLst/>
            </a:prstGeom>
            <a:solidFill>
              <a:srgbClr val="003399"/>
            </a:solidFill>
            <a:ln w="12700">
              <a:noFill/>
            </a:ln>
          </p:spPr>
          <p:txBody>
            <a:bodyPr wrap="square" rtlCol="0" anchor="ctr">
              <a:noAutofit/>
            </a:bodyPr>
            <a:lstStyle/>
            <a:p>
              <a:pPr algn="ctr"/>
              <a:r>
                <a:rPr lang="en-GB" sz="1400" b="1" dirty="0">
                  <a:solidFill>
                    <a:schemeClr val="bg1"/>
                  </a:solidFill>
                </a:rPr>
                <a:t>What does this mean?</a:t>
              </a:r>
            </a:p>
          </p:txBody>
        </p:sp>
        <p:sp>
          <p:nvSpPr>
            <p:cNvPr id="41" name="TextBox 40">
              <a:extLst>
                <a:ext uri="{FF2B5EF4-FFF2-40B4-BE49-F238E27FC236}">
                  <a16:creationId xmlns:a16="http://schemas.microsoft.com/office/drawing/2014/main" xmlns="" id="{22763AC6-59D8-4922-8C47-EFB315A0C648}"/>
                </a:ext>
              </a:extLst>
            </p:cNvPr>
            <p:cNvSpPr txBox="1"/>
            <p:nvPr/>
          </p:nvSpPr>
          <p:spPr>
            <a:xfrm>
              <a:off x="338445" y="3228879"/>
              <a:ext cx="5709935" cy="1362798"/>
            </a:xfrm>
            <a:prstGeom prst="rect">
              <a:avLst/>
            </a:prstGeom>
            <a:noFill/>
            <a:ln w="12700">
              <a:noFill/>
            </a:ln>
          </p:spPr>
          <p:txBody>
            <a:bodyPr wrap="square" rtlCol="0" anchor="t">
              <a:noAutofit/>
            </a:bodyPr>
            <a:lstStyle/>
            <a:p>
              <a:pPr>
                <a:spcAft>
                  <a:spcPts val="601"/>
                </a:spcAft>
              </a:pPr>
              <a:r>
                <a:rPr lang="en-GB" sz="1100" dirty="0">
                  <a:solidFill>
                    <a:srgbClr val="595A5C"/>
                  </a:solidFill>
                </a:rPr>
                <a:t>People with T2D often have a wide range of characteristics that may affect how they respond to medications. These include age, duration of diabetes, insulin dose, blood glucose, body mass index (BMI), lipid levels, sex, geographical region, and ethnicity.</a:t>
              </a:r>
            </a:p>
            <a:p>
              <a:pPr>
                <a:spcAft>
                  <a:spcPts val="601"/>
                </a:spcAft>
              </a:pPr>
              <a:r>
                <a:rPr lang="en-GB" sz="1100" dirty="0">
                  <a:solidFill>
                    <a:srgbClr val="595A5C"/>
                  </a:solidFill>
                </a:rPr>
                <a:t>A subgroup analysis can be used to determine the effect of these characteristics on the results of a clinical trial such as SoliMix.</a:t>
              </a:r>
            </a:p>
          </p:txBody>
        </p:sp>
        <p:sp>
          <p:nvSpPr>
            <p:cNvPr id="42" name="TextBox 41">
              <a:extLst>
                <a:ext uri="{FF2B5EF4-FFF2-40B4-BE49-F238E27FC236}">
                  <a16:creationId xmlns:a16="http://schemas.microsoft.com/office/drawing/2014/main" xmlns="" id="{6ABEE3F3-D9BC-497C-B111-112BAB73409D}"/>
                </a:ext>
              </a:extLst>
            </p:cNvPr>
            <p:cNvSpPr txBox="1"/>
            <p:nvPr/>
          </p:nvSpPr>
          <p:spPr>
            <a:xfrm>
              <a:off x="7470893" y="1522933"/>
              <a:ext cx="5426129" cy="1793436"/>
            </a:xfrm>
            <a:prstGeom prst="rect">
              <a:avLst/>
            </a:prstGeom>
            <a:noFill/>
            <a:ln w="12700">
              <a:noFill/>
            </a:ln>
          </p:spPr>
          <p:txBody>
            <a:bodyPr wrap="square" rtlCol="0" anchor="t">
              <a:noAutofit/>
            </a:bodyPr>
            <a:lstStyle/>
            <a:p>
              <a:pPr>
                <a:spcAft>
                  <a:spcPts val="601"/>
                </a:spcAft>
              </a:pPr>
              <a:r>
                <a:rPr lang="en-GB" sz="1100" dirty="0">
                  <a:solidFill>
                    <a:srgbClr val="595A5C"/>
                  </a:solidFill>
                </a:rPr>
                <a:t>We found no evidence that these characteristics had a significant impact on the lower blood glucose and beneficial body weight change shown in the SoliMix trial with iGlarLixi compared with BIAsp 30.</a:t>
              </a:r>
            </a:p>
            <a:p>
              <a:pPr>
                <a:spcAft>
                  <a:spcPts val="601"/>
                </a:spcAft>
              </a:pPr>
              <a:r>
                <a:rPr lang="en-GB" sz="1100" dirty="0">
                  <a:solidFill>
                    <a:srgbClr val="595A5C"/>
                  </a:solidFill>
                </a:rPr>
                <a:t>Similarly, the fewer hypos recorded with iGlarLixi versus BIAsp 30 did not appear to differ when people were grouped by different characteristics.</a:t>
              </a:r>
            </a:p>
            <a:p>
              <a:pPr>
                <a:spcAft>
                  <a:spcPts val="601"/>
                </a:spcAft>
              </a:pPr>
              <a:endParaRPr lang="en-GB" sz="1100" dirty="0">
                <a:solidFill>
                  <a:srgbClr val="595A5C"/>
                </a:solidFill>
              </a:endParaRPr>
            </a:p>
            <a:p>
              <a:pPr>
                <a:spcAft>
                  <a:spcPts val="601"/>
                </a:spcAft>
              </a:pPr>
              <a:endParaRPr lang="en-GB" sz="1100" dirty="0">
                <a:solidFill>
                  <a:srgbClr val="595A5C"/>
                </a:solidFill>
              </a:endParaRPr>
            </a:p>
            <a:p>
              <a:pPr>
                <a:spcAft>
                  <a:spcPts val="601"/>
                </a:spcAft>
              </a:pPr>
              <a:endParaRPr lang="en-GB" sz="1100" dirty="0">
                <a:solidFill>
                  <a:srgbClr val="595A5C"/>
                </a:solidFill>
              </a:endParaRPr>
            </a:p>
            <a:p>
              <a:pPr>
                <a:spcAft>
                  <a:spcPts val="601"/>
                </a:spcAft>
              </a:pPr>
              <a:endParaRPr lang="en-GB" sz="1100" dirty="0">
                <a:solidFill>
                  <a:srgbClr val="595A5C"/>
                </a:solidFill>
              </a:endParaRPr>
            </a:p>
          </p:txBody>
        </p:sp>
        <p:sp>
          <p:nvSpPr>
            <p:cNvPr id="43" name="TextBox 42">
              <a:extLst>
                <a:ext uri="{FF2B5EF4-FFF2-40B4-BE49-F238E27FC236}">
                  <a16:creationId xmlns:a16="http://schemas.microsoft.com/office/drawing/2014/main" xmlns="" id="{F8AC3438-3B61-449E-9964-C45E138C0A49}"/>
                </a:ext>
              </a:extLst>
            </p:cNvPr>
            <p:cNvSpPr txBox="1"/>
            <p:nvPr/>
          </p:nvSpPr>
          <p:spPr>
            <a:xfrm>
              <a:off x="7470892" y="1241428"/>
              <a:ext cx="5416161" cy="271308"/>
            </a:xfrm>
            <a:prstGeom prst="rect">
              <a:avLst/>
            </a:prstGeom>
            <a:solidFill>
              <a:srgbClr val="003399"/>
            </a:solidFill>
            <a:ln w="12700">
              <a:noFill/>
            </a:ln>
          </p:spPr>
          <p:txBody>
            <a:bodyPr wrap="square" rtlCol="0" anchor="ctr">
              <a:noAutofit/>
            </a:bodyPr>
            <a:lstStyle/>
            <a:p>
              <a:pPr algn="ctr"/>
              <a:r>
                <a:rPr lang="en-GB" sz="1400" b="1" dirty="0">
                  <a:solidFill>
                    <a:schemeClr val="bg1"/>
                  </a:solidFill>
                </a:rPr>
                <a:t>What did we find?</a:t>
              </a:r>
            </a:p>
          </p:txBody>
        </p:sp>
        <p:sp>
          <p:nvSpPr>
            <p:cNvPr id="57" name="Rectangle 56">
              <a:extLst>
                <a:ext uri="{FF2B5EF4-FFF2-40B4-BE49-F238E27FC236}">
                  <a16:creationId xmlns:a16="http://schemas.microsoft.com/office/drawing/2014/main" xmlns="" id="{C0F8C4B1-D6C3-43E0-AB56-28EC238BC2FC}"/>
                </a:ext>
              </a:extLst>
            </p:cNvPr>
            <p:cNvSpPr/>
            <p:nvPr/>
          </p:nvSpPr>
          <p:spPr>
            <a:xfrm>
              <a:off x="6458040" y="1897802"/>
              <a:ext cx="234950" cy="1697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1100" dirty="0">
                <a:solidFill>
                  <a:schemeClr val="bg1"/>
                </a:solidFill>
              </a:endParaRPr>
            </a:p>
          </p:txBody>
        </p:sp>
      </p:grpSp>
      <p:grpSp>
        <p:nvGrpSpPr>
          <p:cNvPr id="67" name="Group 66">
            <a:extLst>
              <a:ext uri="{FF2B5EF4-FFF2-40B4-BE49-F238E27FC236}">
                <a16:creationId xmlns:a16="http://schemas.microsoft.com/office/drawing/2014/main" xmlns="" id="{A26F7255-5A48-44AA-A863-24C862E87D11}"/>
              </a:ext>
            </a:extLst>
          </p:cNvPr>
          <p:cNvGrpSpPr/>
          <p:nvPr/>
        </p:nvGrpSpPr>
        <p:grpSpPr>
          <a:xfrm>
            <a:off x="10767425" y="288479"/>
            <a:ext cx="738775" cy="738775"/>
            <a:chOff x="3191512" y="1644154"/>
            <a:chExt cx="381571" cy="381571"/>
          </a:xfrm>
        </p:grpSpPr>
        <p:sp>
          <p:nvSpPr>
            <p:cNvPr id="68" name="Freeform: Shape 67">
              <a:extLst>
                <a:ext uri="{FF2B5EF4-FFF2-40B4-BE49-F238E27FC236}">
                  <a16:creationId xmlns:a16="http://schemas.microsoft.com/office/drawing/2014/main" xmlns="" id="{5D60202E-AEFF-4CD0-98C6-2A63A93E235B}"/>
                </a:ext>
              </a:extLst>
            </p:cNvPr>
            <p:cNvSpPr/>
            <p:nvPr/>
          </p:nvSpPr>
          <p:spPr>
            <a:xfrm>
              <a:off x="3191512" y="1644154"/>
              <a:ext cx="381571" cy="381571"/>
            </a:xfrm>
            <a:custGeom>
              <a:avLst/>
              <a:gdLst>
                <a:gd name="connsiteX0" fmla="*/ 381572 w 381571"/>
                <a:gd name="connsiteY0" fmla="*/ 190786 h 381571"/>
                <a:gd name="connsiteX1" fmla="*/ 190786 w 381571"/>
                <a:gd name="connsiteY1" fmla="*/ 381572 h 381571"/>
                <a:gd name="connsiteX2" fmla="*/ 0 w 381571"/>
                <a:gd name="connsiteY2" fmla="*/ 190786 h 381571"/>
                <a:gd name="connsiteX3" fmla="*/ 190786 w 381571"/>
                <a:gd name="connsiteY3" fmla="*/ 0 h 381571"/>
                <a:gd name="connsiteX4" fmla="*/ 381572 w 381571"/>
                <a:gd name="connsiteY4" fmla="*/ 190786 h 3815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571" h="381571">
                  <a:moveTo>
                    <a:pt x="381572" y="190786"/>
                  </a:moveTo>
                  <a:cubicBezTo>
                    <a:pt x="381572" y="296154"/>
                    <a:pt x="296154" y="381572"/>
                    <a:pt x="190786" y="381572"/>
                  </a:cubicBezTo>
                  <a:cubicBezTo>
                    <a:pt x="85418" y="381572"/>
                    <a:pt x="0" y="296154"/>
                    <a:pt x="0" y="190786"/>
                  </a:cubicBezTo>
                  <a:cubicBezTo>
                    <a:pt x="0" y="85418"/>
                    <a:pt x="85418" y="0"/>
                    <a:pt x="190786" y="0"/>
                  </a:cubicBezTo>
                  <a:cubicBezTo>
                    <a:pt x="296154" y="0"/>
                    <a:pt x="381572" y="85418"/>
                    <a:pt x="381572" y="190786"/>
                  </a:cubicBezTo>
                  <a:close/>
                </a:path>
              </a:pathLst>
            </a:custGeom>
            <a:solidFill>
              <a:schemeClr val="bg1">
                <a:lumMod val="95000"/>
              </a:schemeClr>
            </a:solidFill>
            <a:ln w="9525" cap="flat">
              <a:noFill/>
              <a:prstDash val="solid"/>
              <a:miter/>
            </a:ln>
          </p:spPr>
          <p:txBody>
            <a:bodyPr rtlCol="0" anchor="ctr"/>
            <a:lstStyle/>
            <a:p>
              <a:endParaRPr lang="en-GB" sz="1801"/>
            </a:p>
          </p:txBody>
        </p:sp>
        <p:sp>
          <p:nvSpPr>
            <p:cNvPr id="69" name="Freeform: Shape 68">
              <a:extLst>
                <a:ext uri="{FF2B5EF4-FFF2-40B4-BE49-F238E27FC236}">
                  <a16:creationId xmlns:a16="http://schemas.microsoft.com/office/drawing/2014/main" xmlns="" id="{85D90A3E-6B67-49EC-8150-C502CADDE2CE}"/>
                </a:ext>
              </a:extLst>
            </p:cNvPr>
            <p:cNvSpPr/>
            <p:nvPr/>
          </p:nvSpPr>
          <p:spPr>
            <a:xfrm>
              <a:off x="3377408" y="1690702"/>
              <a:ext cx="132895" cy="132895"/>
            </a:xfrm>
            <a:custGeom>
              <a:avLst/>
              <a:gdLst>
                <a:gd name="connsiteX0" fmla="*/ 190185 w 190184"/>
                <a:gd name="connsiteY0" fmla="*/ 95092 h 190184"/>
                <a:gd name="connsiteX1" fmla="*/ 95092 w 190184"/>
                <a:gd name="connsiteY1" fmla="*/ 190185 h 190184"/>
                <a:gd name="connsiteX2" fmla="*/ 0 w 190184"/>
                <a:gd name="connsiteY2" fmla="*/ 95092 h 190184"/>
                <a:gd name="connsiteX3" fmla="*/ 95092 w 190184"/>
                <a:gd name="connsiteY3" fmla="*/ 0 h 190184"/>
                <a:gd name="connsiteX4" fmla="*/ 190185 w 190184"/>
                <a:gd name="connsiteY4" fmla="*/ 95092 h 190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184" h="190184">
                  <a:moveTo>
                    <a:pt x="190185" y="95092"/>
                  </a:moveTo>
                  <a:cubicBezTo>
                    <a:pt x="190185" y="147611"/>
                    <a:pt x="147611" y="190185"/>
                    <a:pt x="95092" y="190185"/>
                  </a:cubicBezTo>
                  <a:cubicBezTo>
                    <a:pt x="42574" y="190185"/>
                    <a:pt x="0" y="147611"/>
                    <a:pt x="0" y="95092"/>
                  </a:cubicBezTo>
                  <a:cubicBezTo>
                    <a:pt x="0" y="42574"/>
                    <a:pt x="42574" y="0"/>
                    <a:pt x="95092" y="0"/>
                  </a:cubicBezTo>
                  <a:cubicBezTo>
                    <a:pt x="147611" y="0"/>
                    <a:pt x="190185" y="42574"/>
                    <a:pt x="190185" y="95092"/>
                  </a:cubicBezTo>
                  <a:close/>
                </a:path>
              </a:pathLst>
            </a:custGeom>
            <a:solidFill>
              <a:srgbClr val="FFFFFF"/>
            </a:solidFill>
            <a:ln w="14474" cap="flat">
              <a:solidFill>
                <a:srgbClr val="5A5B5D"/>
              </a:solidFill>
              <a:prstDash val="solid"/>
              <a:miter/>
            </a:ln>
          </p:spPr>
          <p:txBody>
            <a:bodyPr rtlCol="0" anchor="ctr"/>
            <a:lstStyle/>
            <a:p>
              <a:endParaRPr lang="en-GB" sz="1801"/>
            </a:p>
          </p:txBody>
        </p:sp>
        <p:sp>
          <p:nvSpPr>
            <p:cNvPr id="70" name="Freeform: Shape 69">
              <a:extLst>
                <a:ext uri="{FF2B5EF4-FFF2-40B4-BE49-F238E27FC236}">
                  <a16:creationId xmlns:a16="http://schemas.microsoft.com/office/drawing/2014/main" xmlns="" id="{9A63E4D6-9FF8-4AED-92FB-F4567E94AB1D}"/>
                </a:ext>
              </a:extLst>
            </p:cNvPr>
            <p:cNvSpPr/>
            <p:nvPr/>
          </p:nvSpPr>
          <p:spPr>
            <a:xfrm>
              <a:off x="3333302" y="1842814"/>
              <a:ext cx="221108" cy="136942"/>
            </a:xfrm>
            <a:custGeom>
              <a:avLst/>
              <a:gdLst>
                <a:gd name="connsiteX0" fmla="*/ 313660 w 316423"/>
                <a:gd name="connsiteY0" fmla="*/ 150527 h 195974"/>
                <a:gd name="connsiteX1" fmla="*/ 270094 w 316423"/>
                <a:gd name="connsiteY1" fmla="*/ 50948 h 195974"/>
                <a:gd name="connsiteX2" fmla="*/ 192081 w 316423"/>
                <a:gd name="connsiteY2" fmla="*/ 0 h 195974"/>
                <a:gd name="connsiteX3" fmla="*/ 158212 w 316423"/>
                <a:gd name="connsiteY3" fmla="*/ 0 h 195974"/>
                <a:gd name="connsiteX4" fmla="*/ 124343 w 316423"/>
                <a:gd name="connsiteY4" fmla="*/ 0 h 195974"/>
                <a:gd name="connsiteX5" fmla="*/ 46330 w 316423"/>
                <a:gd name="connsiteY5" fmla="*/ 50948 h 195974"/>
                <a:gd name="connsiteX6" fmla="*/ 2764 w 316423"/>
                <a:gd name="connsiteY6" fmla="*/ 150527 h 195974"/>
                <a:gd name="connsiteX7" fmla="*/ 32435 w 316423"/>
                <a:gd name="connsiteY7" fmla="*/ 195974 h 195974"/>
                <a:gd name="connsiteX8" fmla="*/ 158212 w 316423"/>
                <a:gd name="connsiteY8" fmla="*/ 195974 h 195974"/>
                <a:gd name="connsiteX9" fmla="*/ 283989 w 316423"/>
                <a:gd name="connsiteY9" fmla="*/ 195974 h 195974"/>
                <a:gd name="connsiteX10" fmla="*/ 313660 w 316423"/>
                <a:gd name="connsiteY10" fmla="*/ 150527 h 195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6423" h="195974">
                  <a:moveTo>
                    <a:pt x="313660" y="150527"/>
                  </a:moveTo>
                  <a:lnTo>
                    <a:pt x="270094" y="50948"/>
                  </a:lnTo>
                  <a:cubicBezTo>
                    <a:pt x="256489" y="19974"/>
                    <a:pt x="225949" y="0"/>
                    <a:pt x="192081" y="0"/>
                  </a:cubicBezTo>
                  <a:lnTo>
                    <a:pt x="158212" y="0"/>
                  </a:lnTo>
                  <a:lnTo>
                    <a:pt x="124343" y="0"/>
                  </a:lnTo>
                  <a:cubicBezTo>
                    <a:pt x="90475" y="0"/>
                    <a:pt x="59935" y="19974"/>
                    <a:pt x="46330" y="50948"/>
                  </a:cubicBezTo>
                  <a:lnTo>
                    <a:pt x="2764" y="150527"/>
                  </a:lnTo>
                  <a:cubicBezTo>
                    <a:pt x="-6644" y="171948"/>
                    <a:pt x="9132" y="195974"/>
                    <a:pt x="32435" y="195974"/>
                  </a:cubicBezTo>
                  <a:lnTo>
                    <a:pt x="158212" y="195974"/>
                  </a:lnTo>
                  <a:lnTo>
                    <a:pt x="283989" y="195974"/>
                  </a:lnTo>
                  <a:cubicBezTo>
                    <a:pt x="307292" y="195974"/>
                    <a:pt x="323068" y="171948"/>
                    <a:pt x="313660" y="150527"/>
                  </a:cubicBezTo>
                  <a:close/>
                </a:path>
              </a:pathLst>
            </a:custGeom>
            <a:solidFill>
              <a:srgbClr val="FFFFFF"/>
            </a:solidFill>
            <a:ln w="14474" cap="flat">
              <a:solidFill>
                <a:srgbClr val="5A5B5D"/>
              </a:solidFill>
              <a:prstDash val="solid"/>
              <a:miter/>
            </a:ln>
          </p:spPr>
          <p:txBody>
            <a:bodyPr rtlCol="0" anchor="ctr"/>
            <a:lstStyle/>
            <a:p>
              <a:endParaRPr lang="en-GB" sz="1801"/>
            </a:p>
          </p:txBody>
        </p:sp>
        <p:sp>
          <p:nvSpPr>
            <p:cNvPr id="71" name="TextBox 70">
              <a:extLst>
                <a:ext uri="{FF2B5EF4-FFF2-40B4-BE49-F238E27FC236}">
                  <a16:creationId xmlns:a16="http://schemas.microsoft.com/office/drawing/2014/main" xmlns="" id="{76A6126C-C62A-491B-8107-CC9F36026E70}"/>
                </a:ext>
              </a:extLst>
            </p:cNvPr>
            <p:cNvSpPr txBox="1"/>
            <p:nvPr/>
          </p:nvSpPr>
          <p:spPr>
            <a:xfrm>
              <a:off x="3367293" y="1865538"/>
              <a:ext cx="162661" cy="116604"/>
            </a:xfrm>
            <a:prstGeom prst="rect">
              <a:avLst/>
            </a:prstGeom>
            <a:noFill/>
            <a:ln w="12700">
              <a:noFill/>
            </a:ln>
          </p:spPr>
          <p:txBody>
            <a:bodyPr wrap="square" lIns="0" rIns="0" rtlCol="0" anchor="ctr">
              <a:noAutofit/>
            </a:bodyPr>
            <a:lstStyle/>
            <a:p>
              <a:pPr algn="ctr"/>
              <a:r>
                <a:rPr lang="en-GB" sz="900" b="1" dirty="0">
                  <a:solidFill>
                    <a:srgbClr val="596169"/>
                  </a:solidFill>
                  <a:cs typeface="Leelawadee" panose="020B0502040204020203" pitchFamily="34" charset="-34"/>
                </a:rPr>
                <a:t>T2D</a:t>
              </a:r>
            </a:p>
          </p:txBody>
        </p:sp>
      </p:grpSp>
      <p:grpSp>
        <p:nvGrpSpPr>
          <p:cNvPr id="162" name="Group 161">
            <a:extLst>
              <a:ext uri="{FF2B5EF4-FFF2-40B4-BE49-F238E27FC236}">
                <a16:creationId xmlns:a16="http://schemas.microsoft.com/office/drawing/2014/main" xmlns="" id="{F2B8C0EB-3A41-47CD-9500-7D8BD2FAD71B}"/>
              </a:ext>
            </a:extLst>
          </p:cNvPr>
          <p:cNvGrpSpPr/>
          <p:nvPr/>
        </p:nvGrpSpPr>
        <p:grpSpPr>
          <a:xfrm>
            <a:off x="5624661" y="4815030"/>
            <a:ext cx="765401" cy="830514"/>
            <a:chOff x="6524973" y="4532574"/>
            <a:chExt cx="557029" cy="604416"/>
          </a:xfrm>
        </p:grpSpPr>
        <p:sp>
          <p:nvSpPr>
            <p:cNvPr id="163" name="Freeform: Shape 162">
              <a:extLst>
                <a:ext uri="{FF2B5EF4-FFF2-40B4-BE49-F238E27FC236}">
                  <a16:creationId xmlns:a16="http://schemas.microsoft.com/office/drawing/2014/main" xmlns="" id="{69433605-ABAD-43FC-B967-9705292F06A6}"/>
                </a:ext>
              </a:extLst>
            </p:cNvPr>
            <p:cNvSpPr/>
            <p:nvPr/>
          </p:nvSpPr>
          <p:spPr>
            <a:xfrm>
              <a:off x="6526212" y="4656359"/>
              <a:ext cx="480631" cy="480631"/>
            </a:xfrm>
            <a:custGeom>
              <a:avLst/>
              <a:gdLst>
                <a:gd name="connsiteX0" fmla="*/ 480632 w 480631"/>
                <a:gd name="connsiteY0" fmla="*/ 240316 h 480631"/>
                <a:gd name="connsiteX1" fmla="*/ 240316 w 480631"/>
                <a:gd name="connsiteY1" fmla="*/ 480631 h 480631"/>
                <a:gd name="connsiteX2" fmla="*/ 0 w 480631"/>
                <a:gd name="connsiteY2" fmla="*/ 240316 h 480631"/>
                <a:gd name="connsiteX3" fmla="*/ 240316 w 480631"/>
                <a:gd name="connsiteY3" fmla="*/ 0 h 480631"/>
                <a:gd name="connsiteX4" fmla="*/ 480632 w 480631"/>
                <a:gd name="connsiteY4" fmla="*/ 240316 h 480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631" h="480631">
                  <a:moveTo>
                    <a:pt x="480632" y="240316"/>
                  </a:moveTo>
                  <a:cubicBezTo>
                    <a:pt x="480632" y="373038"/>
                    <a:pt x="373038" y="480631"/>
                    <a:pt x="240316" y="480631"/>
                  </a:cubicBezTo>
                  <a:cubicBezTo>
                    <a:pt x="107593" y="480631"/>
                    <a:pt x="0" y="373038"/>
                    <a:pt x="0" y="240316"/>
                  </a:cubicBezTo>
                  <a:cubicBezTo>
                    <a:pt x="0" y="107593"/>
                    <a:pt x="107593" y="0"/>
                    <a:pt x="240316" y="0"/>
                  </a:cubicBezTo>
                  <a:cubicBezTo>
                    <a:pt x="373038" y="0"/>
                    <a:pt x="480632" y="107593"/>
                    <a:pt x="480632" y="240316"/>
                  </a:cubicBezTo>
                  <a:close/>
                </a:path>
              </a:pathLst>
            </a:custGeom>
            <a:solidFill>
              <a:srgbClr val="C6E5EF"/>
            </a:solidFill>
            <a:ln w="9525" cap="flat">
              <a:noFill/>
              <a:prstDash val="solid"/>
              <a:miter/>
            </a:ln>
          </p:spPr>
          <p:txBody>
            <a:bodyPr rtlCol="0" anchor="ctr"/>
            <a:lstStyle/>
            <a:p>
              <a:endParaRPr lang="en-GB"/>
            </a:p>
          </p:txBody>
        </p:sp>
        <p:sp>
          <p:nvSpPr>
            <p:cNvPr id="164" name="Freeform: Shape 163">
              <a:extLst>
                <a:ext uri="{FF2B5EF4-FFF2-40B4-BE49-F238E27FC236}">
                  <a16:creationId xmlns:a16="http://schemas.microsoft.com/office/drawing/2014/main" xmlns="" id="{A93272ED-1D02-4819-B995-A5CFEBF3BE4F}"/>
                </a:ext>
              </a:extLst>
            </p:cNvPr>
            <p:cNvSpPr/>
            <p:nvPr/>
          </p:nvSpPr>
          <p:spPr>
            <a:xfrm>
              <a:off x="6596601" y="4726749"/>
              <a:ext cx="409249" cy="409249"/>
            </a:xfrm>
            <a:custGeom>
              <a:avLst/>
              <a:gdLst>
                <a:gd name="connsiteX0" fmla="*/ 0 w 409249"/>
                <a:gd name="connsiteY0" fmla="*/ 339852 h 409249"/>
                <a:gd name="connsiteX1" fmla="*/ 339852 w 409249"/>
                <a:gd name="connsiteY1" fmla="*/ 337868 h 409249"/>
                <a:gd name="connsiteX2" fmla="*/ 339852 w 409249"/>
                <a:gd name="connsiteY2" fmla="*/ 0 h 409249"/>
              </a:gdLst>
              <a:ahLst/>
              <a:cxnLst>
                <a:cxn ang="0">
                  <a:pos x="connsiteX0" y="connsiteY0"/>
                </a:cxn>
                <a:cxn ang="0">
                  <a:pos x="connsiteX1" y="connsiteY1"/>
                </a:cxn>
                <a:cxn ang="0">
                  <a:pos x="connsiteX2" y="connsiteY2"/>
                </a:cxn>
              </a:cxnLst>
              <a:rect l="l" t="t" r="r" b="b"/>
              <a:pathLst>
                <a:path w="409249" h="409249">
                  <a:moveTo>
                    <a:pt x="0" y="339852"/>
                  </a:moveTo>
                  <a:cubicBezTo>
                    <a:pt x="94396" y="433151"/>
                    <a:pt x="246553" y="432264"/>
                    <a:pt x="339852" y="337868"/>
                  </a:cubicBezTo>
                  <a:cubicBezTo>
                    <a:pt x="432382" y="244251"/>
                    <a:pt x="432382" y="93617"/>
                    <a:pt x="339852" y="0"/>
                  </a:cubicBezTo>
                </a:path>
              </a:pathLst>
            </a:custGeom>
            <a:solidFill>
              <a:srgbClr val="E7CCDE"/>
            </a:solidFill>
            <a:ln w="9525" cap="flat">
              <a:noFill/>
              <a:prstDash val="solid"/>
              <a:miter/>
            </a:ln>
          </p:spPr>
          <p:txBody>
            <a:bodyPr rtlCol="0" anchor="ctr"/>
            <a:lstStyle/>
            <a:p>
              <a:endParaRPr lang="en-GB"/>
            </a:p>
          </p:txBody>
        </p:sp>
        <p:grpSp>
          <p:nvGrpSpPr>
            <p:cNvPr id="165" name="Group 164">
              <a:extLst>
                <a:ext uri="{FF2B5EF4-FFF2-40B4-BE49-F238E27FC236}">
                  <a16:creationId xmlns:a16="http://schemas.microsoft.com/office/drawing/2014/main" xmlns="" id="{1F6C140E-4065-479E-8656-AE3E436A87D8}"/>
                </a:ext>
              </a:extLst>
            </p:cNvPr>
            <p:cNvGrpSpPr/>
            <p:nvPr/>
          </p:nvGrpSpPr>
          <p:grpSpPr>
            <a:xfrm>
              <a:off x="6582123" y="4589724"/>
              <a:ext cx="337431" cy="319143"/>
              <a:chOff x="6582123" y="4589724"/>
              <a:chExt cx="337431" cy="319143"/>
            </a:xfrm>
          </p:grpSpPr>
          <p:sp>
            <p:nvSpPr>
              <p:cNvPr id="184" name="Freeform: Shape 183">
                <a:extLst>
                  <a:ext uri="{FF2B5EF4-FFF2-40B4-BE49-F238E27FC236}">
                    <a16:creationId xmlns:a16="http://schemas.microsoft.com/office/drawing/2014/main" xmlns="" id="{8D64B199-1535-4352-B686-9A407E712410}"/>
                  </a:ext>
                </a:extLst>
              </p:cNvPr>
              <p:cNvSpPr/>
              <p:nvPr/>
            </p:nvSpPr>
            <p:spPr>
              <a:xfrm rot="19006199">
                <a:off x="6709085" y="4669833"/>
                <a:ext cx="208502" cy="41719"/>
              </a:xfrm>
              <a:custGeom>
                <a:avLst/>
                <a:gdLst>
                  <a:gd name="connsiteX0" fmla="*/ 0 w 208502"/>
                  <a:gd name="connsiteY0" fmla="*/ 0 h 41719"/>
                  <a:gd name="connsiteX1" fmla="*/ 208502 w 208502"/>
                  <a:gd name="connsiteY1" fmla="*/ 0 h 41719"/>
                  <a:gd name="connsiteX2" fmla="*/ 208502 w 208502"/>
                  <a:gd name="connsiteY2" fmla="*/ 41720 h 41719"/>
                  <a:gd name="connsiteX3" fmla="*/ 0 w 208502"/>
                  <a:gd name="connsiteY3" fmla="*/ 41720 h 41719"/>
                </a:gdLst>
                <a:ahLst/>
                <a:cxnLst>
                  <a:cxn ang="0">
                    <a:pos x="connsiteX0" y="connsiteY0"/>
                  </a:cxn>
                  <a:cxn ang="0">
                    <a:pos x="connsiteX1" y="connsiteY1"/>
                  </a:cxn>
                  <a:cxn ang="0">
                    <a:pos x="connsiteX2" y="connsiteY2"/>
                  </a:cxn>
                  <a:cxn ang="0">
                    <a:pos x="connsiteX3" y="connsiteY3"/>
                  </a:cxn>
                </a:cxnLst>
                <a:rect l="l" t="t" r="r" b="b"/>
                <a:pathLst>
                  <a:path w="208502" h="41719">
                    <a:moveTo>
                      <a:pt x="0" y="0"/>
                    </a:moveTo>
                    <a:lnTo>
                      <a:pt x="208502" y="0"/>
                    </a:lnTo>
                    <a:lnTo>
                      <a:pt x="208502" y="41720"/>
                    </a:lnTo>
                    <a:lnTo>
                      <a:pt x="0" y="41720"/>
                    </a:lnTo>
                    <a:close/>
                  </a:path>
                </a:pathLst>
              </a:custGeom>
              <a:solidFill>
                <a:srgbClr val="FFFFFF"/>
              </a:solidFill>
              <a:ln w="6096" cap="rnd">
                <a:solidFill>
                  <a:srgbClr val="5A5B5D"/>
                </a:solidFill>
                <a:prstDash val="solid"/>
                <a:round/>
              </a:ln>
            </p:spPr>
            <p:txBody>
              <a:bodyPr rtlCol="0" anchor="ctr"/>
              <a:lstStyle/>
              <a:p>
                <a:endParaRPr lang="en-GB"/>
              </a:p>
            </p:txBody>
          </p:sp>
          <p:sp>
            <p:nvSpPr>
              <p:cNvPr id="185" name="Freeform: Shape 184">
                <a:extLst>
                  <a:ext uri="{FF2B5EF4-FFF2-40B4-BE49-F238E27FC236}">
                    <a16:creationId xmlns:a16="http://schemas.microsoft.com/office/drawing/2014/main" xmlns="" id="{29F10FF6-56CB-450D-971F-BCA3406A53CE}"/>
                  </a:ext>
                </a:extLst>
              </p:cNvPr>
              <p:cNvSpPr/>
              <p:nvPr/>
            </p:nvSpPr>
            <p:spPr>
              <a:xfrm>
                <a:off x="6840649" y="4615592"/>
                <a:ext cx="45036" cy="46822"/>
              </a:xfrm>
              <a:custGeom>
                <a:avLst/>
                <a:gdLst>
                  <a:gd name="connsiteX0" fmla="*/ 34464 w 45036"/>
                  <a:gd name="connsiteY0" fmla="*/ 0 h 46822"/>
                  <a:gd name="connsiteX1" fmla="*/ 23796 w 45036"/>
                  <a:gd name="connsiteY1" fmla="*/ 9049 h 46822"/>
                  <a:gd name="connsiteX2" fmla="*/ 936 w 45036"/>
                  <a:gd name="connsiteY2" fmla="*/ 45720 h 46822"/>
                  <a:gd name="connsiteX3" fmla="*/ 39036 w 45036"/>
                  <a:gd name="connsiteY3" fmla="*/ 25241 h 46822"/>
                  <a:gd name="connsiteX4" fmla="*/ 45037 w 45036"/>
                  <a:gd name="connsiteY4" fmla="*/ 19336 h 468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36" h="46822">
                    <a:moveTo>
                      <a:pt x="34464" y="0"/>
                    </a:moveTo>
                    <a:cubicBezTo>
                      <a:pt x="30939" y="2762"/>
                      <a:pt x="27415" y="5715"/>
                      <a:pt x="23796" y="9049"/>
                    </a:cubicBezTo>
                    <a:cubicBezTo>
                      <a:pt x="7032" y="24860"/>
                      <a:pt x="-3255" y="41339"/>
                      <a:pt x="936" y="45720"/>
                    </a:cubicBezTo>
                    <a:cubicBezTo>
                      <a:pt x="5127" y="50102"/>
                      <a:pt x="22176" y="41053"/>
                      <a:pt x="39036" y="25241"/>
                    </a:cubicBezTo>
                    <a:lnTo>
                      <a:pt x="45037" y="19336"/>
                    </a:lnTo>
                    <a:close/>
                  </a:path>
                </a:pathLst>
              </a:custGeom>
              <a:noFill/>
              <a:ln w="4001" cap="rnd">
                <a:solidFill>
                  <a:srgbClr val="5A5B5D"/>
                </a:solidFill>
                <a:prstDash val="solid"/>
                <a:round/>
              </a:ln>
            </p:spPr>
            <p:txBody>
              <a:bodyPr rtlCol="0" anchor="ctr"/>
              <a:lstStyle/>
              <a:p>
                <a:endParaRPr lang="en-GB"/>
              </a:p>
            </p:txBody>
          </p:sp>
          <p:sp>
            <p:nvSpPr>
              <p:cNvPr id="186" name="Freeform: Shape 185">
                <a:extLst>
                  <a:ext uri="{FF2B5EF4-FFF2-40B4-BE49-F238E27FC236}">
                    <a16:creationId xmlns:a16="http://schemas.microsoft.com/office/drawing/2014/main" xmlns="" id="{C5042003-C532-4A6D-B6AF-4E71F7ACEF83}"/>
                  </a:ext>
                </a:extLst>
              </p:cNvPr>
              <p:cNvSpPr/>
              <p:nvPr/>
            </p:nvSpPr>
            <p:spPr>
              <a:xfrm>
                <a:off x="6861587" y="4627975"/>
                <a:ext cx="10477" cy="19335"/>
              </a:xfrm>
              <a:custGeom>
                <a:avLst/>
                <a:gdLst>
                  <a:gd name="connsiteX0" fmla="*/ 10478 w 10477"/>
                  <a:gd name="connsiteY0" fmla="*/ 19336 h 19335"/>
                  <a:gd name="connsiteX1" fmla="*/ 0 w 10477"/>
                  <a:gd name="connsiteY1" fmla="*/ 0 h 19335"/>
                </a:gdLst>
                <a:ahLst/>
                <a:cxnLst>
                  <a:cxn ang="0">
                    <a:pos x="connsiteX0" y="connsiteY0"/>
                  </a:cxn>
                  <a:cxn ang="0">
                    <a:pos x="connsiteX1" y="connsiteY1"/>
                  </a:cxn>
                </a:cxnLst>
                <a:rect l="l" t="t" r="r" b="b"/>
                <a:pathLst>
                  <a:path w="10477" h="19335">
                    <a:moveTo>
                      <a:pt x="10478" y="19336"/>
                    </a:moveTo>
                    <a:lnTo>
                      <a:pt x="0" y="0"/>
                    </a:lnTo>
                  </a:path>
                </a:pathLst>
              </a:custGeom>
              <a:ln w="4001" cap="rnd">
                <a:solidFill>
                  <a:srgbClr val="5A5B5D"/>
                </a:solidFill>
                <a:prstDash val="solid"/>
                <a:round/>
              </a:ln>
            </p:spPr>
            <p:txBody>
              <a:bodyPr rtlCol="0" anchor="ctr"/>
              <a:lstStyle/>
              <a:p>
                <a:endParaRPr lang="en-GB"/>
              </a:p>
            </p:txBody>
          </p:sp>
          <p:sp>
            <p:nvSpPr>
              <p:cNvPr id="187" name="Freeform: Shape 186">
                <a:extLst>
                  <a:ext uri="{FF2B5EF4-FFF2-40B4-BE49-F238E27FC236}">
                    <a16:creationId xmlns:a16="http://schemas.microsoft.com/office/drawing/2014/main" xmlns="" id="{0C4EFB58-7E0A-459B-8130-A7BA4075BBC6}"/>
                  </a:ext>
                </a:extLst>
              </p:cNvPr>
              <p:cNvSpPr/>
              <p:nvPr/>
            </p:nvSpPr>
            <p:spPr>
              <a:xfrm rot="19006199">
                <a:off x="6728427" y="4698281"/>
                <a:ext cx="130016" cy="33528"/>
              </a:xfrm>
              <a:custGeom>
                <a:avLst/>
                <a:gdLst>
                  <a:gd name="connsiteX0" fmla="*/ 0 w 130016"/>
                  <a:gd name="connsiteY0" fmla="*/ 0 h 33528"/>
                  <a:gd name="connsiteX1" fmla="*/ 130016 w 130016"/>
                  <a:gd name="connsiteY1" fmla="*/ 0 h 33528"/>
                  <a:gd name="connsiteX2" fmla="*/ 130016 w 130016"/>
                  <a:gd name="connsiteY2" fmla="*/ 33528 h 33528"/>
                  <a:gd name="connsiteX3" fmla="*/ 0 w 130016"/>
                  <a:gd name="connsiteY3" fmla="*/ 33528 h 33528"/>
                </a:gdLst>
                <a:ahLst/>
                <a:cxnLst>
                  <a:cxn ang="0">
                    <a:pos x="connsiteX0" y="connsiteY0"/>
                  </a:cxn>
                  <a:cxn ang="0">
                    <a:pos x="connsiteX1" y="connsiteY1"/>
                  </a:cxn>
                  <a:cxn ang="0">
                    <a:pos x="connsiteX2" y="connsiteY2"/>
                  </a:cxn>
                  <a:cxn ang="0">
                    <a:pos x="connsiteX3" y="connsiteY3"/>
                  </a:cxn>
                </a:cxnLst>
                <a:rect l="l" t="t" r="r" b="b"/>
                <a:pathLst>
                  <a:path w="130016" h="33528">
                    <a:moveTo>
                      <a:pt x="0" y="0"/>
                    </a:moveTo>
                    <a:lnTo>
                      <a:pt x="130016" y="0"/>
                    </a:lnTo>
                    <a:lnTo>
                      <a:pt x="130016" y="33528"/>
                    </a:lnTo>
                    <a:lnTo>
                      <a:pt x="0" y="33528"/>
                    </a:lnTo>
                    <a:close/>
                  </a:path>
                </a:pathLst>
              </a:custGeom>
              <a:noFill/>
              <a:ln w="4001" cap="rnd">
                <a:solidFill>
                  <a:srgbClr val="5A5B5D"/>
                </a:solidFill>
                <a:prstDash val="solid"/>
                <a:round/>
              </a:ln>
            </p:spPr>
            <p:txBody>
              <a:bodyPr rtlCol="0" anchor="ctr"/>
              <a:lstStyle/>
              <a:p>
                <a:endParaRPr lang="en-GB"/>
              </a:p>
            </p:txBody>
          </p:sp>
          <p:sp>
            <p:nvSpPr>
              <p:cNvPr id="188" name="Freeform: Shape 187">
                <a:extLst>
                  <a:ext uri="{FF2B5EF4-FFF2-40B4-BE49-F238E27FC236}">
                    <a16:creationId xmlns:a16="http://schemas.microsoft.com/office/drawing/2014/main" xmlns="" id="{307BC7F2-3B53-4EE4-86C9-1CDF5A6CC96D}"/>
                  </a:ext>
                </a:extLst>
              </p:cNvPr>
              <p:cNvSpPr/>
              <p:nvPr/>
            </p:nvSpPr>
            <p:spPr>
              <a:xfrm>
                <a:off x="6894639" y="4589724"/>
                <a:ext cx="24915" cy="25868"/>
              </a:xfrm>
              <a:custGeom>
                <a:avLst/>
                <a:gdLst>
                  <a:gd name="connsiteX0" fmla="*/ 22098 w 24915"/>
                  <a:gd name="connsiteY0" fmla="*/ 25868 h 25868"/>
                  <a:gd name="connsiteX1" fmla="*/ 22153 w 24915"/>
                  <a:gd name="connsiteY1" fmla="*/ 12398 h 25868"/>
                  <a:gd name="connsiteX2" fmla="*/ 22098 w 24915"/>
                  <a:gd name="connsiteY2" fmla="*/ 12343 h 25868"/>
                  <a:gd name="connsiteX3" fmla="*/ 13430 w 24915"/>
                  <a:gd name="connsiteY3" fmla="*/ 2818 h 25868"/>
                  <a:gd name="connsiteX4" fmla="*/ 0 w 24915"/>
                  <a:gd name="connsiteY4" fmla="*/ 2723 h 25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15" h="25868">
                    <a:moveTo>
                      <a:pt x="22098" y="25868"/>
                    </a:moveTo>
                    <a:cubicBezTo>
                      <a:pt x="25833" y="22164"/>
                      <a:pt x="25858" y="16133"/>
                      <a:pt x="22153" y="12398"/>
                    </a:cubicBezTo>
                    <a:cubicBezTo>
                      <a:pt x="22135" y="12380"/>
                      <a:pt x="22116" y="12361"/>
                      <a:pt x="22098" y="12343"/>
                    </a:cubicBezTo>
                    <a:lnTo>
                      <a:pt x="13430" y="2818"/>
                    </a:lnTo>
                    <a:cubicBezTo>
                      <a:pt x="9741" y="-902"/>
                      <a:pt x="3741" y="-944"/>
                      <a:pt x="0" y="2723"/>
                    </a:cubicBezTo>
                  </a:path>
                </a:pathLst>
              </a:custGeom>
              <a:solidFill>
                <a:srgbClr val="FFFFFF"/>
              </a:solidFill>
              <a:ln w="4001" cap="flat">
                <a:solidFill>
                  <a:srgbClr val="5A5B5D"/>
                </a:solidFill>
                <a:prstDash val="solid"/>
                <a:miter/>
              </a:ln>
            </p:spPr>
            <p:txBody>
              <a:bodyPr rtlCol="0" anchor="ctr"/>
              <a:lstStyle/>
              <a:p>
                <a:endParaRPr lang="en-GB"/>
              </a:p>
            </p:txBody>
          </p:sp>
          <p:sp>
            <p:nvSpPr>
              <p:cNvPr id="189" name="Freeform: Shape 188">
                <a:extLst>
                  <a:ext uri="{FF2B5EF4-FFF2-40B4-BE49-F238E27FC236}">
                    <a16:creationId xmlns:a16="http://schemas.microsoft.com/office/drawing/2014/main" xmlns="" id="{39BAF363-024B-4025-B268-38FE359BA76A}"/>
                  </a:ext>
                </a:extLst>
              </p:cNvPr>
              <p:cNvSpPr/>
              <p:nvPr/>
            </p:nvSpPr>
            <p:spPr>
              <a:xfrm rot="19006199">
                <a:off x="6886207" y="4592260"/>
                <a:ext cx="22383" cy="38100"/>
              </a:xfrm>
              <a:custGeom>
                <a:avLst/>
                <a:gdLst>
                  <a:gd name="connsiteX0" fmla="*/ 0 w 22383"/>
                  <a:gd name="connsiteY0" fmla="*/ 476 h 38100"/>
                  <a:gd name="connsiteX1" fmla="*/ 15526 w 22383"/>
                  <a:gd name="connsiteY1" fmla="*/ 476 h 38100"/>
                  <a:gd name="connsiteX2" fmla="*/ 22384 w 22383"/>
                  <a:gd name="connsiteY2" fmla="*/ 7334 h 38100"/>
                  <a:gd name="connsiteX3" fmla="*/ 22384 w 22383"/>
                  <a:gd name="connsiteY3" fmla="*/ 31242 h 38100"/>
                  <a:gd name="connsiteX4" fmla="*/ 15526 w 22383"/>
                  <a:gd name="connsiteY4" fmla="*/ 38100 h 38100"/>
                  <a:gd name="connsiteX5" fmla="*/ 0 w 22383"/>
                  <a:gd name="connsiteY5" fmla="*/ 38100 h 38100"/>
                  <a:gd name="connsiteX6" fmla="*/ 0 w 22383"/>
                  <a:gd name="connsiteY6" fmla="*/ 38100 h 38100"/>
                  <a:gd name="connsiteX7" fmla="*/ 0 w 22383"/>
                  <a:gd name="connsiteY7" fmla="*/ 0 h 38100"/>
                  <a:gd name="connsiteX8" fmla="*/ 0 w 22383"/>
                  <a:gd name="connsiteY8" fmla="*/ 476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83" h="38100">
                    <a:moveTo>
                      <a:pt x="0" y="476"/>
                    </a:moveTo>
                    <a:lnTo>
                      <a:pt x="15526" y="476"/>
                    </a:lnTo>
                    <a:cubicBezTo>
                      <a:pt x="19313" y="476"/>
                      <a:pt x="22384" y="3547"/>
                      <a:pt x="22384" y="7334"/>
                    </a:cubicBezTo>
                    <a:lnTo>
                      <a:pt x="22384" y="31242"/>
                    </a:lnTo>
                    <a:cubicBezTo>
                      <a:pt x="22384" y="35030"/>
                      <a:pt x="19313" y="38100"/>
                      <a:pt x="15526" y="38100"/>
                    </a:cubicBezTo>
                    <a:lnTo>
                      <a:pt x="0" y="38100"/>
                    </a:lnTo>
                    <a:lnTo>
                      <a:pt x="0" y="38100"/>
                    </a:lnTo>
                    <a:lnTo>
                      <a:pt x="0" y="0"/>
                    </a:lnTo>
                    <a:lnTo>
                      <a:pt x="0" y="476"/>
                    </a:lnTo>
                    <a:close/>
                  </a:path>
                </a:pathLst>
              </a:custGeom>
              <a:solidFill>
                <a:srgbClr val="FFFFFF"/>
              </a:solidFill>
              <a:ln w="4001" cap="rnd">
                <a:solidFill>
                  <a:srgbClr val="5A5B5D"/>
                </a:solidFill>
                <a:prstDash val="solid"/>
                <a:round/>
              </a:ln>
            </p:spPr>
            <p:txBody>
              <a:bodyPr rtlCol="0" anchor="ctr"/>
              <a:lstStyle/>
              <a:p>
                <a:endParaRPr lang="en-GB"/>
              </a:p>
            </p:txBody>
          </p:sp>
          <p:sp>
            <p:nvSpPr>
              <p:cNvPr id="190" name="Freeform: Shape 189">
                <a:extLst>
                  <a:ext uri="{FF2B5EF4-FFF2-40B4-BE49-F238E27FC236}">
                    <a16:creationId xmlns:a16="http://schemas.microsoft.com/office/drawing/2014/main" xmlns="" id="{449B4C90-2358-42B2-BA51-269CF16A22A6}"/>
                  </a:ext>
                </a:extLst>
              </p:cNvPr>
              <p:cNvSpPr/>
              <p:nvPr/>
            </p:nvSpPr>
            <p:spPr>
              <a:xfrm>
                <a:off x="6582219" y="4747323"/>
                <a:ext cx="169068" cy="161544"/>
              </a:xfrm>
              <a:custGeom>
                <a:avLst/>
                <a:gdLst>
                  <a:gd name="connsiteX0" fmla="*/ 14764 w 169068"/>
                  <a:gd name="connsiteY0" fmla="*/ 161544 h 161544"/>
                  <a:gd name="connsiteX1" fmla="*/ 120491 w 169068"/>
                  <a:gd name="connsiteY1" fmla="*/ 78391 h 161544"/>
                  <a:gd name="connsiteX2" fmla="*/ 169069 w 169068"/>
                  <a:gd name="connsiteY2" fmla="*/ 29432 h 161544"/>
                  <a:gd name="connsiteX3" fmla="*/ 141351 w 169068"/>
                  <a:gd name="connsiteY3" fmla="*/ 0 h 161544"/>
                  <a:gd name="connsiteX4" fmla="*/ 89535 w 169068"/>
                  <a:gd name="connsiteY4" fmla="*/ 45434 h 161544"/>
                  <a:gd name="connsiteX5" fmla="*/ 0 w 169068"/>
                  <a:gd name="connsiteY5" fmla="*/ 145352 h 16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068" h="161544">
                    <a:moveTo>
                      <a:pt x="14764" y="161544"/>
                    </a:moveTo>
                    <a:cubicBezTo>
                      <a:pt x="38481" y="148971"/>
                      <a:pt x="78391" y="118015"/>
                      <a:pt x="120491" y="78391"/>
                    </a:cubicBezTo>
                    <a:cubicBezTo>
                      <a:pt x="138589" y="61436"/>
                      <a:pt x="154972" y="44768"/>
                      <a:pt x="169069" y="29432"/>
                    </a:cubicBezTo>
                    <a:lnTo>
                      <a:pt x="141351" y="0"/>
                    </a:lnTo>
                    <a:cubicBezTo>
                      <a:pt x="125254" y="13049"/>
                      <a:pt x="107633" y="28575"/>
                      <a:pt x="89535" y="45434"/>
                    </a:cubicBezTo>
                    <a:cubicBezTo>
                      <a:pt x="47339" y="85058"/>
                      <a:pt x="14002" y="122968"/>
                      <a:pt x="0" y="145352"/>
                    </a:cubicBezTo>
                    <a:close/>
                  </a:path>
                </a:pathLst>
              </a:custGeom>
              <a:solidFill>
                <a:srgbClr val="FFFFFF"/>
              </a:solidFill>
              <a:ln w="6096" cap="rnd">
                <a:solidFill>
                  <a:srgbClr val="5A5B5D"/>
                </a:solidFill>
                <a:prstDash val="solid"/>
                <a:round/>
              </a:ln>
            </p:spPr>
            <p:txBody>
              <a:bodyPr rtlCol="0" anchor="ctr"/>
              <a:lstStyle/>
              <a:p>
                <a:endParaRPr lang="en-GB"/>
              </a:p>
            </p:txBody>
          </p:sp>
          <p:sp>
            <p:nvSpPr>
              <p:cNvPr id="191" name="Freeform: Shape 190">
                <a:extLst>
                  <a:ext uri="{FF2B5EF4-FFF2-40B4-BE49-F238E27FC236}">
                    <a16:creationId xmlns:a16="http://schemas.microsoft.com/office/drawing/2014/main" xmlns="" id="{58A75155-4522-41E6-A278-CE99C4E4CB9D}"/>
                  </a:ext>
                </a:extLst>
              </p:cNvPr>
              <p:cNvSpPr/>
              <p:nvPr/>
            </p:nvSpPr>
            <p:spPr>
              <a:xfrm>
                <a:off x="6582123" y="4792429"/>
                <a:ext cx="122460" cy="115866"/>
              </a:xfrm>
              <a:custGeom>
                <a:avLst/>
                <a:gdLst>
                  <a:gd name="connsiteX0" fmla="*/ 52388 w 122460"/>
                  <a:gd name="connsiteY0" fmla="*/ 50048 h 115866"/>
                  <a:gd name="connsiteX1" fmla="*/ 0 w 122460"/>
                  <a:gd name="connsiteY1" fmla="*/ 110056 h 115866"/>
                  <a:gd name="connsiteX2" fmla="*/ 5524 w 122460"/>
                  <a:gd name="connsiteY2" fmla="*/ 115866 h 115866"/>
                  <a:gd name="connsiteX3" fmla="*/ 68675 w 122460"/>
                  <a:gd name="connsiteY3" fmla="*/ 67384 h 115866"/>
                  <a:gd name="connsiteX4" fmla="*/ 121920 w 122460"/>
                  <a:gd name="connsiteY4" fmla="*/ 709 h 115866"/>
                  <a:gd name="connsiteX5" fmla="*/ 52388 w 122460"/>
                  <a:gd name="connsiteY5" fmla="*/ 50048 h 115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460" h="115866">
                    <a:moveTo>
                      <a:pt x="52388" y="50048"/>
                    </a:moveTo>
                    <a:cubicBezTo>
                      <a:pt x="25717" y="75099"/>
                      <a:pt x="5334" y="98816"/>
                      <a:pt x="0" y="110056"/>
                    </a:cubicBezTo>
                    <a:lnTo>
                      <a:pt x="5524" y="115866"/>
                    </a:lnTo>
                    <a:cubicBezTo>
                      <a:pt x="17145" y="111294"/>
                      <a:pt x="42005" y="92435"/>
                      <a:pt x="68675" y="67384"/>
                    </a:cubicBezTo>
                    <a:cubicBezTo>
                      <a:pt x="102584" y="35475"/>
                      <a:pt x="126397" y="5757"/>
                      <a:pt x="121920" y="709"/>
                    </a:cubicBezTo>
                    <a:cubicBezTo>
                      <a:pt x="117443" y="-4339"/>
                      <a:pt x="86297" y="18140"/>
                      <a:pt x="52388" y="50048"/>
                    </a:cubicBezTo>
                    <a:close/>
                  </a:path>
                </a:pathLst>
              </a:custGeom>
              <a:solidFill>
                <a:srgbClr val="FFFFFF"/>
              </a:solidFill>
              <a:ln w="4191" cap="rnd">
                <a:solidFill>
                  <a:srgbClr val="5A5B5D"/>
                </a:solidFill>
                <a:prstDash val="solid"/>
                <a:round/>
              </a:ln>
            </p:spPr>
            <p:txBody>
              <a:bodyPr rtlCol="0" anchor="ctr"/>
              <a:lstStyle/>
              <a:p>
                <a:endParaRPr lang="en-GB"/>
              </a:p>
            </p:txBody>
          </p:sp>
        </p:grpSp>
        <p:sp>
          <p:nvSpPr>
            <p:cNvPr id="166" name="Freeform: Shape 165">
              <a:extLst>
                <a:ext uri="{FF2B5EF4-FFF2-40B4-BE49-F238E27FC236}">
                  <a16:creationId xmlns:a16="http://schemas.microsoft.com/office/drawing/2014/main" xmlns="" id="{8EB325D0-89C2-4DDA-AC6B-FC582248CCCA}"/>
                </a:ext>
              </a:extLst>
            </p:cNvPr>
            <p:cNvSpPr/>
            <p:nvPr/>
          </p:nvSpPr>
          <p:spPr>
            <a:xfrm rot="19006199">
              <a:off x="6871922" y="4826247"/>
              <a:ext cx="208502" cy="41719"/>
            </a:xfrm>
            <a:custGeom>
              <a:avLst/>
              <a:gdLst>
                <a:gd name="connsiteX0" fmla="*/ 0 w 208502"/>
                <a:gd name="connsiteY0" fmla="*/ 0 h 41719"/>
                <a:gd name="connsiteX1" fmla="*/ 208502 w 208502"/>
                <a:gd name="connsiteY1" fmla="*/ 0 h 41719"/>
                <a:gd name="connsiteX2" fmla="*/ 208502 w 208502"/>
                <a:gd name="connsiteY2" fmla="*/ 41720 h 41719"/>
                <a:gd name="connsiteX3" fmla="*/ 0 w 208502"/>
                <a:gd name="connsiteY3" fmla="*/ 41720 h 41719"/>
              </a:gdLst>
              <a:ahLst/>
              <a:cxnLst>
                <a:cxn ang="0">
                  <a:pos x="connsiteX0" y="connsiteY0"/>
                </a:cxn>
                <a:cxn ang="0">
                  <a:pos x="connsiteX1" y="connsiteY1"/>
                </a:cxn>
                <a:cxn ang="0">
                  <a:pos x="connsiteX2" y="connsiteY2"/>
                </a:cxn>
                <a:cxn ang="0">
                  <a:pos x="connsiteX3" y="connsiteY3"/>
                </a:cxn>
              </a:cxnLst>
              <a:rect l="l" t="t" r="r" b="b"/>
              <a:pathLst>
                <a:path w="208502" h="41719">
                  <a:moveTo>
                    <a:pt x="0" y="0"/>
                  </a:moveTo>
                  <a:lnTo>
                    <a:pt x="208502" y="0"/>
                  </a:lnTo>
                  <a:lnTo>
                    <a:pt x="208502" y="41720"/>
                  </a:lnTo>
                  <a:lnTo>
                    <a:pt x="0" y="41720"/>
                  </a:lnTo>
                  <a:close/>
                </a:path>
              </a:pathLst>
            </a:custGeom>
            <a:solidFill>
              <a:srgbClr val="FFFFFF"/>
            </a:solidFill>
            <a:ln w="6096" cap="rnd">
              <a:solidFill>
                <a:srgbClr val="5A5B5D"/>
              </a:solidFill>
              <a:prstDash val="solid"/>
              <a:round/>
            </a:ln>
          </p:spPr>
          <p:txBody>
            <a:bodyPr rtlCol="0" anchor="ctr"/>
            <a:lstStyle/>
            <a:p>
              <a:endParaRPr lang="en-GB"/>
            </a:p>
          </p:txBody>
        </p:sp>
        <p:sp>
          <p:nvSpPr>
            <p:cNvPr id="167" name="Freeform: Shape 166">
              <a:extLst>
                <a:ext uri="{FF2B5EF4-FFF2-40B4-BE49-F238E27FC236}">
                  <a16:creationId xmlns:a16="http://schemas.microsoft.com/office/drawing/2014/main" xmlns="" id="{5A2C412E-390C-4614-B4F1-EA556A22D9FB}"/>
                </a:ext>
              </a:extLst>
            </p:cNvPr>
            <p:cNvSpPr/>
            <p:nvPr/>
          </p:nvSpPr>
          <p:spPr>
            <a:xfrm>
              <a:off x="7003526" y="4772088"/>
              <a:ext cx="45036" cy="46849"/>
            </a:xfrm>
            <a:custGeom>
              <a:avLst/>
              <a:gdLst>
                <a:gd name="connsiteX0" fmla="*/ 34464 w 45036"/>
                <a:gd name="connsiteY0" fmla="*/ 0 h 46849"/>
                <a:gd name="connsiteX1" fmla="*/ 23796 w 45036"/>
                <a:gd name="connsiteY1" fmla="*/ 9049 h 46849"/>
                <a:gd name="connsiteX2" fmla="*/ 936 w 45036"/>
                <a:gd name="connsiteY2" fmla="*/ 45720 h 46849"/>
                <a:gd name="connsiteX3" fmla="*/ 39036 w 45036"/>
                <a:gd name="connsiteY3" fmla="*/ 25146 h 46849"/>
                <a:gd name="connsiteX4" fmla="*/ 45036 w 45036"/>
                <a:gd name="connsiteY4" fmla="*/ 19241 h 468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36" h="46849">
                  <a:moveTo>
                    <a:pt x="34464" y="0"/>
                  </a:moveTo>
                  <a:cubicBezTo>
                    <a:pt x="30742" y="2816"/>
                    <a:pt x="27181" y="5837"/>
                    <a:pt x="23796" y="9049"/>
                  </a:cubicBezTo>
                  <a:cubicBezTo>
                    <a:pt x="7032" y="24860"/>
                    <a:pt x="-3255" y="41243"/>
                    <a:pt x="936" y="45720"/>
                  </a:cubicBezTo>
                  <a:cubicBezTo>
                    <a:pt x="5127" y="50197"/>
                    <a:pt x="22176" y="40957"/>
                    <a:pt x="39036" y="25146"/>
                  </a:cubicBezTo>
                  <a:cubicBezTo>
                    <a:pt x="41131" y="23241"/>
                    <a:pt x="43131" y="21241"/>
                    <a:pt x="45036" y="19241"/>
                  </a:cubicBezTo>
                  <a:close/>
                </a:path>
              </a:pathLst>
            </a:custGeom>
            <a:noFill/>
            <a:ln w="4001" cap="rnd">
              <a:solidFill>
                <a:srgbClr val="5A5B5D"/>
              </a:solidFill>
              <a:prstDash val="solid"/>
              <a:round/>
            </a:ln>
          </p:spPr>
          <p:txBody>
            <a:bodyPr rtlCol="0" anchor="ctr"/>
            <a:lstStyle/>
            <a:p>
              <a:endParaRPr lang="en-GB"/>
            </a:p>
          </p:txBody>
        </p:sp>
        <p:sp>
          <p:nvSpPr>
            <p:cNvPr id="168" name="Freeform: Shape 167">
              <a:extLst>
                <a:ext uri="{FF2B5EF4-FFF2-40B4-BE49-F238E27FC236}">
                  <a16:creationId xmlns:a16="http://schemas.microsoft.com/office/drawing/2014/main" xmlns="" id="{45E72760-85D0-462E-B171-28599C2AE0B0}"/>
                </a:ext>
              </a:extLst>
            </p:cNvPr>
            <p:cNvSpPr/>
            <p:nvPr/>
          </p:nvSpPr>
          <p:spPr>
            <a:xfrm>
              <a:off x="7024464" y="4784471"/>
              <a:ext cx="10477" cy="19335"/>
            </a:xfrm>
            <a:custGeom>
              <a:avLst/>
              <a:gdLst>
                <a:gd name="connsiteX0" fmla="*/ 10477 w 10477"/>
                <a:gd name="connsiteY0" fmla="*/ 19336 h 19335"/>
                <a:gd name="connsiteX1" fmla="*/ 0 w 10477"/>
                <a:gd name="connsiteY1" fmla="*/ 0 h 19335"/>
              </a:gdLst>
              <a:ahLst/>
              <a:cxnLst>
                <a:cxn ang="0">
                  <a:pos x="connsiteX0" y="connsiteY0"/>
                </a:cxn>
                <a:cxn ang="0">
                  <a:pos x="connsiteX1" y="connsiteY1"/>
                </a:cxn>
              </a:cxnLst>
              <a:rect l="l" t="t" r="r" b="b"/>
              <a:pathLst>
                <a:path w="10477" h="19335">
                  <a:moveTo>
                    <a:pt x="10477" y="19336"/>
                  </a:moveTo>
                  <a:lnTo>
                    <a:pt x="0" y="0"/>
                  </a:lnTo>
                </a:path>
              </a:pathLst>
            </a:custGeom>
            <a:ln w="4001" cap="rnd">
              <a:solidFill>
                <a:srgbClr val="5A5B5D"/>
              </a:solidFill>
              <a:prstDash val="solid"/>
              <a:round/>
            </a:ln>
          </p:spPr>
          <p:txBody>
            <a:bodyPr rtlCol="0" anchor="ctr"/>
            <a:lstStyle/>
            <a:p>
              <a:endParaRPr lang="en-GB"/>
            </a:p>
          </p:txBody>
        </p:sp>
        <p:sp>
          <p:nvSpPr>
            <p:cNvPr id="169" name="Freeform: Shape 168">
              <a:extLst>
                <a:ext uri="{FF2B5EF4-FFF2-40B4-BE49-F238E27FC236}">
                  <a16:creationId xmlns:a16="http://schemas.microsoft.com/office/drawing/2014/main" xmlns="" id="{D236C971-740E-4147-8388-686191669D0A}"/>
                </a:ext>
              </a:extLst>
            </p:cNvPr>
            <p:cNvSpPr/>
            <p:nvPr/>
          </p:nvSpPr>
          <p:spPr>
            <a:xfrm rot="19006199">
              <a:off x="6891329" y="4854670"/>
              <a:ext cx="130016" cy="33528"/>
            </a:xfrm>
            <a:custGeom>
              <a:avLst/>
              <a:gdLst>
                <a:gd name="connsiteX0" fmla="*/ 0 w 130016"/>
                <a:gd name="connsiteY0" fmla="*/ 0 h 33528"/>
                <a:gd name="connsiteX1" fmla="*/ 130016 w 130016"/>
                <a:gd name="connsiteY1" fmla="*/ 0 h 33528"/>
                <a:gd name="connsiteX2" fmla="*/ 130016 w 130016"/>
                <a:gd name="connsiteY2" fmla="*/ 33528 h 33528"/>
                <a:gd name="connsiteX3" fmla="*/ 0 w 130016"/>
                <a:gd name="connsiteY3" fmla="*/ 33528 h 33528"/>
              </a:gdLst>
              <a:ahLst/>
              <a:cxnLst>
                <a:cxn ang="0">
                  <a:pos x="connsiteX0" y="connsiteY0"/>
                </a:cxn>
                <a:cxn ang="0">
                  <a:pos x="connsiteX1" y="connsiteY1"/>
                </a:cxn>
                <a:cxn ang="0">
                  <a:pos x="connsiteX2" y="connsiteY2"/>
                </a:cxn>
                <a:cxn ang="0">
                  <a:pos x="connsiteX3" y="connsiteY3"/>
                </a:cxn>
              </a:cxnLst>
              <a:rect l="l" t="t" r="r" b="b"/>
              <a:pathLst>
                <a:path w="130016" h="33528">
                  <a:moveTo>
                    <a:pt x="0" y="0"/>
                  </a:moveTo>
                  <a:lnTo>
                    <a:pt x="130016" y="0"/>
                  </a:lnTo>
                  <a:lnTo>
                    <a:pt x="130016" y="33528"/>
                  </a:lnTo>
                  <a:lnTo>
                    <a:pt x="0" y="33528"/>
                  </a:lnTo>
                  <a:close/>
                </a:path>
              </a:pathLst>
            </a:custGeom>
            <a:noFill/>
            <a:ln w="4001" cap="rnd">
              <a:solidFill>
                <a:srgbClr val="5A5B5D"/>
              </a:solidFill>
              <a:prstDash val="solid"/>
              <a:round/>
            </a:ln>
          </p:spPr>
          <p:txBody>
            <a:bodyPr rtlCol="0" anchor="ctr"/>
            <a:lstStyle/>
            <a:p>
              <a:endParaRPr lang="en-GB"/>
            </a:p>
          </p:txBody>
        </p:sp>
        <p:sp>
          <p:nvSpPr>
            <p:cNvPr id="170" name="Freeform: Shape 169">
              <a:extLst>
                <a:ext uri="{FF2B5EF4-FFF2-40B4-BE49-F238E27FC236}">
                  <a16:creationId xmlns:a16="http://schemas.microsoft.com/office/drawing/2014/main" xmlns="" id="{9B45BD27-9FF0-41A2-A95C-8F0247A0025E}"/>
                </a:ext>
              </a:extLst>
            </p:cNvPr>
            <p:cNvSpPr/>
            <p:nvPr/>
          </p:nvSpPr>
          <p:spPr>
            <a:xfrm>
              <a:off x="7057135" y="4746220"/>
              <a:ext cx="24867" cy="25772"/>
            </a:xfrm>
            <a:custGeom>
              <a:avLst/>
              <a:gdLst>
                <a:gd name="connsiteX0" fmla="*/ 22098 w 24867"/>
                <a:gd name="connsiteY0" fmla="*/ 25773 h 25772"/>
                <a:gd name="connsiteX1" fmla="*/ 22098 w 24867"/>
                <a:gd name="connsiteY1" fmla="*/ 12342 h 25772"/>
                <a:gd name="connsiteX2" fmla="*/ 13525 w 24867"/>
                <a:gd name="connsiteY2" fmla="*/ 2817 h 25772"/>
                <a:gd name="connsiteX3" fmla="*/ 55 w 24867"/>
                <a:gd name="connsiteY3" fmla="*/ 2762 h 25772"/>
                <a:gd name="connsiteX4" fmla="*/ 0 w 24867"/>
                <a:gd name="connsiteY4" fmla="*/ 2817 h 25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67" h="25772">
                  <a:moveTo>
                    <a:pt x="22098" y="25773"/>
                  </a:moveTo>
                  <a:cubicBezTo>
                    <a:pt x="25791" y="22058"/>
                    <a:pt x="25791" y="16057"/>
                    <a:pt x="22098" y="12342"/>
                  </a:cubicBezTo>
                  <a:lnTo>
                    <a:pt x="13525" y="2817"/>
                  </a:lnTo>
                  <a:cubicBezTo>
                    <a:pt x="9821" y="-917"/>
                    <a:pt x="3790" y="-942"/>
                    <a:pt x="55" y="2762"/>
                  </a:cubicBezTo>
                  <a:cubicBezTo>
                    <a:pt x="37" y="2780"/>
                    <a:pt x="18" y="2799"/>
                    <a:pt x="0" y="2817"/>
                  </a:cubicBezTo>
                </a:path>
              </a:pathLst>
            </a:custGeom>
            <a:solidFill>
              <a:srgbClr val="FFFFFF"/>
            </a:solidFill>
            <a:ln w="4001" cap="flat">
              <a:solidFill>
                <a:srgbClr val="5A5B5D"/>
              </a:solidFill>
              <a:prstDash val="solid"/>
              <a:miter/>
            </a:ln>
          </p:spPr>
          <p:txBody>
            <a:bodyPr rtlCol="0" anchor="ctr"/>
            <a:lstStyle/>
            <a:p>
              <a:endParaRPr lang="en-GB"/>
            </a:p>
          </p:txBody>
        </p:sp>
        <p:sp>
          <p:nvSpPr>
            <p:cNvPr id="171" name="Freeform: Shape 170">
              <a:extLst>
                <a:ext uri="{FF2B5EF4-FFF2-40B4-BE49-F238E27FC236}">
                  <a16:creationId xmlns:a16="http://schemas.microsoft.com/office/drawing/2014/main" xmlns="" id="{9B39EB6B-95F5-473D-A303-591B522DE938}"/>
                </a:ext>
              </a:extLst>
            </p:cNvPr>
            <p:cNvSpPr/>
            <p:nvPr/>
          </p:nvSpPr>
          <p:spPr>
            <a:xfrm rot="19006199">
              <a:off x="7049044" y="4748675"/>
              <a:ext cx="22383" cy="38100"/>
            </a:xfrm>
            <a:custGeom>
              <a:avLst/>
              <a:gdLst>
                <a:gd name="connsiteX0" fmla="*/ 0 w 22383"/>
                <a:gd name="connsiteY0" fmla="*/ 476 h 38100"/>
                <a:gd name="connsiteX1" fmla="*/ 15526 w 22383"/>
                <a:gd name="connsiteY1" fmla="*/ 476 h 38100"/>
                <a:gd name="connsiteX2" fmla="*/ 22384 w 22383"/>
                <a:gd name="connsiteY2" fmla="*/ 7334 h 38100"/>
                <a:gd name="connsiteX3" fmla="*/ 22384 w 22383"/>
                <a:gd name="connsiteY3" fmla="*/ 31242 h 38100"/>
                <a:gd name="connsiteX4" fmla="*/ 15526 w 22383"/>
                <a:gd name="connsiteY4" fmla="*/ 38100 h 38100"/>
                <a:gd name="connsiteX5" fmla="*/ 0 w 22383"/>
                <a:gd name="connsiteY5" fmla="*/ 38100 h 38100"/>
                <a:gd name="connsiteX6" fmla="*/ 0 w 22383"/>
                <a:gd name="connsiteY6" fmla="*/ 38100 h 38100"/>
                <a:gd name="connsiteX7" fmla="*/ 0 w 22383"/>
                <a:gd name="connsiteY7" fmla="*/ 0 h 38100"/>
                <a:gd name="connsiteX8" fmla="*/ 0 w 22383"/>
                <a:gd name="connsiteY8" fmla="*/ 0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83" h="38100">
                  <a:moveTo>
                    <a:pt x="0" y="476"/>
                  </a:moveTo>
                  <a:lnTo>
                    <a:pt x="15526" y="476"/>
                  </a:lnTo>
                  <a:cubicBezTo>
                    <a:pt x="19313" y="476"/>
                    <a:pt x="22384" y="3547"/>
                    <a:pt x="22384" y="7334"/>
                  </a:cubicBezTo>
                  <a:lnTo>
                    <a:pt x="22384" y="31242"/>
                  </a:lnTo>
                  <a:cubicBezTo>
                    <a:pt x="22384" y="35029"/>
                    <a:pt x="19313" y="38100"/>
                    <a:pt x="15526" y="38100"/>
                  </a:cubicBezTo>
                  <a:lnTo>
                    <a:pt x="0" y="38100"/>
                  </a:lnTo>
                  <a:lnTo>
                    <a:pt x="0" y="38100"/>
                  </a:lnTo>
                  <a:lnTo>
                    <a:pt x="0" y="0"/>
                  </a:lnTo>
                  <a:lnTo>
                    <a:pt x="0" y="0"/>
                  </a:lnTo>
                  <a:close/>
                </a:path>
              </a:pathLst>
            </a:custGeom>
            <a:solidFill>
              <a:srgbClr val="FFFFFF"/>
            </a:solidFill>
            <a:ln w="4001" cap="rnd">
              <a:solidFill>
                <a:srgbClr val="5A5B5D"/>
              </a:solidFill>
              <a:prstDash val="solid"/>
              <a:round/>
            </a:ln>
          </p:spPr>
          <p:txBody>
            <a:bodyPr rtlCol="0" anchor="ctr"/>
            <a:lstStyle/>
            <a:p>
              <a:endParaRPr lang="en-GB"/>
            </a:p>
          </p:txBody>
        </p:sp>
        <p:sp>
          <p:nvSpPr>
            <p:cNvPr id="172" name="Freeform: Shape 171">
              <a:extLst>
                <a:ext uri="{FF2B5EF4-FFF2-40B4-BE49-F238E27FC236}">
                  <a16:creationId xmlns:a16="http://schemas.microsoft.com/office/drawing/2014/main" xmlns="" id="{29AC5EEC-07C9-472C-B99C-0D3132F079A8}"/>
                </a:ext>
              </a:extLst>
            </p:cNvPr>
            <p:cNvSpPr/>
            <p:nvPr/>
          </p:nvSpPr>
          <p:spPr>
            <a:xfrm>
              <a:off x="6745287" y="4903819"/>
              <a:ext cx="168783" cy="161448"/>
            </a:xfrm>
            <a:custGeom>
              <a:avLst/>
              <a:gdLst>
                <a:gd name="connsiteX0" fmla="*/ 14573 w 168783"/>
                <a:gd name="connsiteY0" fmla="*/ 161449 h 161448"/>
                <a:gd name="connsiteX1" fmla="*/ 120301 w 168783"/>
                <a:gd name="connsiteY1" fmla="*/ 78391 h 161448"/>
                <a:gd name="connsiteX2" fmla="*/ 168783 w 168783"/>
                <a:gd name="connsiteY2" fmla="*/ 29337 h 161448"/>
                <a:gd name="connsiteX3" fmla="*/ 141161 w 168783"/>
                <a:gd name="connsiteY3" fmla="*/ 0 h 161448"/>
                <a:gd name="connsiteX4" fmla="*/ 89345 w 168783"/>
                <a:gd name="connsiteY4" fmla="*/ 45339 h 161448"/>
                <a:gd name="connsiteX5" fmla="*/ 0 w 168783"/>
                <a:gd name="connsiteY5" fmla="*/ 145733 h 161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8783" h="161448">
                  <a:moveTo>
                    <a:pt x="14573" y="161449"/>
                  </a:moveTo>
                  <a:cubicBezTo>
                    <a:pt x="38291" y="148876"/>
                    <a:pt x="78200" y="117920"/>
                    <a:pt x="120301" y="78391"/>
                  </a:cubicBezTo>
                  <a:cubicBezTo>
                    <a:pt x="138398" y="61341"/>
                    <a:pt x="154781" y="44672"/>
                    <a:pt x="168783" y="29337"/>
                  </a:cubicBezTo>
                  <a:lnTo>
                    <a:pt x="141161" y="0"/>
                  </a:lnTo>
                  <a:cubicBezTo>
                    <a:pt x="125063" y="13049"/>
                    <a:pt x="107347" y="28575"/>
                    <a:pt x="89345" y="45339"/>
                  </a:cubicBezTo>
                  <a:cubicBezTo>
                    <a:pt x="47625" y="84963"/>
                    <a:pt x="13811" y="122873"/>
                    <a:pt x="0" y="145733"/>
                  </a:cubicBezTo>
                  <a:close/>
                </a:path>
              </a:pathLst>
            </a:custGeom>
            <a:solidFill>
              <a:srgbClr val="FFFFFF"/>
            </a:solidFill>
            <a:ln w="6096" cap="rnd">
              <a:solidFill>
                <a:srgbClr val="5A5B5D"/>
              </a:solidFill>
              <a:prstDash val="solid"/>
              <a:round/>
            </a:ln>
          </p:spPr>
          <p:txBody>
            <a:bodyPr rtlCol="0" anchor="ctr"/>
            <a:lstStyle/>
            <a:p>
              <a:endParaRPr lang="en-GB"/>
            </a:p>
          </p:txBody>
        </p:sp>
        <p:sp>
          <p:nvSpPr>
            <p:cNvPr id="173" name="Freeform: Shape 172">
              <a:extLst>
                <a:ext uri="{FF2B5EF4-FFF2-40B4-BE49-F238E27FC236}">
                  <a16:creationId xmlns:a16="http://schemas.microsoft.com/office/drawing/2014/main" xmlns="" id="{6E2943E1-11B7-4900-916A-7D7825C30761}"/>
                </a:ext>
              </a:extLst>
            </p:cNvPr>
            <p:cNvSpPr/>
            <p:nvPr/>
          </p:nvSpPr>
          <p:spPr>
            <a:xfrm>
              <a:off x="6745001" y="4948830"/>
              <a:ext cx="122460" cy="115961"/>
            </a:xfrm>
            <a:custGeom>
              <a:avLst/>
              <a:gdLst>
                <a:gd name="connsiteX0" fmla="*/ 52388 w 122460"/>
                <a:gd name="connsiteY0" fmla="*/ 50048 h 115961"/>
                <a:gd name="connsiteX1" fmla="*/ 0 w 122460"/>
                <a:gd name="connsiteY1" fmla="*/ 110151 h 115961"/>
                <a:gd name="connsiteX2" fmla="*/ 5429 w 122460"/>
                <a:gd name="connsiteY2" fmla="*/ 115961 h 115961"/>
                <a:gd name="connsiteX3" fmla="*/ 68675 w 122460"/>
                <a:gd name="connsiteY3" fmla="*/ 67384 h 115961"/>
                <a:gd name="connsiteX4" fmla="*/ 121920 w 122460"/>
                <a:gd name="connsiteY4" fmla="*/ 709 h 115961"/>
                <a:gd name="connsiteX5" fmla="*/ 52388 w 122460"/>
                <a:gd name="connsiteY5" fmla="*/ 50048 h 115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460" h="115961">
                  <a:moveTo>
                    <a:pt x="52388" y="50048"/>
                  </a:moveTo>
                  <a:cubicBezTo>
                    <a:pt x="25718" y="75099"/>
                    <a:pt x="5334" y="98816"/>
                    <a:pt x="0" y="110151"/>
                  </a:cubicBezTo>
                  <a:lnTo>
                    <a:pt x="5429" y="115961"/>
                  </a:lnTo>
                  <a:cubicBezTo>
                    <a:pt x="17050" y="111389"/>
                    <a:pt x="42005" y="92435"/>
                    <a:pt x="68675" y="67384"/>
                  </a:cubicBezTo>
                  <a:cubicBezTo>
                    <a:pt x="102584" y="35475"/>
                    <a:pt x="126397" y="5757"/>
                    <a:pt x="121920" y="709"/>
                  </a:cubicBezTo>
                  <a:cubicBezTo>
                    <a:pt x="117443" y="-4339"/>
                    <a:pt x="86011" y="18140"/>
                    <a:pt x="52388" y="50048"/>
                  </a:cubicBezTo>
                  <a:close/>
                </a:path>
              </a:pathLst>
            </a:custGeom>
            <a:solidFill>
              <a:srgbClr val="FFFFFF"/>
            </a:solidFill>
            <a:ln w="4191" cap="rnd">
              <a:solidFill>
                <a:srgbClr val="5A5B5D"/>
              </a:solidFill>
              <a:prstDash val="solid"/>
              <a:round/>
            </a:ln>
          </p:spPr>
          <p:txBody>
            <a:bodyPr rtlCol="0" anchor="ctr"/>
            <a:lstStyle/>
            <a:p>
              <a:endParaRPr lang="en-GB"/>
            </a:p>
          </p:txBody>
        </p:sp>
        <p:sp>
          <p:nvSpPr>
            <p:cNvPr id="174" name="Freeform: Shape 173">
              <a:extLst>
                <a:ext uri="{FF2B5EF4-FFF2-40B4-BE49-F238E27FC236}">
                  <a16:creationId xmlns:a16="http://schemas.microsoft.com/office/drawing/2014/main" xmlns="" id="{6EDC5F81-D75C-4C41-9209-FEC47C83A063}"/>
                </a:ext>
              </a:extLst>
            </p:cNvPr>
            <p:cNvSpPr/>
            <p:nvPr/>
          </p:nvSpPr>
          <p:spPr>
            <a:xfrm>
              <a:off x="6598506" y="4926203"/>
              <a:ext cx="132016" cy="132016"/>
            </a:xfrm>
            <a:custGeom>
              <a:avLst/>
              <a:gdLst>
                <a:gd name="connsiteX0" fmla="*/ 132017 w 132016"/>
                <a:gd name="connsiteY0" fmla="*/ 66008 h 132016"/>
                <a:gd name="connsiteX1" fmla="*/ 66008 w 132016"/>
                <a:gd name="connsiteY1" fmla="*/ 132017 h 132016"/>
                <a:gd name="connsiteX2" fmla="*/ 0 w 132016"/>
                <a:gd name="connsiteY2" fmla="*/ 66008 h 132016"/>
                <a:gd name="connsiteX3" fmla="*/ 66008 w 132016"/>
                <a:gd name="connsiteY3" fmla="*/ 0 h 132016"/>
                <a:gd name="connsiteX4" fmla="*/ 132017 w 132016"/>
                <a:gd name="connsiteY4" fmla="*/ 66008 h 132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016" h="132016">
                  <a:moveTo>
                    <a:pt x="132017" y="66008"/>
                  </a:moveTo>
                  <a:cubicBezTo>
                    <a:pt x="132017" y="102464"/>
                    <a:pt x="102464" y="132017"/>
                    <a:pt x="66008" y="132017"/>
                  </a:cubicBezTo>
                  <a:cubicBezTo>
                    <a:pt x="29553" y="132017"/>
                    <a:pt x="0" y="102464"/>
                    <a:pt x="0" y="66008"/>
                  </a:cubicBezTo>
                  <a:cubicBezTo>
                    <a:pt x="0" y="29553"/>
                    <a:pt x="29553" y="0"/>
                    <a:pt x="66008" y="0"/>
                  </a:cubicBezTo>
                  <a:cubicBezTo>
                    <a:pt x="102464" y="0"/>
                    <a:pt x="132017" y="29553"/>
                    <a:pt x="132017" y="66008"/>
                  </a:cubicBezTo>
                  <a:close/>
                </a:path>
              </a:pathLst>
            </a:custGeom>
            <a:solidFill>
              <a:srgbClr val="FFFFFF"/>
            </a:solidFill>
            <a:ln w="2858" cap="rnd">
              <a:solidFill>
                <a:srgbClr val="5B5B5D"/>
              </a:solidFill>
              <a:prstDash val="solid"/>
              <a:round/>
            </a:ln>
          </p:spPr>
          <p:txBody>
            <a:bodyPr wrap="none" tIns="72000" bIns="72000" rtlCol="0" anchor="ctr"/>
            <a:lstStyle/>
            <a:p>
              <a:pPr algn="ctr"/>
              <a:r>
                <a:rPr lang="en-GB" sz="700" dirty="0"/>
                <a:t>vs</a:t>
              </a:r>
            </a:p>
          </p:txBody>
        </p:sp>
        <p:grpSp>
          <p:nvGrpSpPr>
            <p:cNvPr id="175" name="Group 174">
              <a:extLst>
                <a:ext uri="{FF2B5EF4-FFF2-40B4-BE49-F238E27FC236}">
                  <a16:creationId xmlns:a16="http://schemas.microsoft.com/office/drawing/2014/main" xmlns="" id="{52BD73E5-28A5-4723-99E9-EA058BF137CA}"/>
                </a:ext>
              </a:extLst>
            </p:cNvPr>
            <p:cNvGrpSpPr/>
            <p:nvPr/>
          </p:nvGrpSpPr>
          <p:grpSpPr>
            <a:xfrm>
              <a:off x="6524973" y="4532574"/>
              <a:ext cx="337431" cy="319143"/>
              <a:chOff x="6582123" y="4589724"/>
              <a:chExt cx="337431" cy="319143"/>
            </a:xfrm>
          </p:grpSpPr>
          <p:sp>
            <p:nvSpPr>
              <p:cNvPr id="176" name="Freeform: Shape 175">
                <a:extLst>
                  <a:ext uri="{FF2B5EF4-FFF2-40B4-BE49-F238E27FC236}">
                    <a16:creationId xmlns:a16="http://schemas.microsoft.com/office/drawing/2014/main" xmlns="" id="{71CF070B-3E6D-431F-B334-81E6615F6996}"/>
                  </a:ext>
                </a:extLst>
              </p:cNvPr>
              <p:cNvSpPr/>
              <p:nvPr/>
            </p:nvSpPr>
            <p:spPr>
              <a:xfrm rot="19006199">
                <a:off x="6709085" y="4669833"/>
                <a:ext cx="208502" cy="41719"/>
              </a:xfrm>
              <a:custGeom>
                <a:avLst/>
                <a:gdLst>
                  <a:gd name="connsiteX0" fmla="*/ 0 w 208502"/>
                  <a:gd name="connsiteY0" fmla="*/ 0 h 41719"/>
                  <a:gd name="connsiteX1" fmla="*/ 208502 w 208502"/>
                  <a:gd name="connsiteY1" fmla="*/ 0 h 41719"/>
                  <a:gd name="connsiteX2" fmla="*/ 208502 w 208502"/>
                  <a:gd name="connsiteY2" fmla="*/ 41720 h 41719"/>
                  <a:gd name="connsiteX3" fmla="*/ 0 w 208502"/>
                  <a:gd name="connsiteY3" fmla="*/ 41720 h 41719"/>
                </a:gdLst>
                <a:ahLst/>
                <a:cxnLst>
                  <a:cxn ang="0">
                    <a:pos x="connsiteX0" y="connsiteY0"/>
                  </a:cxn>
                  <a:cxn ang="0">
                    <a:pos x="connsiteX1" y="connsiteY1"/>
                  </a:cxn>
                  <a:cxn ang="0">
                    <a:pos x="connsiteX2" y="connsiteY2"/>
                  </a:cxn>
                  <a:cxn ang="0">
                    <a:pos x="connsiteX3" y="connsiteY3"/>
                  </a:cxn>
                </a:cxnLst>
                <a:rect l="l" t="t" r="r" b="b"/>
                <a:pathLst>
                  <a:path w="208502" h="41719">
                    <a:moveTo>
                      <a:pt x="0" y="0"/>
                    </a:moveTo>
                    <a:lnTo>
                      <a:pt x="208502" y="0"/>
                    </a:lnTo>
                    <a:lnTo>
                      <a:pt x="208502" y="41720"/>
                    </a:lnTo>
                    <a:lnTo>
                      <a:pt x="0" y="41720"/>
                    </a:lnTo>
                    <a:close/>
                  </a:path>
                </a:pathLst>
              </a:custGeom>
              <a:solidFill>
                <a:srgbClr val="FFFFFF"/>
              </a:solidFill>
              <a:ln w="6096" cap="rnd">
                <a:solidFill>
                  <a:srgbClr val="5A5B5D"/>
                </a:solidFill>
                <a:prstDash val="solid"/>
                <a:round/>
              </a:ln>
            </p:spPr>
            <p:txBody>
              <a:bodyPr rtlCol="0" anchor="ctr"/>
              <a:lstStyle/>
              <a:p>
                <a:endParaRPr lang="en-GB"/>
              </a:p>
            </p:txBody>
          </p:sp>
          <p:sp>
            <p:nvSpPr>
              <p:cNvPr id="177" name="Freeform: Shape 176">
                <a:extLst>
                  <a:ext uri="{FF2B5EF4-FFF2-40B4-BE49-F238E27FC236}">
                    <a16:creationId xmlns:a16="http://schemas.microsoft.com/office/drawing/2014/main" xmlns="" id="{56C1ED9C-258C-4ADC-BDED-9D0FB46C5D66}"/>
                  </a:ext>
                </a:extLst>
              </p:cNvPr>
              <p:cNvSpPr/>
              <p:nvPr/>
            </p:nvSpPr>
            <p:spPr>
              <a:xfrm>
                <a:off x="6840649" y="4615592"/>
                <a:ext cx="45036" cy="46822"/>
              </a:xfrm>
              <a:custGeom>
                <a:avLst/>
                <a:gdLst>
                  <a:gd name="connsiteX0" fmla="*/ 34464 w 45036"/>
                  <a:gd name="connsiteY0" fmla="*/ 0 h 46822"/>
                  <a:gd name="connsiteX1" fmla="*/ 23796 w 45036"/>
                  <a:gd name="connsiteY1" fmla="*/ 9049 h 46822"/>
                  <a:gd name="connsiteX2" fmla="*/ 936 w 45036"/>
                  <a:gd name="connsiteY2" fmla="*/ 45720 h 46822"/>
                  <a:gd name="connsiteX3" fmla="*/ 39036 w 45036"/>
                  <a:gd name="connsiteY3" fmla="*/ 25241 h 46822"/>
                  <a:gd name="connsiteX4" fmla="*/ 45037 w 45036"/>
                  <a:gd name="connsiteY4" fmla="*/ 19336 h 468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36" h="46822">
                    <a:moveTo>
                      <a:pt x="34464" y="0"/>
                    </a:moveTo>
                    <a:cubicBezTo>
                      <a:pt x="30939" y="2762"/>
                      <a:pt x="27415" y="5715"/>
                      <a:pt x="23796" y="9049"/>
                    </a:cubicBezTo>
                    <a:cubicBezTo>
                      <a:pt x="7032" y="24860"/>
                      <a:pt x="-3255" y="41339"/>
                      <a:pt x="936" y="45720"/>
                    </a:cubicBezTo>
                    <a:cubicBezTo>
                      <a:pt x="5127" y="50102"/>
                      <a:pt x="22176" y="41053"/>
                      <a:pt x="39036" y="25241"/>
                    </a:cubicBezTo>
                    <a:lnTo>
                      <a:pt x="45037" y="19336"/>
                    </a:lnTo>
                    <a:close/>
                  </a:path>
                </a:pathLst>
              </a:custGeom>
              <a:noFill/>
              <a:ln w="4001" cap="rnd">
                <a:solidFill>
                  <a:srgbClr val="5A5B5D"/>
                </a:solidFill>
                <a:prstDash val="solid"/>
                <a:round/>
              </a:ln>
            </p:spPr>
            <p:txBody>
              <a:bodyPr rtlCol="0" anchor="ctr"/>
              <a:lstStyle/>
              <a:p>
                <a:endParaRPr lang="en-GB"/>
              </a:p>
            </p:txBody>
          </p:sp>
          <p:sp>
            <p:nvSpPr>
              <p:cNvPr id="178" name="Freeform: Shape 177">
                <a:extLst>
                  <a:ext uri="{FF2B5EF4-FFF2-40B4-BE49-F238E27FC236}">
                    <a16:creationId xmlns:a16="http://schemas.microsoft.com/office/drawing/2014/main" xmlns="" id="{1C509FA7-EAF9-4A1E-B3D9-8B45FC1310BB}"/>
                  </a:ext>
                </a:extLst>
              </p:cNvPr>
              <p:cNvSpPr/>
              <p:nvPr/>
            </p:nvSpPr>
            <p:spPr>
              <a:xfrm>
                <a:off x="6861587" y="4627975"/>
                <a:ext cx="10477" cy="19335"/>
              </a:xfrm>
              <a:custGeom>
                <a:avLst/>
                <a:gdLst>
                  <a:gd name="connsiteX0" fmla="*/ 10478 w 10477"/>
                  <a:gd name="connsiteY0" fmla="*/ 19336 h 19335"/>
                  <a:gd name="connsiteX1" fmla="*/ 0 w 10477"/>
                  <a:gd name="connsiteY1" fmla="*/ 0 h 19335"/>
                </a:gdLst>
                <a:ahLst/>
                <a:cxnLst>
                  <a:cxn ang="0">
                    <a:pos x="connsiteX0" y="connsiteY0"/>
                  </a:cxn>
                  <a:cxn ang="0">
                    <a:pos x="connsiteX1" y="connsiteY1"/>
                  </a:cxn>
                </a:cxnLst>
                <a:rect l="l" t="t" r="r" b="b"/>
                <a:pathLst>
                  <a:path w="10477" h="19335">
                    <a:moveTo>
                      <a:pt x="10478" y="19336"/>
                    </a:moveTo>
                    <a:lnTo>
                      <a:pt x="0" y="0"/>
                    </a:lnTo>
                  </a:path>
                </a:pathLst>
              </a:custGeom>
              <a:ln w="4001" cap="rnd">
                <a:solidFill>
                  <a:srgbClr val="5A5B5D"/>
                </a:solidFill>
                <a:prstDash val="solid"/>
                <a:round/>
              </a:ln>
            </p:spPr>
            <p:txBody>
              <a:bodyPr rtlCol="0" anchor="ctr"/>
              <a:lstStyle/>
              <a:p>
                <a:endParaRPr lang="en-GB"/>
              </a:p>
            </p:txBody>
          </p:sp>
          <p:sp>
            <p:nvSpPr>
              <p:cNvPr id="179" name="Freeform: Shape 178">
                <a:extLst>
                  <a:ext uri="{FF2B5EF4-FFF2-40B4-BE49-F238E27FC236}">
                    <a16:creationId xmlns:a16="http://schemas.microsoft.com/office/drawing/2014/main" xmlns="" id="{89B10BC5-4CA7-4190-96A2-EF09E9C836DF}"/>
                  </a:ext>
                </a:extLst>
              </p:cNvPr>
              <p:cNvSpPr/>
              <p:nvPr/>
            </p:nvSpPr>
            <p:spPr>
              <a:xfrm rot="19006199">
                <a:off x="6728427" y="4698281"/>
                <a:ext cx="130016" cy="33528"/>
              </a:xfrm>
              <a:custGeom>
                <a:avLst/>
                <a:gdLst>
                  <a:gd name="connsiteX0" fmla="*/ 0 w 130016"/>
                  <a:gd name="connsiteY0" fmla="*/ 0 h 33528"/>
                  <a:gd name="connsiteX1" fmla="*/ 130016 w 130016"/>
                  <a:gd name="connsiteY1" fmla="*/ 0 h 33528"/>
                  <a:gd name="connsiteX2" fmla="*/ 130016 w 130016"/>
                  <a:gd name="connsiteY2" fmla="*/ 33528 h 33528"/>
                  <a:gd name="connsiteX3" fmla="*/ 0 w 130016"/>
                  <a:gd name="connsiteY3" fmla="*/ 33528 h 33528"/>
                </a:gdLst>
                <a:ahLst/>
                <a:cxnLst>
                  <a:cxn ang="0">
                    <a:pos x="connsiteX0" y="connsiteY0"/>
                  </a:cxn>
                  <a:cxn ang="0">
                    <a:pos x="connsiteX1" y="connsiteY1"/>
                  </a:cxn>
                  <a:cxn ang="0">
                    <a:pos x="connsiteX2" y="connsiteY2"/>
                  </a:cxn>
                  <a:cxn ang="0">
                    <a:pos x="connsiteX3" y="connsiteY3"/>
                  </a:cxn>
                </a:cxnLst>
                <a:rect l="l" t="t" r="r" b="b"/>
                <a:pathLst>
                  <a:path w="130016" h="33528">
                    <a:moveTo>
                      <a:pt x="0" y="0"/>
                    </a:moveTo>
                    <a:lnTo>
                      <a:pt x="130016" y="0"/>
                    </a:lnTo>
                    <a:lnTo>
                      <a:pt x="130016" y="33528"/>
                    </a:lnTo>
                    <a:lnTo>
                      <a:pt x="0" y="33528"/>
                    </a:lnTo>
                    <a:close/>
                  </a:path>
                </a:pathLst>
              </a:custGeom>
              <a:noFill/>
              <a:ln w="4001" cap="rnd">
                <a:solidFill>
                  <a:srgbClr val="5A5B5D"/>
                </a:solidFill>
                <a:prstDash val="solid"/>
                <a:round/>
              </a:ln>
            </p:spPr>
            <p:txBody>
              <a:bodyPr rtlCol="0" anchor="ctr"/>
              <a:lstStyle/>
              <a:p>
                <a:endParaRPr lang="en-GB"/>
              </a:p>
            </p:txBody>
          </p:sp>
          <p:sp>
            <p:nvSpPr>
              <p:cNvPr id="180" name="Freeform: Shape 179">
                <a:extLst>
                  <a:ext uri="{FF2B5EF4-FFF2-40B4-BE49-F238E27FC236}">
                    <a16:creationId xmlns:a16="http://schemas.microsoft.com/office/drawing/2014/main" xmlns="" id="{B1794DC8-FFC8-4E6A-8404-CBA64D64B005}"/>
                  </a:ext>
                </a:extLst>
              </p:cNvPr>
              <p:cNvSpPr/>
              <p:nvPr/>
            </p:nvSpPr>
            <p:spPr>
              <a:xfrm>
                <a:off x="6894639" y="4589724"/>
                <a:ext cx="24915" cy="25868"/>
              </a:xfrm>
              <a:custGeom>
                <a:avLst/>
                <a:gdLst>
                  <a:gd name="connsiteX0" fmla="*/ 22098 w 24915"/>
                  <a:gd name="connsiteY0" fmla="*/ 25868 h 25868"/>
                  <a:gd name="connsiteX1" fmla="*/ 22153 w 24915"/>
                  <a:gd name="connsiteY1" fmla="*/ 12398 h 25868"/>
                  <a:gd name="connsiteX2" fmla="*/ 22098 w 24915"/>
                  <a:gd name="connsiteY2" fmla="*/ 12343 h 25868"/>
                  <a:gd name="connsiteX3" fmla="*/ 13430 w 24915"/>
                  <a:gd name="connsiteY3" fmla="*/ 2818 h 25868"/>
                  <a:gd name="connsiteX4" fmla="*/ 0 w 24915"/>
                  <a:gd name="connsiteY4" fmla="*/ 2723 h 25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15" h="25868">
                    <a:moveTo>
                      <a:pt x="22098" y="25868"/>
                    </a:moveTo>
                    <a:cubicBezTo>
                      <a:pt x="25833" y="22164"/>
                      <a:pt x="25858" y="16133"/>
                      <a:pt x="22153" y="12398"/>
                    </a:cubicBezTo>
                    <a:cubicBezTo>
                      <a:pt x="22135" y="12380"/>
                      <a:pt x="22116" y="12361"/>
                      <a:pt x="22098" y="12343"/>
                    </a:cubicBezTo>
                    <a:lnTo>
                      <a:pt x="13430" y="2818"/>
                    </a:lnTo>
                    <a:cubicBezTo>
                      <a:pt x="9741" y="-902"/>
                      <a:pt x="3741" y="-944"/>
                      <a:pt x="0" y="2723"/>
                    </a:cubicBezTo>
                  </a:path>
                </a:pathLst>
              </a:custGeom>
              <a:solidFill>
                <a:srgbClr val="FFFFFF"/>
              </a:solidFill>
              <a:ln w="4001" cap="flat">
                <a:solidFill>
                  <a:srgbClr val="5A5B5D"/>
                </a:solidFill>
                <a:prstDash val="solid"/>
                <a:miter/>
              </a:ln>
            </p:spPr>
            <p:txBody>
              <a:bodyPr rtlCol="0" anchor="ctr"/>
              <a:lstStyle/>
              <a:p>
                <a:endParaRPr lang="en-GB"/>
              </a:p>
            </p:txBody>
          </p:sp>
          <p:sp>
            <p:nvSpPr>
              <p:cNvPr id="181" name="Freeform: Shape 180">
                <a:extLst>
                  <a:ext uri="{FF2B5EF4-FFF2-40B4-BE49-F238E27FC236}">
                    <a16:creationId xmlns:a16="http://schemas.microsoft.com/office/drawing/2014/main" xmlns="" id="{03457990-97F3-4380-9CD3-944F145478E7}"/>
                  </a:ext>
                </a:extLst>
              </p:cNvPr>
              <p:cNvSpPr/>
              <p:nvPr/>
            </p:nvSpPr>
            <p:spPr>
              <a:xfrm rot="19006199">
                <a:off x="6886207" y="4592260"/>
                <a:ext cx="22383" cy="38100"/>
              </a:xfrm>
              <a:custGeom>
                <a:avLst/>
                <a:gdLst>
                  <a:gd name="connsiteX0" fmla="*/ 0 w 22383"/>
                  <a:gd name="connsiteY0" fmla="*/ 476 h 38100"/>
                  <a:gd name="connsiteX1" fmla="*/ 15526 w 22383"/>
                  <a:gd name="connsiteY1" fmla="*/ 476 h 38100"/>
                  <a:gd name="connsiteX2" fmla="*/ 22384 w 22383"/>
                  <a:gd name="connsiteY2" fmla="*/ 7334 h 38100"/>
                  <a:gd name="connsiteX3" fmla="*/ 22384 w 22383"/>
                  <a:gd name="connsiteY3" fmla="*/ 31242 h 38100"/>
                  <a:gd name="connsiteX4" fmla="*/ 15526 w 22383"/>
                  <a:gd name="connsiteY4" fmla="*/ 38100 h 38100"/>
                  <a:gd name="connsiteX5" fmla="*/ 0 w 22383"/>
                  <a:gd name="connsiteY5" fmla="*/ 38100 h 38100"/>
                  <a:gd name="connsiteX6" fmla="*/ 0 w 22383"/>
                  <a:gd name="connsiteY6" fmla="*/ 38100 h 38100"/>
                  <a:gd name="connsiteX7" fmla="*/ 0 w 22383"/>
                  <a:gd name="connsiteY7" fmla="*/ 0 h 38100"/>
                  <a:gd name="connsiteX8" fmla="*/ 0 w 22383"/>
                  <a:gd name="connsiteY8" fmla="*/ 476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83" h="38100">
                    <a:moveTo>
                      <a:pt x="0" y="476"/>
                    </a:moveTo>
                    <a:lnTo>
                      <a:pt x="15526" y="476"/>
                    </a:lnTo>
                    <a:cubicBezTo>
                      <a:pt x="19313" y="476"/>
                      <a:pt x="22384" y="3547"/>
                      <a:pt x="22384" y="7334"/>
                    </a:cubicBezTo>
                    <a:lnTo>
                      <a:pt x="22384" y="31242"/>
                    </a:lnTo>
                    <a:cubicBezTo>
                      <a:pt x="22384" y="35030"/>
                      <a:pt x="19313" y="38100"/>
                      <a:pt x="15526" y="38100"/>
                    </a:cubicBezTo>
                    <a:lnTo>
                      <a:pt x="0" y="38100"/>
                    </a:lnTo>
                    <a:lnTo>
                      <a:pt x="0" y="38100"/>
                    </a:lnTo>
                    <a:lnTo>
                      <a:pt x="0" y="0"/>
                    </a:lnTo>
                    <a:lnTo>
                      <a:pt x="0" y="476"/>
                    </a:lnTo>
                    <a:close/>
                  </a:path>
                </a:pathLst>
              </a:custGeom>
              <a:solidFill>
                <a:srgbClr val="FFFFFF"/>
              </a:solidFill>
              <a:ln w="4001" cap="rnd">
                <a:solidFill>
                  <a:srgbClr val="5A5B5D"/>
                </a:solidFill>
                <a:prstDash val="solid"/>
                <a:round/>
              </a:ln>
            </p:spPr>
            <p:txBody>
              <a:bodyPr rtlCol="0" anchor="ctr"/>
              <a:lstStyle/>
              <a:p>
                <a:endParaRPr lang="en-GB"/>
              </a:p>
            </p:txBody>
          </p:sp>
          <p:sp>
            <p:nvSpPr>
              <p:cNvPr id="182" name="Freeform: Shape 181">
                <a:extLst>
                  <a:ext uri="{FF2B5EF4-FFF2-40B4-BE49-F238E27FC236}">
                    <a16:creationId xmlns:a16="http://schemas.microsoft.com/office/drawing/2014/main" xmlns="" id="{E7F78CD8-2F17-44C0-AA59-96D2B4A9ABD8}"/>
                  </a:ext>
                </a:extLst>
              </p:cNvPr>
              <p:cNvSpPr/>
              <p:nvPr/>
            </p:nvSpPr>
            <p:spPr>
              <a:xfrm>
                <a:off x="6582219" y="4747323"/>
                <a:ext cx="169068" cy="161544"/>
              </a:xfrm>
              <a:custGeom>
                <a:avLst/>
                <a:gdLst>
                  <a:gd name="connsiteX0" fmla="*/ 14764 w 169068"/>
                  <a:gd name="connsiteY0" fmla="*/ 161544 h 161544"/>
                  <a:gd name="connsiteX1" fmla="*/ 120491 w 169068"/>
                  <a:gd name="connsiteY1" fmla="*/ 78391 h 161544"/>
                  <a:gd name="connsiteX2" fmla="*/ 169069 w 169068"/>
                  <a:gd name="connsiteY2" fmla="*/ 29432 h 161544"/>
                  <a:gd name="connsiteX3" fmla="*/ 141351 w 169068"/>
                  <a:gd name="connsiteY3" fmla="*/ 0 h 161544"/>
                  <a:gd name="connsiteX4" fmla="*/ 89535 w 169068"/>
                  <a:gd name="connsiteY4" fmla="*/ 45434 h 161544"/>
                  <a:gd name="connsiteX5" fmla="*/ 0 w 169068"/>
                  <a:gd name="connsiteY5" fmla="*/ 145352 h 161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068" h="161544">
                    <a:moveTo>
                      <a:pt x="14764" y="161544"/>
                    </a:moveTo>
                    <a:cubicBezTo>
                      <a:pt x="38481" y="148971"/>
                      <a:pt x="78391" y="118015"/>
                      <a:pt x="120491" y="78391"/>
                    </a:cubicBezTo>
                    <a:cubicBezTo>
                      <a:pt x="138589" y="61436"/>
                      <a:pt x="154972" y="44768"/>
                      <a:pt x="169069" y="29432"/>
                    </a:cubicBezTo>
                    <a:lnTo>
                      <a:pt x="141351" y="0"/>
                    </a:lnTo>
                    <a:cubicBezTo>
                      <a:pt x="125254" y="13049"/>
                      <a:pt x="107633" y="28575"/>
                      <a:pt x="89535" y="45434"/>
                    </a:cubicBezTo>
                    <a:cubicBezTo>
                      <a:pt x="47339" y="85058"/>
                      <a:pt x="14002" y="122968"/>
                      <a:pt x="0" y="145352"/>
                    </a:cubicBezTo>
                    <a:close/>
                  </a:path>
                </a:pathLst>
              </a:custGeom>
              <a:solidFill>
                <a:srgbClr val="FFFFFF"/>
              </a:solidFill>
              <a:ln w="6096" cap="rnd">
                <a:solidFill>
                  <a:srgbClr val="5A5B5D"/>
                </a:solidFill>
                <a:prstDash val="solid"/>
                <a:round/>
              </a:ln>
            </p:spPr>
            <p:txBody>
              <a:bodyPr rtlCol="0" anchor="ctr"/>
              <a:lstStyle/>
              <a:p>
                <a:endParaRPr lang="en-GB"/>
              </a:p>
            </p:txBody>
          </p:sp>
          <p:sp>
            <p:nvSpPr>
              <p:cNvPr id="183" name="Freeform: Shape 182">
                <a:extLst>
                  <a:ext uri="{FF2B5EF4-FFF2-40B4-BE49-F238E27FC236}">
                    <a16:creationId xmlns:a16="http://schemas.microsoft.com/office/drawing/2014/main" xmlns="" id="{39C9DECA-4CAA-4E5C-A00D-1D59947FBAFE}"/>
                  </a:ext>
                </a:extLst>
              </p:cNvPr>
              <p:cNvSpPr/>
              <p:nvPr/>
            </p:nvSpPr>
            <p:spPr>
              <a:xfrm>
                <a:off x="6582123" y="4792429"/>
                <a:ext cx="122460" cy="115866"/>
              </a:xfrm>
              <a:custGeom>
                <a:avLst/>
                <a:gdLst>
                  <a:gd name="connsiteX0" fmla="*/ 52388 w 122460"/>
                  <a:gd name="connsiteY0" fmla="*/ 50048 h 115866"/>
                  <a:gd name="connsiteX1" fmla="*/ 0 w 122460"/>
                  <a:gd name="connsiteY1" fmla="*/ 110056 h 115866"/>
                  <a:gd name="connsiteX2" fmla="*/ 5524 w 122460"/>
                  <a:gd name="connsiteY2" fmla="*/ 115866 h 115866"/>
                  <a:gd name="connsiteX3" fmla="*/ 68675 w 122460"/>
                  <a:gd name="connsiteY3" fmla="*/ 67384 h 115866"/>
                  <a:gd name="connsiteX4" fmla="*/ 121920 w 122460"/>
                  <a:gd name="connsiteY4" fmla="*/ 709 h 115866"/>
                  <a:gd name="connsiteX5" fmla="*/ 52388 w 122460"/>
                  <a:gd name="connsiteY5" fmla="*/ 50048 h 1158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460" h="115866">
                    <a:moveTo>
                      <a:pt x="52388" y="50048"/>
                    </a:moveTo>
                    <a:cubicBezTo>
                      <a:pt x="25717" y="75099"/>
                      <a:pt x="5334" y="98816"/>
                      <a:pt x="0" y="110056"/>
                    </a:cubicBezTo>
                    <a:lnTo>
                      <a:pt x="5524" y="115866"/>
                    </a:lnTo>
                    <a:cubicBezTo>
                      <a:pt x="17145" y="111294"/>
                      <a:pt x="42005" y="92435"/>
                      <a:pt x="68675" y="67384"/>
                    </a:cubicBezTo>
                    <a:cubicBezTo>
                      <a:pt x="102584" y="35475"/>
                      <a:pt x="126397" y="5757"/>
                      <a:pt x="121920" y="709"/>
                    </a:cubicBezTo>
                    <a:cubicBezTo>
                      <a:pt x="117443" y="-4339"/>
                      <a:pt x="86297" y="18140"/>
                      <a:pt x="52388" y="50048"/>
                    </a:cubicBezTo>
                    <a:close/>
                  </a:path>
                </a:pathLst>
              </a:custGeom>
              <a:solidFill>
                <a:srgbClr val="FFFFFF"/>
              </a:solidFill>
              <a:ln w="4191" cap="rnd">
                <a:solidFill>
                  <a:srgbClr val="5A5B5D"/>
                </a:solidFill>
                <a:prstDash val="solid"/>
                <a:round/>
              </a:ln>
            </p:spPr>
            <p:txBody>
              <a:bodyPr rtlCol="0" anchor="ctr"/>
              <a:lstStyle/>
              <a:p>
                <a:endParaRPr lang="en-GB"/>
              </a:p>
            </p:txBody>
          </p:sp>
        </p:grpSp>
      </p:grpSp>
      <p:pic>
        <p:nvPicPr>
          <p:cNvPr id="206" name="Graphic 205">
            <a:extLst>
              <a:ext uri="{FF2B5EF4-FFF2-40B4-BE49-F238E27FC236}">
                <a16:creationId xmlns:a16="http://schemas.microsoft.com/office/drawing/2014/main" xmlns="" id="{A12D98F9-09C6-4072-B85C-7928A630F2A8}"/>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10767425" y="4927867"/>
            <a:ext cx="792683" cy="792683"/>
          </a:xfrm>
          <a:prstGeom prst="rect">
            <a:avLst/>
          </a:prstGeom>
        </p:spPr>
      </p:pic>
      <p:sp>
        <p:nvSpPr>
          <p:cNvPr id="207" name="Footer Placeholder 2">
            <a:extLst>
              <a:ext uri="{FF2B5EF4-FFF2-40B4-BE49-F238E27FC236}">
                <a16:creationId xmlns:a16="http://schemas.microsoft.com/office/drawing/2014/main" xmlns="" id="{BE798560-61D7-4617-A557-09A2BDE463EA}"/>
              </a:ext>
            </a:extLst>
          </p:cNvPr>
          <p:cNvSpPr>
            <a:spLocks noGrp="1"/>
          </p:cNvSpPr>
          <p:nvPr>
            <p:ph type="ftr" sz="quarter" idx="11"/>
          </p:nvPr>
        </p:nvSpPr>
        <p:spPr>
          <a:xfrm>
            <a:off x="426670" y="6074880"/>
            <a:ext cx="11079529" cy="471703"/>
          </a:xfrm>
        </p:spPr>
        <p:txBody>
          <a:bodyPr/>
          <a:lstStyle/>
          <a:p>
            <a:pPr>
              <a:lnSpc>
                <a:spcPct val="107000"/>
              </a:lnSpc>
              <a:spcAft>
                <a:spcPts val="800"/>
              </a:spcAft>
            </a:pPr>
            <a:r>
              <a:rPr lang="en-GB" sz="700" baseline="30000" dirty="0" err="1">
                <a:solidFill>
                  <a:srgbClr val="595A5C"/>
                </a:solidFill>
              </a:rPr>
              <a:t>a</a:t>
            </a:r>
            <a:r>
              <a:rPr lang="en-GB" sz="700" dirty="0" err="1">
                <a:solidFill>
                  <a:srgbClr val="595A5C"/>
                </a:solidFill>
              </a:rPr>
              <a:t>Soliqua</a:t>
            </a:r>
            <a:r>
              <a:rPr lang="en-GB" sz="700" dirty="0">
                <a:solidFill>
                  <a:srgbClr val="595A5C"/>
                </a:solidFill>
              </a:rPr>
              <a:t>; Sanofi, Paris, France; </a:t>
            </a:r>
            <a:r>
              <a:rPr lang="en-GB" sz="700" baseline="30000" dirty="0" err="1">
                <a:solidFill>
                  <a:srgbClr val="595A5C"/>
                </a:solidFill>
              </a:rPr>
              <a:t>b</a:t>
            </a:r>
            <a:r>
              <a:rPr lang="en-GB" sz="700" dirty="0" err="1">
                <a:solidFill>
                  <a:srgbClr val="595A5C"/>
                </a:solidFill>
              </a:rPr>
              <a:t>NovoMix</a:t>
            </a:r>
            <a:r>
              <a:rPr lang="en-GB" sz="700" baseline="30000" dirty="0">
                <a:solidFill>
                  <a:srgbClr val="595A5C"/>
                </a:solidFill>
              </a:rPr>
              <a:t>®</a:t>
            </a:r>
            <a:r>
              <a:rPr lang="en-GB" sz="700" dirty="0">
                <a:solidFill>
                  <a:srgbClr val="595A5C"/>
                </a:solidFill>
              </a:rPr>
              <a:t> 30; Novo Nordisk A/S, </a:t>
            </a:r>
            <a:r>
              <a:rPr lang="en-GB" sz="700" dirty="0" err="1">
                <a:solidFill>
                  <a:srgbClr val="595A5C"/>
                </a:solidFill>
              </a:rPr>
              <a:t>Bagsværd</a:t>
            </a:r>
            <a:r>
              <a:rPr lang="en-GB" sz="700" dirty="0">
                <a:solidFill>
                  <a:srgbClr val="595A5C"/>
                </a:solidFill>
              </a:rPr>
              <a:t>, Denmark. </a:t>
            </a:r>
            <a:br>
              <a:rPr lang="en-GB" sz="700" dirty="0">
                <a:solidFill>
                  <a:srgbClr val="595A5C"/>
                </a:solidFill>
              </a:rPr>
            </a:br>
            <a:r>
              <a:rPr lang="en-GB" sz="700" dirty="0">
                <a:solidFill>
                  <a:srgbClr val="595A5C"/>
                </a:solidFill>
              </a:rPr>
              <a:t>Full publication (including funding and disclosure information): Findings for iGlarLixi vs </a:t>
            </a:r>
            <a:r>
              <a:rPr lang="en-GB" sz="700" dirty="0" err="1">
                <a:solidFill>
                  <a:srgbClr val="595A5C"/>
                </a:solidFill>
              </a:rPr>
              <a:t>BIAsp</a:t>
            </a:r>
            <a:r>
              <a:rPr lang="en-GB" sz="700" dirty="0">
                <a:solidFill>
                  <a:srgbClr val="595A5C"/>
                </a:solidFill>
              </a:rPr>
              <a:t> 30 confirmed in groups of people with type 2 diabetes with different biomedical characteristics by P.D. Home, R.J. McCrimmon, J. Rosenstock, M. </a:t>
            </a:r>
            <a:r>
              <a:rPr lang="en-GB" sz="700" dirty="0" err="1">
                <a:solidFill>
                  <a:srgbClr val="595A5C"/>
                </a:solidFill>
              </a:rPr>
              <a:t>Blüher</a:t>
            </a:r>
            <a:r>
              <a:rPr lang="en-GB" sz="700" dirty="0">
                <a:solidFill>
                  <a:srgbClr val="595A5C"/>
                </a:solidFill>
              </a:rPr>
              <a:t>, K. </a:t>
            </a:r>
            <a:r>
              <a:rPr lang="en-GB" sz="700" dirty="0" err="1">
                <a:solidFill>
                  <a:srgbClr val="595A5C"/>
                </a:solidFill>
              </a:rPr>
              <a:t>Pegelow</a:t>
            </a:r>
            <a:r>
              <a:rPr lang="en-GB" sz="700" dirty="0">
                <a:solidFill>
                  <a:srgbClr val="595A5C"/>
                </a:solidFill>
              </a:rPr>
              <a:t>, L. Melas-Melt, </a:t>
            </a:r>
            <a:br>
              <a:rPr lang="en-GB" sz="700" dirty="0">
                <a:solidFill>
                  <a:srgbClr val="595A5C"/>
                </a:solidFill>
              </a:rPr>
            </a:br>
            <a:r>
              <a:rPr lang="en-GB" sz="700" dirty="0">
                <a:solidFill>
                  <a:srgbClr val="595A5C"/>
                </a:solidFill>
              </a:rPr>
              <a:t>K. </a:t>
            </a:r>
            <a:r>
              <a:rPr lang="en-GB" sz="700" dirty="0" err="1">
                <a:solidFill>
                  <a:srgbClr val="595A5C"/>
                </a:solidFill>
              </a:rPr>
              <a:t>Djaballah</a:t>
            </a:r>
            <a:r>
              <a:rPr lang="en-GB" sz="700" dirty="0">
                <a:solidFill>
                  <a:srgbClr val="595A5C"/>
                </a:solidFill>
              </a:rPr>
              <a:t>, F. Giorgino. </a:t>
            </a:r>
            <a:r>
              <a:rPr lang="en-GB" sz="700" i="1"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Diabetes </a:t>
            </a:r>
            <a:r>
              <a:rPr lang="en-GB" sz="700" i="1" u="sng" dirty="0" err="1">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Obes</a:t>
            </a:r>
            <a:r>
              <a:rPr lang="en-GB" sz="700" i="1"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 </a:t>
            </a:r>
            <a:r>
              <a:rPr lang="en-GB" sz="700" i="1" u="sng" dirty="0" err="1">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Metab</a:t>
            </a:r>
            <a:r>
              <a:rPr lang="en-GB" sz="700" i="1"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 </a:t>
            </a:r>
            <a:r>
              <a:rPr lang="en-GB" sz="7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2022; </a:t>
            </a:r>
            <a:r>
              <a:rPr lang="en-GB" sz="700" u="sng" dirty="0" err="1">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doi</a:t>
            </a:r>
            <a:r>
              <a:rPr lang="en-GB" sz="7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 10.1111/dom.14907</a:t>
            </a:r>
            <a:r>
              <a:rPr lang="en-GB" sz="700" dirty="0">
                <a:solidFill>
                  <a:srgbClr val="595A5C"/>
                </a:solidFill>
              </a:rPr>
              <a:t>; Original study available at: </a:t>
            </a:r>
            <a:r>
              <a:rPr lang="en-GB" sz="700" dirty="0">
                <a:solidFill>
                  <a:srgbClr val="525CA3"/>
                </a:solidFill>
                <a:hlinkClick r:id="rId5">
                  <a:extLst>
                    <a:ext uri="{A12FA001-AC4F-418D-AE19-62706E023703}">
                      <ahyp:hlinkClr xmlns:ahyp="http://schemas.microsoft.com/office/drawing/2018/hyperlinkcolor" xmlns="" val="tx"/>
                    </a:ext>
                  </a:extLst>
                </a:hlinkClick>
              </a:rPr>
              <a:t>Rosenstock J, et al. </a:t>
            </a:r>
            <a:r>
              <a:rPr lang="en-GB" sz="700" i="1" dirty="0">
                <a:solidFill>
                  <a:srgbClr val="525CA3"/>
                </a:solidFill>
                <a:hlinkClick r:id="rId5">
                  <a:extLst>
                    <a:ext uri="{A12FA001-AC4F-418D-AE19-62706E023703}">
                      <ahyp:hlinkClr xmlns:ahyp="http://schemas.microsoft.com/office/drawing/2018/hyperlinkcolor" xmlns="" val="tx"/>
                    </a:ext>
                  </a:extLst>
                </a:hlinkClick>
              </a:rPr>
              <a:t>Diabetes Care </a:t>
            </a:r>
            <a:r>
              <a:rPr lang="en-GB" sz="700" dirty="0">
                <a:solidFill>
                  <a:srgbClr val="525CA3"/>
                </a:solidFill>
                <a:hlinkClick r:id="rId5">
                  <a:extLst>
                    <a:ext uri="{A12FA001-AC4F-418D-AE19-62706E023703}">
                      <ahyp:hlinkClr xmlns:ahyp="http://schemas.microsoft.com/office/drawing/2018/hyperlinkcolor" xmlns="" val="tx"/>
                    </a:ext>
                  </a:extLst>
                </a:hlinkClick>
              </a:rPr>
              <a:t>2021;44:2361−70</a:t>
            </a:r>
            <a:r>
              <a:rPr lang="en-GB" sz="700" dirty="0">
                <a:solidFill>
                  <a:srgbClr val="595A5C"/>
                </a:solidFill>
              </a:rPr>
              <a:t>. </a:t>
            </a:r>
            <a:endParaRPr lang="en-US" sz="700" dirty="0">
              <a:solidFill>
                <a:srgbClr val="595A5C"/>
              </a:solidFill>
            </a:endParaRPr>
          </a:p>
        </p:txBody>
      </p:sp>
      <p:grpSp>
        <p:nvGrpSpPr>
          <p:cNvPr id="76" name="Group 75">
            <a:extLst>
              <a:ext uri="{FF2B5EF4-FFF2-40B4-BE49-F238E27FC236}">
                <a16:creationId xmlns:a16="http://schemas.microsoft.com/office/drawing/2014/main" xmlns="" id="{38915CD5-A2B7-4AAE-831C-C39C1D3901A7}"/>
              </a:ext>
            </a:extLst>
          </p:cNvPr>
          <p:cNvGrpSpPr/>
          <p:nvPr/>
        </p:nvGrpSpPr>
        <p:grpSpPr>
          <a:xfrm>
            <a:off x="7793788" y="3221669"/>
            <a:ext cx="844140" cy="822250"/>
            <a:chOff x="2784317" y="4728310"/>
            <a:chExt cx="786488" cy="573511"/>
          </a:xfrm>
        </p:grpSpPr>
        <p:sp>
          <p:nvSpPr>
            <p:cNvPr id="77" name="Arrow: Down 76">
              <a:extLst>
                <a:ext uri="{FF2B5EF4-FFF2-40B4-BE49-F238E27FC236}">
                  <a16:creationId xmlns:a16="http://schemas.microsoft.com/office/drawing/2014/main" xmlns="" id="{197FE32E-4064-41E6-9077-8714427D3A33}"/>
                </a:ext>
              </a:extLst>
            </p:cNvPr>
            <p:cNvSpPr/>
            <p:nvPr/>
          </p:nvSpPr>
          <p:spPr>
            <a:xfrm>
              <a:off x="2784318" y="4755017"/>
              <a:ext cx="786486" cy="546804"/>
            </a:xfrm>
            <a:prstGeom prst="downArrow">
              <a:avLst>
                <a:gd name="adj1" fmla="val 100000"/>
                <a:gd name="adj2" fmla="val 33940"/>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1200" dirty="0">
                <a:solidFill>
                  <a:schemeClr val="bg1"/>
                </a:solidFill>
              </a:endParaRPr>
            </a:p>
          </p:txBody>
        </p:sp>
        <p:sp>
          <p:nvSpPr>
            <p:cNvPr id="78" name="TextBox 77">
              <a:extLst>
                <a:ext uri="{FF2B5EF4-FFF2-40B4-BE49-F238E27FC236}">
                  <a16:creationId xmlns:a16="http://schemas.microsoft.com/office/drawing/2014/main" xmlns="" id="{E5E70944-279F-4E5D-9940-E4EA0FC28428}"/>
                </a:ext>
              </a:extLst>
            </p:cNvPr>
            <p:cNvSpPr txBox="1"/>
            <p:nvPr/>
          </p:nvSpPr>
          <p:spPr>
            <a:xfrm>
              <a:off x="2784317" y="4728310"/>
              <a:ext cx="786488" cy="466206"/>
            </a:xfrm>
            <a:prstGeom prst="rect">
              <a:avLst/>
            </a:prstGeom>
            <a:noFill/>
            <a:ln w="12700">
              <a:noFill/>
            </a:ln>
          </p:spPr>
          <p:txBody>
            <a:bodyPr wrap="square" rtlCol="0" anchor="ctr">
              <a:noAutofit/>
            </a:bodyPr>
            <a:lstStyle/>
            <a:p>
              <a:pPr algn="ctr"/>
              <a:r>
                <a:rPr lang="en-GB" sz="1200" b="1" dirty="0">
                  <a:solidFill>
                    <a:schemeClr val="bg1"/>
                  </a:solidFill>
                </a:rPr>
                <a:t>Blood glucose</a:t>
              </a:r>
            </a:p>
          </p:txBody>
        </p:sp>
      </p:grpSp>
      <p:grpSp>
        <p:nvGrpSpPr>
          <p:cNvPr id="79" name="Group 78">
            <a:extLst>
              <a:ext uri="{FF2B5EF4-FFF2-40B4-BE49-F238E27FC236}">
                <a16:creationId xmlns:a16="http://schemas.microsoft.com/office/drawing/2014/main" xmlns="" id="{C4BA4FCB-5619-4E68-B716-957AC6244C7E}"/>
              </a:ext>
            </a:extLst>
          </p:cNvPr>
          <p:cNvGrpSpPr/>
          <p:nvPr/>
        </p:nvGrpSpPr>
        <p:grpSpPr>
          <a:xfrm>
            <a:off x="8935863" y="3221669"/>
            <a:ext cx="844138" cy="827448"/>
            <a:chOff x="2784317" y="4728310"/>
            <a:chExt cx="786488" cy="573511"/>
          </a:xfrm>
        </p:grpSpPr>
        <p:sp>
          <p:nvSpPr>
            <p:cNvPr id="80" name="Arrow: Down 79">
              <a:extLst>
                <a:ext uri="{FF2B5EF4-FFF2-40B4-BE49-F238E27FC236}">
                  <a16:creationId xmlns:a16="http://schemas.microsoft.com/office/drawing/2014/main" xmlns="" id="{541121EC-2026-48B3-842E-91F1F1B3F111}"/>
                </a:ext>
              </a:extLst>
            </p:cNvPr>
            <p:cNvSpPr/>
            <p:nvPr/>
          </p:nvSpPr>
          <p:spPr>
            <a:xfrm>
              <a:off x="2784318" y="4755017"/>
              <a:ext cx="786486" cy="546804"/>
            </a:xfrm>
            <a:prstGeom prst="downArrow">
              <a:avLst>
                <a:gd name="adj1" fmla="val 100000"/>
                <a:gd name="adj2" fmla="val 35176"/>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1200" dirty="0">
                <a:solidFill>
                  <a:schemeClr val="bg1"/>
                </a:solidFill>
              </a:endParaRPr>
            </a:p>
          </p:txBody>
        </p:sp>
        <p:sp>
          <p:nvSpPr>
            <p:cNvPr id="81" name="TextBox 80">
              <a:extLst>
                <a:ext uri="{FF2B5EF4-FFF2-40B4-BE49-F238E27FC236}">
                  <a16:creationId xmlns:a16="http://schemas.microsoft.com/office/drawing/2014/main" xmlns="" id="{FB658182-03E2-4016-B6BF-66CEE71C1A96}"/>
                </a:ext>
              </a:extLst>
            </p:cNvPr>
            <p:cNvSpPr txBox="1"/>
            <p:nvPr/>
          </p:nvSpPr>
          <p:spPr>
            <a:xfrm>
              <a:off x="2784317" y="4728310"/>
              <a:ext cx="786488" cy="466206"/>
            </a:xfrm>
            <a:prstGeom prst="rect">
              <a:avLst/>
            </a:prstGeom>
            <a:noFill/>
            <a:ln w="12700">
              <a:noFill/>
            </a:ln>
          </p:spPr>
          <p:txBody>
            <a:bodyPr wrap="square" rtlCol="0" anchor="ctr">
              <a:noAutofit/>
            </a:bodyPr>
            <a:lstStyle/>
            <a:p>
              <a:pPr algn="ctr"/>
              <a:r>
                <a:rPr lang="en-GB" sz="1200" b="1" dirty="0">
                  <a:solidFill>
                    <a:schemeClr val="bg1"/>
                  </a:solidFill>
                </a:rPr>
                <a:t>Body weight</a:t>
              </a:r>
            </a:p>
          </p:txBody>
        </p:sp>
      </p:grpSp>
      <p:grpSp>
        <p:nvGrpSpPr>
          <p:cNvPr id="82" name="Group 81">
            <a:extLst>
              <a:ext uri="{FF2B5EF4-FFF2-40B4-BE49-F238E27FC236}">
                <a16:creationId xmlns:a16="http://schemas.microsoft.com/office/drawing/2014/main" xmlns="" id="{CFB6F64C-17AD-42B5-A7BC-18BEE81A71E0}"/>
              </a:ext>
            </a:extLst>
          </p:cNvPr>
          <p:cNvGrpSpPr/>
          <p:nvPr/>
        </p:nvGrpSpPr>
        <p:grpSpPr>
          <a:xfrm>
            <a:off x="10077936" y="3224417"/>
            <a:ext cx="844136" cy="819502"/>
            <a:chOff x="2784317" y="4728311"/>
            <a:chExt cx="786488" cy="573510"/>
          </a:xfrm>
        </p:grpSpPr>
        <p:sp>
          <p:nvSpPr>
            <p:cNvPr id="83" name="Arrow: Down 82">
              <a:extLst>
                <a:ext uri="{FF2B5EF4-FFF2-40B4-BE49-F238E27FC236}">
                  <a16:creationId xmlns:a16="http://schemas.microsoft.com/office/drawing/2014/main" xmlns="" id="{BC21E549-821F-4887-88E0-DC1919F657B8}"/>
                </a:ext>
              </a:extLst>
            </p:cNvPr>
            <p:cNvSpPr/>
            <p:nvPr/>
          </p:nvSpPr>
          <p:spPr>
            <a:xfrm>
              <a:off x="2784318" y="4755017"/>
              <a:ext cx="786486" cy="546804"/>
            </a:xfrm>
            <a:prstGeom prst="downArrow">
              <a:avLst>
                <a:gd name="adj1" fmla="val 100000"/>
                <a:gd name="adj2" fmla="val 35176"/>
              </a:avLst>
            </a:prstGeom>
            <a:solidFill>
              <a:srgbClr val="99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sz="1200" dirty="0">
                <a:solidFill>
                  <a:schemeClr val="bg1"/>
                </a:solidFill>
              </a:endParaRPr>
            </a:p>
          </p:txBody>
        </p:sp>
        <p:sp>
          <p:nvSpPr>
            <p:cNvPr id="84" name="TextBox 83">
              <a:extLst>
                <a:ext uri="{FF2B5EF4-FFF2-40B4-BE49-F238E27FC236}">
                  <a16:creationId xmlns:a16="http://schemas.microsoft.com/office/drawing/2014/main" xmlns="" id="{C21DA00E-B56F-487B-800F-87CD8187A777}"/>
                </a:ext>
              </a:extLst>
            </p:cNvPr>
            <p:cNvSpPr txBox="1"/>
            <p:nvPr/>
          </p:nvSpPr>
          <p:spPr>
            <a:xfrm>
              <a:off x="2784317" y="4728311"/>
              <a:ext cx="786488" cy="466206"/>
            </a:xfrm>
            <a:prstGeom prst="rect">
              <a:avLst/>
            </a:prstGeom>
            <a:noFill/>
            <a:ln w="12700">
              <a:noFill/>
            </a:ln>
          </p:spPr>
          <p:txBody>
            <a:bodyPr wrap="square" rtlCol="0" anchor="ctr">
              <a:noAutofit/>
            </a:bodyPr>
            <a:lstStyle/>
            <a:p>
              <a:pPr algn="ctr"/>
              <a:r>
                <a:rPr lang="en-GB" sz="1200" b="1" dirty="0">
                  <a:solidFill>
                    <a:schemeClr val="bg1"/>
                  </a:solidFill>
                </a:rPr>
                <a:t>Hypos</a:t>
              </a:r>
            </a:p>
          </p:txBody>
        </p:sp>
      </p:grpSp>
      <p:sp>
        <p:nvSpPr>
          <p:cNvPr id="85" name="TextBox 84">
            <a:extLst>
              <a:ext uri="{FF2B5EF4-FFF2-40B4-BE49-F238E27FC236}">
                <a16:creationId xmlns:a16="http://schemas.microsoft.com/office/drawing/2014/main" xmlns="" id="{0A9058A9-3456-4ADD-8006-CE069A257324}"/>
              </a:ext>
            </a:extLst>
          </p:cNvPr>
          <p:cNvSpPr txBox="1"/>
          <p:nvPr/>
        </p:nvSpPr>
        <p:spPr>
          <a:xfrm>
            <a:off x="6897418" y="2628783"/>
            <a:ext cx="4946347" cy="461665"/>
          </a:xfrm>
          <a:prstGeom prst="rect">
            <a:avLst/>
          </a:prstGeom>
          <a:noFill/>
          <a:ln w="12700">
            <a:noFill/>
          </a:ln>
        </p:spPr>
        <p:txBody>
          <a:bodyPr wrap="square" rtlCol="0" anchor="t">
            <a:spAutoFit/>
          </a:bodyPr>
          <a:lstStyle/>
          <a:p>
            <a:pPr algn="ctr"/>
            <a:r>
              <a:rPr lang="en-GB" sz="1200" b="1" dirty="0">
                <a:solidFill>
                  <a:srgbClr val="003399"/>
                </a:solidFill>
              </a:rPr>
              <a:t>We found no proof that individual characteristics affected the results of iGlarLixi, resulting in reduced:</a:t>
            </a:r>
          </a:p>
        </p:txBody>
      </p:sp>
      <p:pic>
        <p:nvPicPr>
          <p:cNvPr id="86" name="Picture 85">
            <a:extLst>
              <a:ext uri="{FF2B5EF4-FFF2-40B4-BE49-F238E27FC236}">
                <a16:creationId xmlns:a16="http://schemas.microsoft.com/office/drawing/2014/main" xmlns="" id="{DE3C27D5-ED2D-4846-9330-25532EDBC839}"/>
              </a:ext>
            </a:extLst>
          </p:cNvPr>
          <p:cNvPicPr>
            <a:picLocks noChangeAspect="1"/>
          </p:cNvPicPr>
          <p:nvPr/>
        </p:nvPicPr>
        <p:blipFill>
          <a:blip r:embed="rId6"/>
          <a:stretch>
            <a:fillRect/>
          </a:stretch>
        </p:blipFill>
        <p:spPr>
          <a:xfrm>
            <a:off x="5490322" y="1599372"/>
            <a:ext cx="939404" cy="971890"/>
          </a:xfrm>
          <a:prstGeom prst="rect">
            <a:avLst/>
          </a:prstGeom>
        </p:spPr>
      </p:pic>
      <p:pic>
        <p:nvPicPr>
          <p:cNvPr id="4" name="Picture 3">
            <a:extLst>
              <a:ext uri="{FF2B5EF4-FFF2-40B4-BE49-F238E27FC236}">
                <a16:creationId xmlns:a16="http://schemas.microsoft.com/office/drawing/2014/main" xmlns="" id="{8DE8AE16-4B6C-4354-940A-1BFE5533C09B}"/>
              </a:ext>
            </a:extLst>
          </p:cNvPr>
          <p:cNvPicPr>
            <a:picLocks noChangeAspect="1"/>
          </p:cNvPicPr>
          <p:nvPr/>
        </p:nvPicPr>
        <p:blipFill>
          <a:blip r:embed="rId7"/>
          <a:stretch>
            <a:fillRect/>
          </a:stretch>
        </p:blipFill>
        <p:spPr>
          <a:xfrm>
            <a:off x="5568121" y="3314749"/>
            <a:ext cx="772025" cy="741888"/>
          </a:xfrm>
          <a:prstGeom prst="rect">
            <a:avLst/>
          </a:prstGeom>
        </p:spPr>
      </p:pic>
    </p:spTree>
    <p:extLst>
      <p:ext uri="{BB962C8B-B14F-4D97-AF65-F5344CB8AC3E}">
        <p14:creationId xmlns:p14="http://schemas.microsoft.com/office/powerpoint/2010/main" val="41107593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 - &amp;quot;Similar efficacy and safety of iGlarLixi when initiated in patients with type 2 diabetes (T2D) with or without conc&quot;/&gt;&lt;property id=&quot;20307&quot; value=&quot;256&quot;/&gt;&lt;/object&gt;&lt;object type=&quot;3&quot; unique_id=&quot;10004&quot;&gt;&lt;property id=&quot;20148&quot; value=&quot;5&quot;/&gt;&lt;property id=&quot;20300&quot; value=&quot;Slide 2 - &amp;quot;Disclosures and acknowledgments&amp;quot;&quot;/&gt;&lt;property id=&quot;20307&quot; value=&quot;288&quot;/&gt;&lt;/object&gt;&lt;object type=&quot;3&quot; unique_id=&quot;10005&quot;&gt;&lt;property id=&quot;20148&quot; value=&quot;5&quot;/&gt;&lt;property id=&quot;20300&quot; value=&quot;Slide 3 - &amp;quot;Introduction and study objective&amp;quot;&quot;/&gt;&lt;property id=&quot;20307&quot; value=&quot;270&quot;/&gt;&lt;/object&gt;&lt;object type=&quot;3&quot; unique_id=&quot;10006&quot;&gt;&lt;property id=&quot;20148&quot; value=&quot;5&quot;/&gt;&lt;property id=&quot;20300&quot; value=&quot;Slide 4 - &amp;quot;Methods and study design&amp;quot;&quot;/&gt;&lt;property id=&quot;20307&quot; value=&quot;289&quot;/&gt;&lt;/object&gt;&lt;object type=&quot;3&quot; unique_id=&quot;10007&quot;&gt;&lt;property id=&quot;20148&quot; value=&quot;5&quot;/&gt;&lt;property id=&quot;20300&quot; value=&quot;Slide 5 - &amp;quot;Baseline demographics and characteristics: Similar for iGlarLixi ± SGLT2i in both studies &amp;quot;&quot;/&gt;&lt;property id=&quot;20307&quot; value=&quot;279&quot;/&gt;&lt;/object&gt;&lt;object type=&quot;3&quot; unique_id=&quot;10008&quot;&gt;&lt;property id=&quot;20148&quot; value=&quot;5&quot;/&gt;&lt;property id=&quot;20300&quot; value=&quot;Slide 6 - &amp;quot;Glycemic outcomes:  Similar with iGlarLixi ± SGLT2i use in LixiLan-G and RWE studies&amp;quot;&quot;/&gt;&lt;property id=&quot;20307&quot; value=&quot;286&quot;/&gt;&lt;/object&gt;&lt;object type=&quot;3&quot; unique_id=&quot;10009&quot;&gt;&lt;property id=&quot;20148&quot; value=&quot;5&quot;/&gt;&lt;property id=&quot;20300&quot; value=&quot;Slide 7 - &amp;quot;Number and rates of hypoglycemic episodes: Comparable with iGlarLixi ± SGLT2i use in LixiLan-G and RWE studies&amp;quot;&quot;/&gt;&lt;property id=&quot;20307&quot; value=&quot;291&quot;/&gt;&lt;/object&gt;&lt;object type=&quot;3&quot; unique_id=&quot;10010&quot;&gt;&lt;property id=&quot;20148&quot; value=&quot;5&quot;/&gt;&lt;property id=&quot;20300&quot; value=&quot;Slide 8 - &amp;quot;Discussion and conclusion&amp;quot;&quot;/&gt;&lt;property id=&quot;20307&quot; value=&quot;275&quot;/&gt;&lt;/object&gt;&lt;/object&gt;&lt;object type=&quot;8&quot; unique_id=&quot;10020&quot;&gt;&lt;/object&gt;&lt;/object&gt;&lt;/database&gt;"/>
  <p:tag name="SECTOMILLISECCONVERTED" val="1"/>
</p:tagLst>
</file>

<file path=ppt/theme/theme1.xml><?xml version="1.0" encoding="utf-8"?>
<a:theme xmlns:a="http://schemas.openxmlformats.org/drawingml/2006/main" name="Sanofi Premix Template A">
  <a:themeElements>
    <a:clrScheme name="Custom 89">
      <a:dk1>
        <a:sysClr val="windowText" lastClr="000000"/>
      </a:dk1>
      <a:lt1>
        <a:sysClr val="window" lastClr="FFFFFF"/>
      </a:lt1>
      <a:dk2>
        <a:srgbClr val="6B747B"/>
      </a:dk2>
      <a:lt2>
        <a:srgbClr val="FFFFFF"/>
      </a:lt2>
      <a:accent1>
        <a:srgbClr val="003399"/>
      </a:accent1>
      <a:accent2>
        <a:srgbClr val="9F257A"/>
      </a:accent2>
      <a:accent3>
        <a:srgbClr val="FBD843"/>
      </a:accent3>
      <a:accent4>
        <a:srgbClr val="CAAE7A"/>
      </a:accent4>
      <a:accent5>
        <a:srgbClr val="D9D9D9"/>
      </a:accent5>
      <a:accent6>
        <a:srgbClr val="00A590"/>
      </a:accent6>
      <a:hlink>
        <a:srgbClr val="525CA3"/>
      </a:hlink>
      <a:folHlink>
        <a:srgbClr val="BCBC1C"/>
      </a:folHlink>
    </a:clrScheme>
    <a:fontScheme name="Sanof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A3A9CE"/>
        </a:solidFill>
        <a:ln>
          <a:noFill/>
        </a:ln>
      </a:spPr>
      <a:bodyPr rtlCol="0" anchor="ctr">
        <a:noAutofit/>
      </a:bodyPr>
      <a:lstStyle>
        <a:defPPr algn="ctr">
          <a:defRPr sz="1200" dirty="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ln w="12700">
          <a:solidFill>
            <a:schemeClr val="bg1">
              <a:lumMod val="75000"/>
            </a:schemeClr>
          </a:solidFill>
        </a:ln>
      </a:spPr>
      <a:bodyPr wrap="square" rtlCol="0" anchor="ctr">
        <a:noAutofit/>
      </a:bodyPr>
      <a:lstStyle>
        <a:defPPr algn="ctr">
          <a:defRPr sz="1200" dirty="0"/>
        </a:defPPr>
      </a:lstStyle>
    </a:txDef>
  </a:objectDefaults>
  <a:extraClrSchemeLst/>
  <a:custClrLst>
    <a:custClr name="Sanofi Lime">
      <a:srgbClr val="BCBC1C"/>
    </a:custClr>
    <a:custClr name="Sanofi Purple">
      <a:srgbClr val="525CA3"/>
    </a:custClr>
  </a:custClrLst>
  <a:extLst>
    <a:ext uri="{05A4C25C-085E-4340-85A3-A5531E510DB2}">
      <thm15:themeFamily xmlns:thm15="http://schemas.microsoft.com/office/thememl/2012/main" name="SAN-5319-Premix-RCT-TTK_v5_SB.potx" id="{BCD6A31C-21DF-417C-A7B0-057DE1113E42}" vid="{9211F27E-13B7-43B9-9F4E-01030E78F17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7C8C207AACD254D9A4D720717975D3B" ma:contentTypeVersion="13" ma:contentTypeDescription="Create a new document." ma:contentTypeScope="" ma:versionID="e49d7abec81d3398fbcd46ad379bc97f">
  <xsd:schema xmlns:xsd="http://www.w3.org/2001/XMLSchema" xmlns:xs="http://www.w3.org/2001/XMLSchema" xmlns:p="http://schemas.microsoft.com/office/2006/metadata/properties" xmlns:ns3="863ec4b5-84e8-4fca-8c7e-de2fce0efe79" xmlns:ns4="715aff79-46ba-4a8e-b50e-6fc6e3a33421" targetNamespace="http://schemas.microsoft.com/office/2006/metadata/properties" ma:root="true" ma:fieldsID="0537df1111fd656e5f861582cfa1b89b" ns3:_="" ns4:_="">
    <xsd:import namespace="863ec4b5-84e8-4fca-8c7e-de2fce0efe79"/>
    <xsd:import namespace="715aff79-46ba-4a8e-b50e-6fc6e3a33421"/>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3ec4b5-84e8-4fca-8c7e-de2fce0efe7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5aff79-46ba-4a8e-b50e-6fc6e3a3342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361273E-25F8-4674-B384-6E3A9C4A496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3ec4b5-84e8-4fca-8c7e-de2fce0efe79"/>
    <ds:schemaRef ds:uri="715aff79-46ba-4a8e-b50e-6fc6e3a334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C3473D7-8C37-4AC1-BFFD-7673D225C16A}">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715aff79-46ba-4a8e-b50e-6fc6e3a33421"/>
    <ds:schemaRef ds:uri="863ec4b5-84e8-4fca-8c7e-de2fce0efe79"/>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EA7A21D8-50EE-4F41-A3A4-6E32BBE13D9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SAN-14416-ADA-2021-Slide-Template-Design_v1_DM</Template>
  <TotalTime>8684</TotalTime>
  <Words>367</Words>
  <Application>Microsoft Office PowerPoint</Application>
  <PresentationFormat>Widescreen</PresentationFormat>
  <Paragraphs>26</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Leelawadee</vt:lpstr>
      <vt:lpstr>Times New Roman</vt:lpstr>
      <vt:lpstr>Verdana</vt:lpstr>
      <vt:lpstr>Sanofi Premix Template A</vt:lpstr>
      <vt:lpstr>Biomedical characteristics do not affect the better blood glucose and  weight change seen with iGlarLixi versus BIAsp 30 in the SoliMix trial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Similar efficacy and safety of iGlarLixi when initiated in patients with type 2 diabetes (T2D) with or without concomitant sodium-glucose cotransporter-2 inhibitor (SGLT2i) use in a randomized controlled trial (RCT) and real-world setting</dc:title>
  <dc:creator>Fishawack (JB)</dc:creator>
  <cp:lastModifiedBy>Yuvaraj Rajendiran</cp:lastModifiedBy>
  <cp:revision>378</cp:revision>
  <dcterms:created xsi:type="dcterms:W3CDTF">2021-04-07T18:06:40Z</dcterms:created>
  <dcterms:modified xsi:type="dcterms:W3CDTF">2022-11-22T10:34:26Z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0x01010047C8C207AACD254D9A4D720717975D3B</vt:lpwstr>
  </property>
</Properties>
</file>