
<file path=[Content_Types].xml><?xml version="1.0" encoding="utf-8"?>
<Types xmlns="http://schemas.openxmlformats.org/package/2006/content-types"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octor\Desktop\MAFFULLI%202020\3%20ACHILLES%20TENDOSCOPY\JSHS%20revision\Graph%20abstract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octor\Desktop\MAFFULLI%202020\3%20ACHILLES%20TENDOSCOPY\JSHS%20revision\Graph%20abstract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octor\Desktop\MAFFULLI%202020\3%20ACHILLES%20TENDOSCOPY\JSHS%20revision\Graph%20abstract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octor\Desktop\MAFFULLI%202020\3%20ACHILLES%20TENDOSCOPY\JSHS%20revision\Graph%20abstract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VAS-pain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l-GR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Sheet2!$B$2</c:f>
              <c:strCache>
                <c:ptCount val="1"/>
                <c:pt idx="0">
                  <c:v>CON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Sheet2!$A$3:$A$7</c:f>
              <c:strCache>
                <c:ptCount val="5"/>
                <c:pt idx="0">
                  <c:v>Preop</c:v>
                </c:pt>
                <c:pt idx="1">
                  <c:v>6 weeks</c:v>
                </c:pt>
                <c:pt idx="2">
                  <c:v>3 months</c:v>
                </c:pt>
                <c:pt idx="3">
                  <c:v>6 months</c:v>
                </c:pt>
                <c:pt idx="4">
                  <c:v>12 months</c:v>
                </c:pt>
              </c:strCache>
            </c:strRef>
          </c:cat>
          <c:val>
            <c:numRef>
              <c:f>Sheet2!$B$3:$B$7</c:f>
              <c:numCache>
                <c:formatCode>General</c:formatCode>
                <c:ptCount val="5"/>
                <c:pt idx="0">
                  <c:v>64</c:v>
                </c:pt>
                <c:pt idx="1">
                  <c:v>32</c:v>
                </c:pt>
                <c:pt idx="2">
                  <c:v>15</c:v>
                </c:pt>
                <c:pt idx="3">
                  <c:v>14</c:v>
                </c:pt>
                <c:pt idx="4">
                  <c:v>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30F-4F47-8CAC-370D3D830674}"/>
            </c:ext>
          </c:extLst>
        </c:ser>
        <c:ser>
          <c:idx val="1"/>
          <c:order val="1"/>
          <c:tx>
            <c:strRef>
              <c:f>Sheet2!$C$2</c:f>
              <c:strCache>
                <c:ptCount val="1"/>
                <c:pt idx="0">
                  <c:v>PRP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Sheet2!$A$3:$A$7</c:f>
              <c:strCache>
                <c:ptCount val="5"/>
                <c:pt idx="0">
                  <c:v>Preop</c:v>
                </c:pt>
                <c:pt idx="1">
                  <c:v>6 weeks</c:v>
                </c:pt>
                <c:pt idx="2">
                  <c:v>3 months</c:v>
                </c:pt>
                <c:pt idx="3">
                  <c:v>6 months</c:v>
                </c:pt>
                <c:pt idx="4">
                  <c:v>12 months</c:v>
                </c:pt>
              </c:strCache>
            </c:strRef>
          </c:cat>
          <c:val>
            <c:numRef>
              <c:f>Sheet2!$C$3:$C$7</c:f>
              <c:numCache>
                <c:formatCode>General</c:formatCode>
                <c:ptCount val="5"/>
                <c:pt idx="0">
                  <c:v>54</c:v>
                </c:pt>
                <c:pt idx="1">
                  <c:v>18</c:v>
                </c:pt>
                <c:pt idx="2">
                  <c:v>16</c:v>
                </c:pt>
                <c:pt idx="3">
                  <c:v>9</c:v>
                </c:pt>
                <c:pt idx="4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530F-4F47-8CAC-370D3D8306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37063488"/>
        <c:axId val="137064048"/>
      </c:lineChart>
      <c:catAx>
        <c:axId val="1370634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137064048"/>
        <c:crosses val="autoZero"/>
        <c:auto val="1"/>
        <c:lblAlgn val="ctr"/>
        <c:lblOffset val="100"/>
        <c:noMultiLvlLbl val="0"/>
      </c:catAx>
      <c:valAx>
        <c:axId val="1370640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1370634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l-GR"/>
        </a:p>
      </c:txPr>
    </c:legend>
    <c:plotVisOnly val="1"/>
    <c:dispBlanksAs val="gap"/>
    <c:showDLblsOverMax val="0"/>
  </c:chart>
  <c:spPr>
    <a:noFill/>
    <a:ln>
      <a:solidFill>
        <a:schemeClr val="tx2"/>
      </a:solidFill>
    </a:ln>
    <a:effectLst/>
  </c:spPr>
  <c:txPr>
    <a:bodyPr/>
    <a:lstStyle/>
    <a:p>
      <a:pPr>
        <a:defRPr/>
      </a:pPr>
      <a:endParaRPr lang="el-G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VAS-function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l-GR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Sheet2!$B$10</c:f>
              <c:strCache>
                <c:ptCount val="1"/>
                <c:pt idx="0">
                  <c:v>CON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Sheet2!$A$11:$A$15</c:f>
              <c:strCache>
                <c:ptCount val="5"/>
                <c:pt idx="0">
                  <c:v>Preop</c:v>
                </c:pt>
                <c:pt idx="1">
                  <c:v>6 weeks</c:v>
                </c:pt>
                <c:pt idx="2">
                  <c:v>3 months</c:v>
                </c:pt>
                <c:pt idx="3">
                  <c:v>6 months</c:v>
                </c:pt>
                <c:pt idx="4">
                  <c:v>12 months</c:v>
                </c:pt>
              </c:strCache>
            </c:strRef>
          </c:cat>
          <c:val>
            <c:numRef>
              <c:f>Sheet2!$B$11:$B$15</c:f>
              <c:numCache>
                <c:formatCode>General</c:formatCode>
                <c:ptCount val="5"/>
                <c:pt idx="0">
                  <c:v>28</c:v>
                </c:pt>
                <c:pt idx="1">
                  <c:v>54</c:v>
                </c:pt>
                <c:pt idx="2">
                  <c:v>66</c:v>
                </c:pt>
                <c:pt idx="3">
                  <c:v>78</c:v>
                </c:pt>
                <c:pt idx="4">
                  <c:v>86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52C-4699-A4A7-80D44CC2DE8D}"/>
            </c:ext>
          </c:extLst>
        </c:ser>
        <c:ser>
          <c:idx val="1"/>
          <c:order val="1"/>
          <c:tx>
            <c:strRef>
              <c:f>Sheet2!$C$10</c:f>
              <c:strCache>
                <c:ptCount val="1"/>
                <c:pt idx="0">
                  <c:v>PRP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Sheet2!$A$11:$A$15</c:f>
              <c:strCache>
                <c:ptCount val="5"/>
                <c:pt idx="0">
                  <c:v>Preop</c:v>
                </c:pt>
                <c:pt idx="1">
                  <c:v>6 weeks</c:v>
                </c:pt>
                <c:pt idx="2">
                  <c:v>3 months</c:v>
                </c:pt>
                <c:pt idx="3">
                  <c:v>6 months</c:v>
                </c:pt>
                <c:pt idx="4">
                  <c:v>12 months</c:v>
                </c:pt>
              </c:strCache>
            </c:strRef>
          </c:cat>
          <c:val>
            <c:numRef>
              <c:f>Sheet2!$C$11:$C$15</c:f>
              <c:numCache>
                <c:formatCode>General</c:formatCode>
                <c:ptCount val="5"/>
                <c:pt idx="0">
                  <c:v>41</c:v>
                </c:pt>
                <c:pt idx="1">
                  <c:v>68</c:v>
                </c:pt>
                <c:pt idx="2">
                  <c:v>81</c:v>
                </c:pt>
                <c:pt idx="3">
                  <c:v>90</c:v>
                </c:pt>
                <c:pt idx="4">
                  <c:v>96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952C-4699-A4A7-80D44CC2DE8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76768224"/>
        <c:axId val="176768784"/>
      </c:lineChart>
      <c:catAx>
        <c:axId val="1767682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176768784"/>
        <c:crosses val="autoZero"/>
        <c:auto val="1"/>
        <c:lblAlgn val="ctr"/>
        <c:lblOffset val="100"/>
        <c:noMultiLvlLbl val="0"/>
      </c:catAx>
      <c:valAx>
        <c:axId val="1767687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1767682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l-GR"/>
        </a:p>
      </c:txPr>
    </c:legend>
    <c:plotVisOnly val="1"/>
    <c:dispBlanksAs val="gap"/>
    <c:showDLblsOverMax val="0"/>
  </c:chart>
  <c:spPr>
    <a:noFill/>
    <a:ln>
      <a:solidFill>
        <a:schemeClr val="tx2"/>
      </a:solidFill>
    </a:ln>
    <a:effectLst/>
  </c:spPr>
  <c:txPr>
    <a:bodyPr/>
    <a:lstStyle/>
    <a:p>
      <a:pPr>
        <a:defRPr/>
      </a:pPr>
      <a:endParaRPr lang="el-G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VAS-satisfaction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l-GR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Sheet2!$B$18</c:f>
              <c:strCache>
                <c:ptCount val="1"/>
                <c:pt idx="0">
                  <c:v>CON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Sheet2!$A$19:$A$23</c:f>
              <c:strCache>
                <c:ptCount val="5"/>
                <c:pt idx="0">
                  <c:v>Preop</c:v>
                </c:pt>
                <c:pt idx="1">
                  <c:v>6 weeks</c:v>
                </c:pt>
                <c:pt idx="2">
                  <c:v>3 months</c:v>
                </c:pt>
                <c:pt idx="3">
                  <c:v>6 months</c:v>
                </c:pt>
                <c:pt idx="4">
                  <c:v>12 months</c:v>
                </c:pt>
              </c:strCache>
            </c:strRef>
          </c:cat>
          <c:val>
            <c:numRef>
              <c:f>Sheet2!$B$19:$B$23</c:f>
              <c:numCache>
                <c:formatCode>General</c:formatCode>
                <c:ptCount val="5"/>
                <c:pt idx="0">
                  <c:v>17</c:v>
                </c:pt>
                <c:pt idx="1">
                  <c:v>45</c:v>
                </c:pt>
                <c:pt idx="2">
                  <c:v>62</c:v>
                </c:pt>
                <c:pt idx="3">
                  <c:v>74</c:v>
                </c:pt>
                <c:pt idx="4">
                  <c:v>85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150-47A6-AD7F-FF6F87526098}"/>
            </c:ext>
          </c:extLst>
        </c:ser>
        <c:ser>
          <c:idx val="1"/>
          <c:order val="1"/>
          <c:tx>
            <c:strRef>
              <c:f>Sheet2!$C$18</c:f>
              <c:strCache>
                <c:ptCount val="1"/>
                <c:pt idx="0">
                  <c:v>PRP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Sheet2!$A$19:$A$23</c:f>
              <c:strCache>
                <c:ptCount val="5"/>
                <c:pt idx="0">
                  <c:v>Preop</c:v>
                </c:pt>
                <c:pt idx="1">
                  <c:v>6 weeks</c:v>
                </c:pt>
                <c:pt idx="2">
                  <c:v>3 months</c:v>
                </c:pt>
                <c:pt idx="3">
                  <c:v>6 months</c:v>
                </c:pt>
                <c:pt idx="4">
                  <c:v>12 months</c:v>
                </c:pt>
              </c:strCache>
            </c:strRef>
          </c:cat>
          <c:val>
            <c:numRef>
              <c:f>Sheet2!$C$19:$C$23</c:f>
              <c:numCache>
                <c:formatCode>General</c:formatCode>
                <c:ptCount val="5"/>
                <c:pt idx="0">
                  <c:v>29</c:v>
                </c:pt>
                <c:pt idx="1">
                  <c:v>73</c:v>
                </c:pt>
                <c:pt idx="2">
                  <c:v>78</c:v>
                </c:pt>
                <c:pt idx="3">
                  <c:v>82</c:v>
                </c:pt>
                <c:pt idx="4">
                  <c:v>90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150-47A6-AD7F-FF6F8752609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76951728"/>
        <c:axId val="176952288"/>
      </c:lineChart>
      <c:catAx>
        <c:axId val="1769517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176952288"/>
        <c:crosses val="autoZero"/>
        <c:auto val="1"/>
        <c:lblAlgn val="ctr"/>
        <c:lblOffset val="100"/>
        <c:noMultiLvlLbl val="0"/>
      </c:catAx>
      <c:valAx>
        <c:axId val="1769522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1769517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l-GR"/>
        </a:p>
      </c:txPr>
    </c:legend>
    <c:plotVisOnly val="1"/>
    <c:dispBlanksAs val="gap"/>
    <c:showDLblsOverMax val="0"/>
  </c:chart>
  <c:spPr>
    <a:noFill/>
    <a:ln>
      <a:solidFill>
        <a:schemeClr val="tx2"/>
      </a:solidFill>
    </a:ln>
    <a:effectLst/>
  </c:spPr>
  <c:txPr>
    <a:bodyPr/>
    <a:lstStyle/>
    <a:p>
      <a:pPr>
        <a:defRPr/>
      </a:pPr>
      <a:endParaRPr lang="el-GR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VISA-A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l-GR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Sheet2!$B$26</c:f>
              <c:strCache>
                <c:ptCount val="1"/>
                <c:pt idx="0">
                  <c:v>CON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Sheet2!$A$27:$A$31</c:f>
              <c:strCache>
                <c:ptCount val="5"/>
                <c:pt idx="0">
                  <c:v>Preop</c:v>
                </c:pt>
                <c:pt idx="1">
                  <c:v>6 weeks</c:v>
                </c:pt>
                <c:pt idx="2">
                  <c:v>3 months</c:v>
                </c:pt>
                <c:pt idx="3">
                  <c:v>6 months</c:v>
                </c:pt>
                <c:pt idx="4">
                  <c:v>12 months</c:v>
                </c:pt>
              </c:strCache>
            </c:strRef>
          </c:cat>
          <c:val>
            <c:numRef>
              <c:f>Sheet2!$B$27:$B$31</c:f>
              <c:numCache>
                <c:formatCode>General</c:formatCode>
                <c:ptCount val="5"/>
                <c:pt idx="0">
                  <c:v>43</c:v>
                </c:pt>
                <c:pt idx="1">
                  <c:v>52</c:v>
                </c:pt>
                <c:pt idx="2">
                  <c:v>73</c:v>
                </c:pt>
                <c:pt idx="3">
                  <c:v>80</c:v>
                </c:pt>
                <c:pt idx="4">
                  <c:v>90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AC9-4FA1-9048-5A9C1C30830A}"/>
            </c:ext>
          </c:extLst>
        </c:ser>
        <c:ser>
          <c:idx val="1"/>
          <c:order val="1"/>
          <c:tx>
            <c:strRef>
              <c:f>Sheet2!$C$26</c:f>
              <c:strCache>
                <c:ptCount val="1"/>
                <c:pt idx="0">
                  <c:v>PRP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Sheet2!$A$27:$A$31</c:f>
              <c:strCache>
                <c:ptCount val="5"/>
                <c:pt idx="0">
                  <c:v>Preop</c:v>
                </c:pt>
                <c:pt idx="1">
                  <c:v>6 weeks</c:v>
                </c:pt>
                <c:pt idx="2">
                  <c:v>3 months</c:v>
                </c:pt>
                <c:pt idx="3">
                  <c:v>6 months</c:v>
                </c:pt>
                <c:pt idx="4">
                  <c:v>12 months</c:v>
                </c:pt>
              </c:strCache>
            </c:strRef>
          </c:cat>
          <c:val>
            <c:numRef>
              <c:f>Sheet2!$C$27:$C$31</c:f>
              <c:numCache>
                <c:formatCode>General</c:formatCode>
                <c:ptCount val="5"/>
                <c:pt idx="0">
                  <c:v>43</c:v>
                </c:pt>
                <c:pt idx="1">
                  <c:v>45</c:v>
                </c:pt>
                <c:pt idx="2">
                  <c:v>71</c:v>
                </c:pt>
                <c:pt idx="3">
                  <c:v>83</c:v>
                </c:pt>
                <c:pt idx="4">
                  <c:v>92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AC9-4FA1-9048-5A9C1C30830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76955088"/>
        <c:axId val="176955648"/>
      </c:lineChart>
      <c:catAx>
        <c:axId val="1769550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176955648"/>
        <c:crosses val="autoZero"/>
        <c:auto val="1"/>
        <c:lblAlgn val="ctr"/>
        <c:lblOffset val="100"/>
        <c:noMultiLvlLbl val="0"/>
      </c:catAx>
      <c:valAx>
        <c:axId val="1769556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1769550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l-GR"/>
        </a:p>
      </c:txPr>
    </c:legend>
    <c:plotVisOnly val="1"/>
    <c:dispBlanksAs val="gap"/>
    <c:showDLblsOverMax val="0"/>
  </c:chart>
  <c:spPr>
    <a:noFill/>
    <a:ln>
      <a:solidFill>
        <a:schemeClr val="tx2"/>
      </a:solidFill>
    </a:ln>
    <a:effectLst/>
  </c:spPr>
  <c:txPr>
    <a:bodyPr/>
    <a:lstStyle/>
    <a:p>
      <a:pPr>
        <a:defRPr/>
      </a:pPr>
      <a:endParaRPr lang="el-G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68C39-7677-4D40-997A-0F4631DB19D2}" type="datetimeFigureOut">
              <a:rPr lang="el-GR" smtClean="0"/>
              <a:t>10/6/2020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6FFE0-27D5-4C9B-A970-9A2196CAD34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87665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68C39-7677-4D40-997A-0F4631DB19D2}" type="datetimeFigureOut">
              <a:rPr lang="el-GR" smtClean="0"/>
              <a:t>10/6/2020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6FFE0-27D5-4C9B-A970-9A2196CAD34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81001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68C39-7677-4D40-997A-0F4631DB19D2}" type="datetimeFigureOut">
              <a:rPr lang="el-GR" smtClean="0"/>
              <a:t>10/6/2020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6FFE0-27D5-4C9B-A970-9A2196CAD34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064099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68C39-7677-4D40-997A-0F4631DB19D2}" type="datetimeFigureOut">
              <a:rPr lang="el-GR" smtClean="0"/>
              <a:t>10/6/2020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6FFE0-27D5-4C9B-A970-9A2196CAD34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73725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68C39-7677-4D40-997A-0F4631DB19D2}" type="datetimeFigureOut">
              <a:rPr lang="el-GR" smtClean="0"/>
              <a:t>10/6/2020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6FFE0-27D5-4C9B-A970-9A2196CAD34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035314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68C39-7677-4D40-997A-0F4631DB19D2}" type="datetimeFigureOut">
              <a:rPr lang="el-GR" smtClean="0"/>
              <a:t>10/6/2020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6FFE0-27D5-4C9B-A970-9A2196CAD34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796321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68C39-7677-4D40-997A-0F4631DB19D2}" type="datetimeFigureOut">
              <a:rPr lang="el-GR" smtClean="0"/>
              <a:t>10/6/2020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6FFE0-27D5-4C9B-A970-9A2196CAD34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529104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68C39-7677-4D40-997A-0F4631DB19D2}" type="datetimeFigureOut">
              <a:rPr lang="el-GR" smtClean="0"/>
              <a:t>10/6/2020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6FFE0-27D5-4C9B-A970-9A2196CAD34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44835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68C39-7677-4D40-997A-0F4631DB19D2}" type="datetimeFigureOut">
              <a:rPr lang="el-GR" smtClean="0"/>
              <a:t>10/6/2020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6FFE0-27D5-4C9B-A970-9A2196CAD34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71550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68C39-7677-4D40-997A-0F4631DB19D2}" type="datetimeFigureOut">
              <a:rPr lang="el-GR" smtClean="0"/>
              <a:t>10/6/2020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6FFE0-27D5-4C9B-A970-9A2196CAD34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708977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68C39-7677-4D40-997A-0F4631DB19D2}" type="datetimeFigureOut">
              <a:rPr lang="el-GR" smtClean="0"/>
              <a:t>10/6/2020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6FFE0-27D5-4C9B-A970-9A2196CAD34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671335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468C39-7677-4D40-997A-0F4631DB19D2}" type="datetimeFigureOut">
              <a:rPr lang="el-GR" smtClean="0"/>
              <a:t>10/6/2020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56FFE0-27D5-4C9B-A970-9A2196CAD34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70387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5" Type="http://schemas.openxmlformats.org/officeDocument/2006/relationships/image" Target="../media/image1.png"/><Relationship Id="rId4" Type="http://schemas.openxmlformats.org/officeDocument/2006/relationships/hyperlink" Target="https://www.ncbi.nlm.nih.gov/pubmed/?term=Thermann+H,+Benetos+IS,+Panelli+C,+Gavriilidis+I,+Feil+S.+Endoscopic+treatment+of+chronic+mid-portion+Achilles+tendinopathy:+novel+technique+with+short-term+results.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2.xml"/><Relationship Id="rId7" Type="http://schemas.openxmlformats.org/officeDocument/2006/relationships/chart" Target="../charts/chart4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6" Type="http://schemas.openxmlformats.org/officeDocument/2006/relationships/image" Target="../media/image1.pn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508001"/>
            <a:ext cx="9144000" cy="2247900"/>
          </a:xfrm>
          <a:solidFill>
            <a:schemeClr val="bg2">
              <a:lumMod val="50000"/>
            </a:schemeClr>
          </a:solidFill>
        </p:spPr>
        <p:txBody>
          <a:bodyPr>
            <a:noAutofit/>
          </a:bodyPr>
          <a:lstStyle/>
          <a:p>
            <a:r>
              <a:rPr lang="en-US" sz="36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Endoscopic Debridement for non-insertional Achilles tendinopathy </a:t>
            </a:r>
            <a:br>
              <a:rPr lang="en-US" sz="36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 and without Platelet-Rich Plasma</a:t>
            </a:r>
            <a:br>
              <a:rPr lang="el-GR" sz="36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l-GR" sz="36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/>
              <a:t>Hajo</a:t>
            </a:r>
            <a:r>
              <a:rPr lang="en-US" dirty="0"/>
              <a:t> Thermann</a:t>
            </a:r>
            <a:r>
              <a:rPr lang="en-US" baseline="30000" dirty="0"/>
              <a:t>1</a:t>
            </a:r>
            <a:r>
              <a:rPr lang="en-US" dirty="0"/>
              <a:t>, Ralph Fischer</a:t>
            </a:r>
            <a:r>
              <a:rPr lang="en-US" baseline="30000" dirty="0"/>
              <a:t>1</a:t>
            </a:r>
            <a:r>
              <a:rPr lang="en-US" dirty="0"/>
              <a:t>, Nikolaos Gougoulias</a:t>
            </a:r>
            <a:r>
              <a:rPr lang="en-US" baseline="30000" dirty="0"/>
              <a:t>2</a:t>
            </a:r>
            <a:r>
              <a:rPr lang="en-US" dirty="0"/>
              <a:t>, Lucio Cipollaro</a:t>
            </a:r>
            <a:r>
              <a:rPr lang="en-US" baseline="30000" dirty="0"/>
              <a:t>3,4</a:t>
            </a:r>
            <a:r>
              <a:rPr lang="en-US" dirty="0"/>
              <a:t>, Nicola Maffulli</a:t>
            </a:r>
            <a:r>
              <a:rPr lang="en-US" baseline="30000" dirty="0"/>
              <a:t>3,4,5,6</a:t>
            </a:r>
            <a:br>
              <a:rPr lang="el-GR" dirty="0"/>
            </a:br>
            <a:endParaRPr lang="el-GR" dirty="0"/>
          </a:p>
        </p:txBody>
      </p:sp>
      <p:sp>
        <p:nvSpPr>
          <p:cNvPr id="4" name="Rectangle 3"/>
          <p:cNvSpPr/>
          <p:nvPr/>
        </p:nvSpPr>
        <p:spPr>
          <a:xfrm>
            <a:off x="673100" y="5257800"/>
            <a:ext cx="110998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buFont typeface="+mj-lt"/>
              <a:buAutoNum type="arabicPeriod"/>
            </a:pPr>
            <a:r>
              <a:rPr lang="it-IT" sz="12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HKF</a:t>
            </a:r>
            <a:r>
              <a:rPr lang="it-IT" sz="12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it-IT" sz="12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International Center for Hip, Foot and Knee Surgery, Bismarckstraße 9-15, 69115 Heidelberg, Germany</a:t>
            </a:r>
            <a:endParaRPr lang="el-GR" sz="1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de-DE" sz="12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Footsurgery</a:t>
            </a:r>
            <a:r>
              <a:rPr lang="de-DE" sz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Clinic</a:t>
            </a:r>
            <a:r>
              <a:rPr lang="de-DE" sz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54631 Thessaloniki, </a:t>
            </a:r>
            <a:r>
              <a:rPr lang="de-DE" sz="12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Greece</a:t>
            </a:r>
            <a:r>
              <a:rPr lang="de-DE" sz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l-GR" sz="1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n-US" sz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Department of Musculoskeletal Disorders, Faculty of Medicine and Surgery, University of Salerno, Salerno, Italy</a:t>
            </a:r>
            <a:endParaRPr lang="el-GR" sz="1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n-US" sz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Department of Medicine, Surgery and Dentistry, University of Salerno, Via S. Allende, 84081 </a:t>
            </a:r>
            <a:r>
              <a:rPr lang="en-US" sz="12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Baronissi</a:t>
            </a:r>
            <a:r>
              <a:rPr lang="en-US" sz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(SA), Italy</a:t>
            </a:r>
            <a:endParaRPr lang="el-GR" sz="1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n-US" sz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Centre for Sports and Exercise Medicine, </a:t>
            </a:r>
            <a:r>
              <a:rPr lang="en-US" sz="12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Barts</a:t>
            </a:r>
            <a:r>
              <a:rPr lang="en-US" sz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The London School of Medicine and Dentistry, Mile End Hospital, 275 Bancroft Road, London E1 4DG, Queen Mary University of London, London, England</a:t>
            </a:r>
            <a:endParaRPr lang="el-GR" sz="1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n-US" sz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School of Pharmacy and Bioengineering, </a:t>
            </a:r>
            <a:r>
              <a:rPr lang="en-US" sz="12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Keele</a:t>
            </a:r>
            <a:r>
              <a:rPr lang="en-US" sz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University Faculty of Medicine, </a:t>
            </a:r>
            <a:r>
              <a:rPr lang="en-US" sz="12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Thornburrow</a:t>
            </a:r>
            <a:r>
              <a:rPr lang="en-US" sz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Drive, Stoke on Trent, England</a:t>
            </a:r>
            <a:endParaRPr lang="el-GR" sz="1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Εγγεγραμμένος ήχος">
            <a:hlinkClick r:id="" action="ppaction://media"/>
            <a:extLst>
              <a:ext uri="{FF2B5EF4-FFF2-40B4-BE49-F238E27FC236}">
                <a16:creationId xmlns:a16="http://schemas.microsoft.com/office/drawing/2014/main" id="{A17A25B3-BDBD-4A39-87BF-2D46E7A0F28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851525" y="318452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7708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98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/>
              <a:t>Background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731500" cy="4689475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en-US" dirty="0"/>
              <a:t>Non-insertional Achilles tendinopathy is considered the result of overuse injury and failed healing process</a:t>
            </a:r>
          </a:p>
          <a:p>
            <a:pPr>
              <a:lnSpc>
                <a:spcPct val="150000"/>
              </a:lnSpc>
            </a:pPr>
            <a:r>
              <a:rPr lang="en-US" dirty="0"/>
              <a:t>Nonoperative management may fail to improve symptoms in 25-45% of patients</a:t>
            </a:r>
          </a:p>
          <a:p>
            <a:pPr>
              <a:lnSpc>
                <a:spcPct val="150000"/>
              </a:lnSpc>
            </a:pPr>
            <a:r>
              <a:rPr lang="en-US" dirty="0"/>
              <a:t>Various open and endoscopic techniques have been proposed to manage those patients</a:t>
            </a:r>
          </a:p>
          <a:p>
            <a:pPr>
              <a:lnSpc>
                <a:spcPct val="150000"/>
              </a:lnSpc>
            </a:pPr>
            <a:r>
              <a:rPr lang="en-US" dirty="0"/>
              <a:t>Platelet-rich plasma (PRP) injections have been proposed as an adjunct to aid tendon healing</a:t>
            </a:r>
            <a:endParaRPr lang="el-GR" dirty="0"/>
          </a:p>
          <a:p>
            <a:endParaRPr lang="el-GR" dirty="0"/>
          </a:p>
        </p:txBody>
      </p:sp>
      <p:pic>
        <p:nvPicPr>
          <p:cNvPr id="4" name="Εγγεγραμμένος ήχος">
            <a:hlinkClick r:id="" action="ppaction://media"/>
            <a:extLst>
              <a:ext uri="{FF2B5EF4-FFF2-40B4-BE49-F238E27FC236}">
                <a16:creationId xmlns:a16="http://schemas.microsoft.com/office/drawing/2014/main" id="{5897232A-8190-4691-AE3E-8E768600DAD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851525" y="318452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2242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573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/>
              <a:t>Methods</a:t>
            </a:r>
            <a:endParaRPr lang="el-GR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629900" cy="4575175"/>
          </a:xfrm>
        </p:spPr>
        <p:txBody>
          <a:bodyPr>
            <a:normAutofit fontScale="92500"/>
          </a:bodyPr>
          <a:lstStyle/>
          <a:p>
            <a:r>
              <a:rPr lang="en-US" dirty="0"/>
              <a:t>Prospective randomized controlled trial of 36 consecutive patients in 2018; aged 18-70 </a:t>
            </a:r>
            <a:r>
              <a:rPr lang="en-US" dirty="0" err="1"/>
              <a:t>yrs</a:t>
            </a:r>
            <a:endParaRPr lang="en-US" dirty="0"/>
          </a:p>
          <a:p>
            <a:r>
              <a:rPr lang="en-US" dirty="0"/>
              <a:t>Center for Knee, Foot and Hip Surgery, Heidelberg, Germany</a:t>
            </a:r>
          </a:p>
          <a:p>
            <a:r>
              <a:rPr lang="en-US" dirty="0" err="1"/>
              <a:t>CONtrol</a:t>
            </a:r>
            <a:r>
              <a:rPr lang="en-US" dirty="0"/>
              <a:t> group: included patients who underwent endoscopic debridement of the main body of the Achilles tendon only (n=19)</a:t>
            </a:r>
          </a:p>
          <a:p>
            <a:r>
              <a:rPr lang="en-US" dirty="0"/>
              <a:t>PRP group: Endoscopic debridement &amp; PRP injection (n=17)</a:t>
            </a:r>
          </a:p>
          <a:p>
            <a:r>
              <a:rPr lang="en-US" dirty="0"/>
              <a:t>All procedures performed by </a:t>
            </a:r>
            <a:r>
              <a:rPr lang="en-US" dirty="0" err="1"/>
              <a:t>Dr</a:t>
            </a:r>
            <a:r>
              <a:rPr lang="en-US" dirty="0"/>
              <a:t> med. </a:t>
            </a:r>
            <a:r>
              <a:rPr lang="en-US" dirty="0" err="1"/>
              <a:t>Hajo</a:t>
            </a:r>
            <a:r>
              <a:rPr lang="en-US" dirty="0"/>
              <a:t> </a:t>
            </a:r>
            <a:r>
              <a:rPr lang="en-US" dirty="0" err="1"/>
              <a:t>Thermann</a:t>
            </a:r>
            <a:endParaRPr lang="en-US" dirty="0"/>
          </a:p>
          <a:p>
            <a:r>
              <a:rPr lang="en-US" dirty="0"/>
              <a:t>Surgical technique: </a:t>
            </a:r>
            <a:r>
              <a:rPr lang="en-US" dirty="0" err="1"/>
              <a:t>Thermann</a:t>
            </a:r>
            <a:r>
              <a:rPr lang="en-US" dirty="0"/>
              <a:t> H, et al. </a:t>
            </a:r>
            <a:r>
              <a:rPr lang="de-DE" i="1" dirty="0" err="1">
                <a:hlinkClick r:id="rId4" tooltip="Knee surgery, sports traumatology, arthroscopy : official journal of the ESSKA."/>
              </a:rPr>
              <a:t>Knee</a:t>
            </a:r>
            <a:r>
              <a:rPr lang="de-DE" i="1" dirty="0">
                <a:hlinkClick r:id="rId4" tooltip="Knee surgery, sports traumatology, arthroscopy : official journal of the ESSKA."/>
              </a:rPr>
              <a:t> </a:t>
            </a:r>
            <a:r>
              <a:rPr lang="de-DE" i="1" dirty="0" err="1">
                <a:hlinkClick r:id="rId4" tooltip="Knee surgery, sports traumatology, arthroscopy : official journal of the ESSKA."/>
              </a:rPr>
              <a:t>Surg</a:t>
            </a:r>
            <a:r>
              <a:rPr lang="de-DE" i="1" dirty="0">
                <a:hlinkClick r:id="rId4" tooltip="Knee surgery, sports traumatology, arthroscopy : official journal of the ESSKA."/>
              </a:rPr>
              <a:t> Sports </a:t>
            </a:r>
            <a:r>
              <a:rPr lang="de-DE" i="1" dirty="0" err="1">
                <a:hlinkClick r:id="rId4" tooltip="Knee surgery, sports traumatology, arthroscopy : official journal of the ESSKA."/>
              </a:rPr>
              <a:t>Traumatol</a:t>
            </a:r>
            <a:r>
              <a:rPr lang="de-DE" i="1" dirty="0">
                <a:hlinkClick r:id="rId4" tooltip="Knee surgery, sports traumatology, arthroscopy : official journal of the ESSKA."/>
              </a:rPr>
              <a:t> </a:t>
            </a:r>
            <a:r>
              <a:rPr lang="de-DE" i="1" dirty="0" err="1">
                <a:hlinkClick r:id="rId4" tooltip="Knee surgery, sports traumatology, arthroscopy : official journal of the ESSKA."/>
              </a:rPr>
              <a:t>Arthrosc</a:t>
            </a:r>
            <a:r>
              <a:rPr lang="en-US" dirty="0"/>
              <a:t> 2009;</a:t>
            </a:r>
            <a:r>
              <a:rPr lang="en-US" b="1" dirty="0"/>
              <a:t>17</a:t>
            </a:r>
            <a:r>
              <a:rPr lang="en-US" dirty="0"/>
              <a:t>(10):1264-9.</a:t>
            </a:r>
          </a:p>
          <a:p>
            <a:r>
              <a:rPr lang="en-US" dirty="0"/>
              <a:t>PRP applied under direct visualization around the area of tendinopathy</a:t>
            </a:r>
            <a:endParaRPr lang="el-GR" dirty="0"/>
          </a:p>
          <a:p>
            <a:endParaRPr lang="en-US" dirty="0"/>
          </a:p>
          <a:p>
            <a:endParaRPr lang="el-GR" dirty="0"/>
          </a:p>
        </p:txBody>
      </p:sp>
      <p:pic>
        <p:nvPicPr>
          <p:cNvPr id="4" name="Εγγεγραμμένος ήχος">
            <a:hlinkClick r:id="" action="ppaction://media"/>
            <a:extLst>
              <a:ext uri="{FF2B5EF4-FFF2-40B4-BE49-F238E27FC236}">
                <a16:creationId xmlns:a16="http://schemas.microsoft.com/office/drawing/2014/main" id="{14408BFC-A09F-412B-A44C-704C7D61829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852318" y="3185318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4211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866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/>
              <a:t>Outcome assessment</a:t>
            </a:r>
            <a:endParaRPr lang="el-GR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Examination by </a:t>
            </a:r>
            <a:r>
              <a:rPr lang="en-US" dirty="0" err="1"/>
              <a:t>orthopaedic</a:t>
            </a:r>
            <a:r>
              <a:rPr lang="en-US" dirty="0"/>
              <a:t> fellow (independent from the surgeon) before surgery, and after 6 weeks, 3 months, 6 months and 12 months .</a:t>
            </a:r>
          </a:p>
          <a:p>
            <a:r>
              <a:rPr lang="en-US" dirty="0"/>
              <a:t>Data collection at each visit:</a:t>
            </a:r>
            <a:endParaRPr lang="el-GR" sz="2400" dirty="0"/>
          </a:p>
          <a:p>
            <a:pPr lvl="0"/>
            <a:r>
              <a:rPr lang="en-US" dirty="0"/>
              <a:t>Visual analog scale (VAS) for pain, function and satisfaction</a:t>
            </a:r>
            <a:endParaRPr lang="el-GR" sz="2400" dirty="0"/>
          </a:p>
          <a:p>
            <a:pPr lvl="0"/>
            <a:r>
              <a:rPr lang="en-US" dirty="0"/>
              <a:t>VISA-A questionnaire (Victorian Institute of Sports Assessment – Achilles)</a:t>
            </a:r>
          </a:p>
          <a:p>
            <a:pPr lvl="0"/>
            <a:r>
              <a:rPr lang="en-US" dirty="0"/>
              <a:t>MRI: preoperatively, at 3 months and 12 months</a:t>
            </a:r>
          </a:p>
          <a:p>
            <a:pPr lvl="0"/>
            <a:r>
              <a:rPr lang="en-US" dirty="0"/>
              <a:t>Complications recorded</a:t>
            </a:r>
            <a:endParaRPr lang="el-GR" dirty="0"/>
          </a:p>
        </p:txBody>
      </p:sp>
      <p:pic>
        <p:nvPicPr>
          <p:cNvPr id="4" name="Εγγεγραμμένος ήχος">
            <a:hlinkClick r:id="" action="ppaction://media"/>
            <a:extLst>
              <a:ext uri="{FF2B5EF4-FFF2-40B4-BE49-F238E27FC236}">
                <a16:creationId xmlns:a16="http://schemas.microsoft.com/office/drawing/2014/main" id="{1E1B9CA2-3C5A-4157-A676-045267C9B57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851525" y="318452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494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362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8800" y="0"/>
            <a:ext cx="10515600" cy="1325563"/>
          </a:xfrm>
        </p:spPr>
        <p:txBody>
          <a:bodyPr>
            <a:normAutofit/>
          </a:bodyPr>
          <a:lstStyle/>
          <a:p>
            <a:r>
              <a:rPr lang="en-US" b="1" i="1" dirty="0"/>
              <a:t>Results: </a:t>
            </a:r>
            <a:br>
              <a:rPr lang="en-US" b="1" i="1" dirty="0"/>
            </a:br>
            <a:endParaRPr lang="el-GR" sz="3100" b="1" i="1" dirty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2996038298"/>
              </p:ext>
            </p:extLst>
          </p:nvPr>
        </p:nvGraphicFramePr>
        <p:xfrm>
          <a:off x="1409700" y="1298575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3928890739"/>
              </p:ext>
            </p:extLst>
          </p:nvPr>
        </p:nvGraphicFramePr>
        <p:xfrm>
          <a:off x="6388100" y="1298575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3408445963"/>
              </p:ext>
            </p:extLst>
          </p:nvPr>
        </p:nvGraphicFramePr>
        <p:xfrm>
          <a:off x="1409700" y="4054475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3253875205"/>
              </p:ext>
            </p:extLst>
          </p:nvPr>
        </p:nvGraphicFramePr>
        <p:xfrm>
          <a:off x="6388100" y="4041775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8" name="Rectangle 7"/>
          <p:cNvSpPr/>
          <p:nvPr/>
        </p:nvSpPr>
        <p:spPr>
          <a:xfrm>
            <a:off x="2578100" y="0"/>
            <a:ext cx="82931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i="1" dirty="0"/>
              <a:t>Significant clinical improvement postop (p&lt;0.05)</a:t>
            </a:r>
            <a:br>
              <a:rPr lang="en-US" sz="2800" b="1" i="1" dirty="0"/>
            </a:br>
            <a:r>
              <a:rPr lang="en-US" sz="2800" b="1" i="1" dirty="0"/>
              <a:t>Similar between CON and PRP groups</a:t>
            </a:r>
          </a:p>
          <a:p>
            <a:r>
              <a:rPr lang="en-US" sz="2800" i="1" dirty="0"/>
              <a:t>Five minor complications (CON: 3; PRP: 2)</a:t>
            </a:r>
            <a:endParaRPr lang="el-GR" sz="2800" i="1" dirty="0"/>
          </a:p>
        </p:txBody>
      </p:sp>
      <p:pic>
        <p:nvPicPr>
          <p:cNvPr id="3" name="Εγγεγραμμένος ήχος">
            <a:hlinkClick r:id="" action="ppaction://media"/>
            <a:extLst>
              <a:ext uri="{FF2B5EF4-FFF2-40B4-BE49-F238E27FC236}">
                <a16:creationId xmlns:a16="http://schemas.microsoft.com/office/drawing/2014/main" id="{582A2290-193E-4AD4-BF48-0CDB23C3EBE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5851525" y="318452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8322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30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/>
              <a:t>Results</a:t>
            </a:r>
            <a:r>
              <a:rPr lang="en-US" dirty="0"/>
              <a:t>: </a:t>
            </a:r>
            <a:endParaRPr lang="el-GR" dirty="0"/>
          </a:p>
        </p:txBody>
      </p:sp>
      <p:pic>
        <p:nvPicPr>
          <p:cNvPr id="4" name="Picture 3" descr="C:\Users\Doctor\Desktop\MAFFULLI 2020\3 ACHILLES TENDOSCOPY\JSHS revision\Figure 2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170"/>
          <a:stretch/>
        </p:blipFill>
        <p:spPr bwMode="auto">
          <a:xfrm>
            <a:off x="838200" y="2965449"/>
            <a:ext cx="5051107" cy="3117851"/>
          </a:xfrm>
          <a:prstGeom prst="rect">
            <a:avLst/>
          </a:prstGeom>
          <a:noFill/>
          <a:ln>
            <a:solidFill>
              <a:schemeClr val="tx2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4" descr="C:\Users\Doctor\Desktop\MAFFULLI 2020\3 ACHILLES TENDOSCOPY\JSHS revision\Figure 3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84" b="20791"/>
          <a:stretch/>
        </p:blipFill>
        <p:spPr bwMode="auto">
          <a:xfrm>
            <a:off x="6078220" y="2965449"/>
            <a:ext cx="5275580" cy="3117851"/>
          </a:xfrm>
          <a:prstGeom prst="rect">
            <a:avLst/>
          </a:prstGeom>
          <a:noFill/>
          <a:ln>
            <a:solidFill>
              <a:schemeClr val="tx2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20420" y="1421716"/>
            <a:ext cx="1051560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Nodular tendon thickening and </a:t>
            </a:r>
            <a:r>
              <a:rPr lang="en-US" sz="3200" b="1" dirty="0"/>
              <a:t>MRI</a:t>
            </a:r>
            <a:r>
              <a:rPr lang="en-US" sz="2800" dirty="0"/>
              <a:t> detected signal alteration persisted after surgery, with no association between imaging and clinical outcome.</a:t>
            </a:r>
            <a:endParaRPr lang="el-GR" sz="2800" dirty="0"/>
          </a:p>
          <a:p>
            <a:endParaRPr lang="el-GR" sz="2800" dirty="0"/>
          </a:p>
        </p:txBody>
      </p:sp>
      <p:pic>
        <p:nvPicPr>
          <p:cNvPr id="3" name="Εγγεγραμμένος ήχος">
            <a:hlinkClick r:id="" action="ppaction://media"/>
            <a:extLst>
              <a:ext uri="{FF2B5EF4-FFF2-40B4-BE49-F238E27FC236}">
                <a16:creationId xmlns:a16="http://schemas.microsoft.com/office/drawing/2014/main" id="{6C8089E2-C08C-479B-B858-B29F238BAA6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851525" y="318452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123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44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/>
              <a:t>Conclusions:</a:t>
            </a:r>
            <a:endParaRPr lang="el-GR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Endoscopic debridement improved clinical outcome in patients with mid-portion Achilles tendinopathy</a:t>
            </a:r>
          </a:p>
          <a:p>
            <a:r>
              <a:rPr lang="en-US" dirty="0"/>
              <a:t>Safe technique</a:t>
            </a:r>
          </a:p>
          <a:p>
            <a:r>
              <a:rPr lang="en-US" dirty="0"/>
              <a:t>Addition of PRP did not improve outcomes</a:t>
            </a:r>
          </a:p>
          <a:p>
            <a:r>
              <a:rPr lang="en-US" dirty="0"/>
              <a:t>Tendon thickening and signal alternated area was not affected</a:t>
            </a:r>
          </a:p>
          <a:p>
            <a:r>
              <a:rPr lang="en-US" dirty="0"/>
              <a:t>There was no correlation between clinical and imaging findings</a:t>
            </a:r>
            <a:endParaRPr lang="el-GR" dirty="0"/>
          </a:p>
        </p:txBody>
      </p:sp>
      <p:pic>
        <p:nvPicPr>
          <p:cNvPr id="4" name="Εγγεγραμμένος ήχος">
            <a:hlinkClick r:id="" action="ppaction://media"/>
            <a:extLst>
              <a:ext uri="{FF2B5EF4-FFF2-40B4-BE49-F238E27FC236}">
                <a16:creationId xmlns:a16="http://schemas.microsoft.com/office/drawing/2014/main" id="{471629C9-595B-49F0-BCBA-C720BD922F5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851525" y="318452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6382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21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475</Words>
  <Application>Microsoft Office PowerPoint</Application>
  <PresentationFormat>Ευρεία οθόνη</PresentationFormat>
  <Paragraphs>43</Paragraphs>
  <Slides>7</Slides>
  <Notes>0</Notes>
  <HiddenSlides>0</HiddenSlides>
  <MMClips>7</MMClips>
  <ScaleCrop>false</ScaleCrop>
  <HeadingPairs>
    <vt:vector size="6" baseType="variant">
      <vt:variant>
        <vt:lpstr>Γραμματοσειρές που χρησιμοποιούνται</vt:lpstr>
      </vt:variant>
      <vt:variant>
        <vt:i4>3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Endoscopic Debridement for non-insertional Achilles tendinopathy  with and without Platelet-Rich Plasma </vt:lpstr>
      <vt:lpstr>Background</vt:lpstr>
      <vt:lpstr>Methods</vt:lpstr>
      <vt:lpstr>Outcome assessment</vt:lpstr>
      <vt:lpstr>Results:  </vt:lpstr>
      <vt:lpstr>Results: </vt:lpstr>
      <vt:lpstr>Conclusions: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Endoscopic Debridement for non-insertional Achilles tendinopathy with and without Platelet-Rich Plasma</dc:title>
  <dc:creator>Doctor</dc:creator>
  <cp:lastModifiedBy>Nikolaos Gougoulias</cp:lastModifiedBy>
  <cp:revision>8</cp:revision>
  <dcterms:created xsi:type="dcterms:W3CDTF">2020-06-08T16:57:05Z</dcterms:created>
  <dcterms:modified xsi:type="dcterms:W3CDTF">2020-06-10T20:45:25Z</dcterms:modified>
</cp:coreProperties>
</file>