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654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936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820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39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382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252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20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667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1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664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94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22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6D492-B3F2-C94A-A124-EDE3849FF423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F735E-B2D0-3947-A4F1-51E249D9AD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5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hape 176">
            <a:extLst>
              <a:ext uri="{FF2B5EF4-FFF2-40B4-BE49-F238E27FC236}">
                <a16:creationId xmlns:a16="http://schemas.microsoft.com/office/drawing/2014/main" id="{9B73A3FA-B5BF-140E-BF4A-E461F9D8A0FC}"/>
              </a:ext>
            </a:extLst>
          </p:cNvPr>
          <p:cNvCxnSpPr>
            <a:cxnSpLocks/>
            <a:stCxn id="20" idx="2"/>
            <a:endCxn id="19" idx="0"/>
          </p:cNvCxnSpPr>
          <p:nvPr/>
        </p:nvCxnSpPr>
        <p:spPr>
          <a:xfrm>
            <a:off x="2631994" y="2768829"/>
            <a:ext cx="1" cy="485277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19" name="Shape 185">
            <a:extLst>
              <a:ext uri="{FF2B5EF4-FFF2-40B4-BE49-F238E27FC236}">
                <a16:creationId xmlns:a16="http://schemas.microsoft.com/office/drawing/2014/main" id="{10F98BCC-3B2E-2DB8-4D6A-F5A8CED7D914}"/>
              </a:ext>
            </a:extLst>
          </p:cNvPr>
          <p:cNvSpPr/>
          <p:nvPr/>
        </p:nvSpPr>
        <p:spPr>
          <a:xfrm>
            <a:off x="975003" y="3254105"/>
            <a:ext cx="3313983" cy="1509197"/>
          </a:xfrm>
          <a:prstGeom prst="ellipse">
            <a:avLst/>
          </a:prstGeom>
          <a:solidFill>
            <a:srgbClr val="7791C3"/>
          </a:solidFill>
          <a:ln w="9525" cap="flat" cmpd="sng">
            <a:solidFill>
              <a:srgbClr val="7791C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68640" tIns="68640" rIns="68640" bIns="68640" anchor="ctr" anchorCtr="0">
            <a:noAutofit/>
          </a:bodyPr>
          <a:lstStyle/>
          <a:p>
            <a:pPr algn="ctr"/>
            <a:r>
              <a:rPr lang="en-US" sz="135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RIME (4h)</a:t>
            </a:r>
          </a:p>
          <a:p>
            <a:pPr algn="ctr"/>
            <a:r>
              <a:rPr lang="en-US" sz="135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ATAC-Seq (4h)</a:t>
            </a:r>
          </a:p>
          <a:p>
            <a:pPr algn="ctr"/>
            <a:r>
              <a:rPr lang="en-US" sz="1351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ChIP</a:t>
            </a:r>
            <a:r>
              <a:rPr lang="en-US" sz="135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-Seq (6h)</a:t>
            </a:r>
          </a:p>
          <a:p>
            <a:pPr algn="ctr"/>
            <a:r>
              <a:rPr lang="en-US" sz="135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RNA-Seq (8h)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7A86DFA-7332-6E9A-5551-C5741AD65F53}"/>
              </a:ext>
            </a:extLst>
          </p:cNvPr>
          <p:cNvSpPr/>
          <p:nvPr/>
        </p:nvSpPr>
        <p:spPr>
          <a:xfrm>
            <a:off x="2133081" y="1974754"/>
            <a:ext cx="997825" cy="794075"/>
          </a:xfrm>
          <a:prstGeom prst="round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2"/>
          </a:p>
        </p:txBody>
      </p:sp>
      <p:pic>
        <p:nvPicPr>
          <p:cNvPr id="21" name="Shape 169">
            <a:extLst>
              <a:ext uri="{FF2B5EF4-FFF2-40B4-BE49-F238E27FC236}">
                <a16:creationId xmlns:a16="http://schemas.microsoft.com/office/drawing/2014/main" id="{A5B3EB9A-4A50-EE62-8FBE-CC1DBA29EDDF}"/>
              </a:ext>
            </a:extLst>
          </p:cNvPr>
          <p:cNvPicPr preferRelativeResize="0"/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1134" y="2316915"/>
            <a:ext cx="621719" cy="43561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D8EEC10-3389-3E5F-460A-17B670A0AE64}"/>
              </a:ext>
            </a:extLst>
          </p:cNvPr>
          <p:cNvSpPr/>
          <p:nvPr/>
        </p:nvSpPr>
        <p:spPr>
          <a:xfrm>
            <a:off x="4731745" y="3520287"/>
            <a:ext cx="1413504" cy="967923"/>
          </a:xfrm>
          <a:prstGeom prst="roundRect">
            <a:avLst/>
          </a:prstGeom>
          <a:solidFill>
            <a:srgbClr val="7791C3"/>
          </a:solidFill>
          <a:ln>
            <a:solidFill>
              <a:srgbClr val="7791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2" dirty="0">
                <a:latin typeface="Arial" charset="0"/>
                <a:ea typeface="Arial" charset="0"/>
                <a:cs typeface="Arial" charset="0"/>
              </a:rPr>
              <a:t>Data Integration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2E984319-7BF2-29D4-5396-A2BC5469FA2C}"/>
              </a:ext>
            </a:extLst>
          </p:cNvPr>
          <p:cNvSpPr/>
          <p:nvPr/>
        </p:nvSpPr>
        <p:spPr>
          <a:xfrm>
            <a:off x="4731745" y="6107310"/>
            <a:ext cx="1413504" cy="1181771"/>
          </a:xfrm>
          <a:prstGeom prst="roundRect">
            <a:avLst/>
          </a:prstGeom>
          <a:solidFill>
            <a:srgbClr val="7791C3"/>
          </a:solidFill>
          <a:ln>
            <a:solidFill>
              <a:srgbClr val="7791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1" dirty="0">
                <a:latin typeface="Arial" charset="0"/>
                <a:ea typeface="Arial" charset="0"/>
                <a:cs typeface="Arial" charset="0"/>
              </a:rPr>
              <a:t>VDR signaling and outcome in EA vs AA </a:t>
            </a:r>
            <a:r>
              <a:rPr lang="en-US" sz="1201" dirty="0" err="1">
                <a:latin typeface="Arial" charset="0"/>
                <a:ea typeface="Arial" charset="0"/>
                <a:cs typeface="Arial" charset="0"/>
              </a:rPr>
              <a:t>PCa</a:t>
            </a:r>
            <a:endParaRPr lang="en-US" sz="120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E25C4CB3-A84E-49D5-8408-325497F3B7A2}"/>
              </a:ext>
            </a:extLst>
          </p:cNvPr>
          <p:cNvSpPr/>
          <p:nvPr/>
        </p:nvSpPr>
        <p:spPr>
          <a:xfrm rot="5400000">
            <a:off x="1592085" y="607349"/>
            <a:ext cx="712979" cy="997828"/>
          </a:xfrm>
          <a:prstGeom prst="roundRect">
            <a:avLst/>
          </a:prstGeom>
          <a:solidFill>
            <a:srgbClr val="EBFFA1">
              <a:alpha val="60000"/>
            </a:srgbClr>
          </a:solidFill>
          <a:ln>
            <a:solidFill>
              <a:schemeClr val="tx1">
                <a:lumMod val="50000"/>
                <a:lumOff val="50000"/>
                <a:alpha val="76863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1351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EA</a:t>
            </a:r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HPr1-AR &amp; LNCaP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40161A11-8344-2A68-1981-5660DF918876}"/>
              </a:ext>
            </a:extLst>
          </p:cNvPr>
          <p:cNvSpPr/>
          <p:nvPr/>
        </p:nvSpPr>
        <p:spPr>
          <a:xfrm rot="5400000">
            <a:off x="1127190" y="5630172"/>
            <a:ext cx="2924129" cy="2160945"/>
          </a:xfrm>
          <a:prstGeom prst="roundRect">
            <a:avLst/>
          </a:prstGeom>
          <a:solidFill>
            <a:srgbClr val="EBFFA1">
              <a:alpha val="60000"/>
            </a:srgbClr>
          </a:solidFill>
          <a:ln>
            <a:solidFill>
              <a:schemeClr val="tx1">
                <a:lumMod val="50000"/>
                <a:lumOff val="50000"/>
                <a:alpha val="76863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1351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EA and AA </a:t>
            </a:r>
            <a:r>
              <a:rPr lang="en-US" sz="1351" u="sng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PCa</a:t>
            </a:r>
            <a:r>
              <a:rPr lang="en-US" sz="1351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cohorts</a:t>
            </a:r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endParaRPr lang="en-US" sz="135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1. TCGA PRAD</a:t>
            </a:r>
          </a:p>
          <a:p>
            <a:endParaRPr lang="en-US" sz="135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2. SWOG cohort HGPIN to </a:t>
            </a:r>
            <a:r>
              <a:rPr lang="en-US" sz="135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PCa</a:t>
            </a:r>
            <a:endParaRPr lang="en-US" sz="135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35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3. Neo-adjuvant 1,25D3 prior to </a:t>
            </a:r>
            <a:r>
              <a:rPr lang="en-US" sz="1351" dirty="0" err="1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PCa</a:t>
            </a:r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 surgery</a:t>
            </a:r>
          </a:p>
          <a:p>
            <a:endParaRPr lang="en-US" sz="1351" dirty="0">
              <a:solidFill>
                <a:schemeClr val="tx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4. Serum vitamin D3 and tumor</a:t>
            </a:r>
          </a:p>
        </p:txBody>
      </p:sp>
      <p:cxnSp>
        <p:nvCxnSpPr>
          <p:cNvPr id="26" name="Shape 176">
            <a:extLst>
              <a:ext uri="{FF2B5EF4-FFF2-40B4-BE49-F238E27FC236}">
                <a16:creationId xmlns:a16="http://schemas.microsoft.com/office/drawing/2014/main" id="{7D86E964-DCA2-C1CA-47DB-C43785A658C4}"/>
              </a:ext>
            </a:extLst>
          </p:cNvPr>
          <p:cNvCxnSpPr>
            <a:cxnSpLocks/>
            <a:stCxn id="19" idx="6"/>
            <a:endCxn id="22" idx="1"/>
          </p:cNvCxnSpPr>
          <p:nvPr/>
        </p:nvCxnSpPr>
        <p:spPr>
          <a:xfrm flipV="1">
            <a:off x="4288986" y="4004248"/>
            <a:ext cx="442759" cy="4456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7" name="Shape 176">
            <a:extLst>
              <a:ext uri="{FF2B5EF4-FFF2-40B4-BE49-F238E27FC236}">
                <a16:creationId xmlns:a16="http://schemas.microsoft.com/office/drawing/2014/main" id="{DB4694D9-8E43-BCF1-5596-54825C79283C}"/>
              </a:ext>
            </a:extLst>
          </p:cNvPr>
          <p:cNvCxnSpPr>
            <a:cxnSpLocks/>
            <a:stCxn id="23" idx="0"/>
            <a:endCxn id="22" idx="2"/>
          </p:cNvCxnSpPr>
          <p:nvPr/>
        </p:nvCxnSpPr>
        <p:spPr>
          <a:xfrm flipV="1">
            <a:off x="5438497" y="4488209"/>
            <a:ext cx="0" cy="1619101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35E6FC31-0D72-4F5D-038A-A95AE7570D1E}"/>
              </a:ext>
            </a:extLst>
          </p:cNvPr>
          <p:cNvSpPr/>
          <p:nvPr/>
        </p:nvSpPr>
        <p:spPr>
          <a:xfrm rot="5400000">
            <a:off x="2984240" y="607350"/>
            <a:ext cx="712979" cy="997826"/>
          </a:xfrm>
          <a:prstGeom prst="roundRect">
            <a:avLst/>
          </a:prstGeom>
          <a:solidFill>
            <a:srgbClr val="EBFFA1">
              <a:alpha val="60000"/>
            </a:srgbClr>
          </a:solidFill>
          <a:ln>
            <a:solidFill>
              <a:schemeClr val="tx1">
                <a:lumMod val="50000"/>
                <a:lumOff val="50000"/>
                <a:alpha val="76863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1351" u="sng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AA</a:t>
            </a:r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:</a:t>
            </a:r>
          </a:p>
          <a:p>
            <a:r>
              <a:rPr lang="en-US" sz="1351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rPr>
              <a:t>RC43N &amp; RC43T</a:t>
            </a:r>
          </a:p>
        </p:txBody>
      </p:sp>
      <p:sp>
        <p:nvSpPr>
          <p:cNvPr id="29" name="Shape 195">
            <a:extLst>
              <a:ext uri="{FF2B5EF4-FFF2-40B4-BE49-F238E27FC236}">
                <a16:creationId xmlns:a16="http://schemas.microsoft.com/office/drawing/2014/main" id="{9DAA956A-AD49-AA8C-8B71-D1CBF6670522}"/>
              </a:ext>
            </a:extLst>
          </p:cNvPr>
          <p:cNvSpPr txBox="1"/>
          <p:nvPr/>
        </p:nvSpPr>
        <p:spPr>
          <a:xfrm>
            <a:off x="2133081" y="1974754"/>
            <a:ext cx="997825" cy="325863"/>
          </a:xfrm>
          <a:prstGeom prst="rect">
            <a:avLst/>
          </a:prstGeom>
          <a:noFill/>
          <a:ln>
            <a:noFill/>
          </a:ln>
        </p:spPr>
        <p:txBody>
          <a:bodyPr lIns="68640" tIns="68640" rIns="68640" bIns="68640" anchor="t" anchorCtr="0">
            <a:noAutofit/>
          </a:bodyPr>
          <a:lstStyle/>
          <a:p>
            <a:pPr algn="ctr"/>
            <a:r>
              <a:rPr lang="es" sz="1201" dirty="0">
                <a:latin typeface="Arial" charset="0"/>
                <a:ea typeface="Arial" charset="0"/>
                <a:cs typeface="Arial" charset="0"/>
              </a:rPr>
              <a:t>1,25(OH)</a:t>
            </a:r>
            <a:r>
              <a:rPr lang="es" sz="1201" baseline="-25000" dirty="0">
                <a:latin typeface="Arial" charset="0"/>
                <a:ea typeface="Arial" charset="0"/>
                <a:cs typeface="Arial" charset="0"/>
              </a:rPr>
              <a:t>2</a:t>
            </a:r>
            <a:r>
              <a:rPr lang="es" sz="1201" dirty="0">
                <a:latin typeface="Arial" charset="0"/>
                <a:ea typeface="Arial" charset="0"/>
                <a:cs typeface="Arial" charset="0"/>
              </a:rPr>
              <a:t>D</a:t>
            </a:r>
            <a:r>
              <a:rPr lang="es" sz="1201" baseline="-25000" dirty="0">
                <a:latin typeface="Arial" charset="0"/>
                <a:ea typeface="Arial" charset="0"/>
                <a:cs typeface="Arial" charset="0"/>
              </a:rPr>
              <a:t>3</a:t>
            </a:r>
          </a:p>
          <a:p>
            <a:pPr algn="ctr"/>
            <a:r>
              <a:rPr lang="es" sz="1201" dirty="0">
                <a:latin typeface="Arial" charset="0"/>
                <a:ea typeface="Arial" charset="0"/>
                <a:cs typeface="Arial" charset="0"/>
              </a:rPr>
              <a:t>(100 nM)</a:t>
            </a:r>
          </a:p>
        </p:txBody>
      </p:sp>
      <p:cxnSp>
        <p:nvCxnSpPr>
          <p:cNvPr id="30" name="Shape 176">
            <a:extLst>
              <a:ext uri="{FF2B5EF4-FFF2-40B4-BE49-F238E27FC236}">
                <a16:creationId xmlns:a16="http://schemas.microsoft.com/office/drawing/2014/main" id="{9101DD8A-7E93-1243-4BA5-2E7E07490058}"/>
              </a:ext>
            </a:extLst>
          </p:cNvPr>
          <p:cNvCxnSpPr>
            <a:cxnSpLocks/>
            <a:stCxn id="25" idx="0"/>
            <a:endCxn id="23" idx="1"/>
          </p:cNvCxnSpPr>
          <p:nvPr/>
        </p:nvCxnSpPr>
        <p:spPr>
          <a:xfrm flipV="1">
            <a:off x="3669726" y="6698196"/>
            <a:ext cx="1062019" cy="12449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1" name="Shape 176">
            <a:extLst>
              <a:ext uri="{FF2B5EF4-FFF2-40B4-BE49-F238E27FC236}">
                <a16:creationId xmlns:a16="http://schemas.microsoft.com/office/drawing/2014/main" id="{8B4C7525-745D-A539-B99A-5DEB5E4AF24F}"/>
              </a:ext>
            </a:extLst>
          </p:cNvPr>
          <p:cNvCxnSpPr>
            <a:cxnSpLocks/>
            <a:stCxn id="28" idx="3"/>
            <a:endCxn id="20" idx="0"/>
          </p:cNvCxnSpPr>
          <p:nvPr/>
        </p:nvCxnSpPr>
        <p:spPr>
          <a:xfrm flipH="1">
            <a:off x="2631994" y="1462753"/>
            <a:ext cx="708735" cy="512001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32" name="Shape 176">
            <a:extLst>
              <a:ext uri="{FF2B5EF4-FFF2-40B4-BE49-F238E27FC236}">
                <a16:creationId xmlns:a16="http://schemas.microsoft.com/office/drawing/2014/main" id="{1447F447-F78C-24EA-E1BA-C23F2D2BB110}"/>
              </a:ext>
            </a:extLst>
          </p:cNvPr>
          <p:cNvCxnSpPr>
            <a:cxnSpLocks/>
            <a:stCxn id="24" idx="3"/>
            <a:endCxn id="20" idx="0"/>
          </p:cNvCxnSpPr>
          <p:nvPr/>
        </p:nvCxnSpPr>
        <p:spPr>
          <a:xfrm>
            <a:off x="1948575" y="1462753"/>
            <a:ext cx="683419" cy="512000"/>
          </a:xfrm>
          <a:prstGeom prst="straightConnector1">
            <a:avLst/>
          </a:prstGeom>
          <a:noFill/>
          <a:ln w="28575" cap="flat" cmpd="sng">
            <a:solidFill>
              <a:srgbClr val="595959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51A53A7E-9DD6-5FDA-DFF5-259AA9CDAB79}"/>
              </a:ext>
            </a:extLst>
          </p:cNvPr>
          <p:cNvSpPr txBox="1"/>
          <p:nvPr/>
        </p:nvSpPr>
        <p:spPr>
          <a:xfrm>
            <a:off x="90765" y="8507864"/>
            <a:ext cx="67586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1.  </a:t>
            </a:r>
            <a:r>
              <a:rPr lang="en-US" sz="120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Work-flow to integrate cell line and tumor genomic data to identify VDR associated functions that are dependent on genomic ancestry.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49795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103</Words>
  <Application>Microsoft Macintosh PowerPoint</Application>
  <PresentationFormat>Letter Paper (8.5x11 in)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2023-02-21T19:20:10Z</dcterms:created>
  <dcterms:modified xsi:type="dcterms:W3CDTF">2023-02-21T19:23:23Z</dcterms:modified>
</cp:coreProperties>
</file>