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5" r:id="rId2"/>
    <p:sldId id="266" r:id="rId3"/>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327"/>
  </p:normalViewPr>
  <p:slideViewPr>
    <p:cSldViewPr snapToGrid="0">
      <p:cViewPr varScale="1">
        <p:scale>
          <a:sx n="96" d="100"/>
          <a:sy n="96" d="100"/>
        </p:scale>
        <p:origin x="331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1BAA874-5867-9F4B-8C9C-3DD7B0C9BDB6}"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2249097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BAA874-5867-9F4B-8C9C-3DD7B0C9BDB6}"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15827579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BAA874-5867-9F4B-8C9C-3DD7B0C9BDB6}"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367096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1BAA874-5867-9F4B-8C9C-3DD7B0C9BDB6}"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2914881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BAA874-5867-9F4B-8C9C-3DD7B0C9BDB6}" type="datetimeFigureOut">
              <a:rPr lang="en-US" smtClean="0"/>
              <a:t>2/21/23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3275627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1BAA874-5867-9F4B-8C9C-3DD7B0C9BDB6}"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1948573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AA874-5867-9F4B-8C9C-3DD7B0C9BDB6}" type="datetimeFigureOut">
              <a:rPr lang="en-US" smtClean="0"/>
              <a:t>2/21/23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2192819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1BAA874-5867-9F4B-8C9C-3DD7B0C9BDB6}" type="datetimeFigureOut">
              <a:rPr lang="en-US" smtClean="0"/>
              <a:t>2/21/23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4267282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BAA874-5867-9F4B-8C9C-3DD7B0C9BDB6}" type="datetimeFigureOut">
              <a:rPr lang="en-US" smtClean="0"/>
              <a:t>2/21/23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11593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1BAA874-5867-9F4B-8C9C-3DD7B0C9BDB6}"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3988988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1BAA874-5867-9F4B-8C9C-3DD7B0C9BDB6}" type="datetimeFigureOut">
              <a:rPr lang="en-US" smtClean="0"/>
              <a:t>2/21/23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51106-22FD-074C-8C61-B468C987BB0D}" type="slidenum">
              <a:rPr lang="en-US" smtClean="0"/>
              <a:t>‹#›</a:t>
            </a:fld>
            <a:endParaRPr lang="en-US"/>
          </a:p>
        </p:txBody>
      </p:sp>
    </p:spTree>
    <p:extLst>
      <p:ext uri="{BB962C8B-B14F-4D97-AF65-F5344CB8AC3E}">
        <p14:creationId xmlns:p14="http://schemas.microsoft.com/office/powerpoint/2010/main" val="1798463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B1BAA874-5867-9F4B-8C9C-3DD7B0C9BDB6}" type="datetimeFigureOut">
              <a:rPr lang="en-US" smtClean="0"/>
              <a:t>2/21/23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AE551106-22FD-074C-8C61-B468C987BB0D}" type="slidenum">
              <a:rPr lang="en-US" smtClean="0"/>
              <a:t>‹#›</a:t>
            </a:fld>
            <a:endParaRPr lang="en-US"/>
          </a:p>
        </p:txBody>
      </p:sp>
    </p:spTree>
    <p:extLst>
      <p:ext uri="{BB962C8B-B14F-4D97-AF65-F5344CB8AC3E}">
        <p14:creationId xmlns:p14="http://schemas.microsoft.com/office/powerpoint/2010/main" val="37255548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2A75670-7667-DB4E-B62A-768E0AD67AD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92432" y="208825"/>
            <a:ext cx="2732044" cy="4553407"/>
          </a:xfrm>
          <a:prstGeom prst="rect">
            <a:avLst/>
          </a:prstGeom>
        </p:spPr>
      </p:pic>
      <p:pic>
        <p:nvPicPr>
          <p:cNvPr id="9" name="Picture 8" descr="Chart, bar chart&#10;&#10;Description automatically generated">
            <a:extLst>
              <a:ext uri="{FF2B5EF4-FFF2-40B4-BE49-F238E27FC236}">
                <a16:creationId xmlns:a16="http://schemas.microsoft.com/office/drawing/2014/main" id="{6554F229-C36F-725B-4BB0-21D6BBF432D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5932" y="3365915"/>
            <a:ext cx="3064555" cy="4903289"/>
          </a:xfrm>
          <a:prstGeom prst="rect">
            <a:avLst/>
          </a:prstGeom>
        </p:spPr>
      </p:pic>
      <p:pic>
        <p:nvPicPr>
          <p:cNvPr id="12" name="Picture 11">
            <a:extLst>
              <a:ext uri="{FF2B5EF4-FFF2-40B4-BE49-F238E27FC236}">
                <a16:creationId xmlns:a16="http://schemas.microsoft.com/office/drawing/2014/main" id="{D022B044-2EEE-524B-838E-C38DEE38BCC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90587" y="469910"/>
            <a:ext cx="3110342" cy="2444820"/>
          </a:xfrm>
          <a:prstGeom prst="rect">
            <a:avLst/>
          </a:prstGeom>
        </p:spPr>
      </p:pic>
      <p:pic>
        <p:nvPicPr>
          <p:cNvPr id="5" name="Picture 4">
            <a:extLst>
              <a:ext uri="{FF2B5EF4-FFF2-40B4-BE49-F238E27FC236}">
                <a16:creationId xmlns:a16="http://schemas.microsoft.com/office/drawing/2014/main" id="{D9ABC2D7-D976-3848-ACE8-57C3FFB9BC6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992432" y="6380858"/>
            <a:ext cx="2574487" cy="1888346"/>
          </a:xfrm>
          <a:prstGeom prst="rect">
            <a:avLst/>
          </a:prstGeom>
        </p:spPr>
      </p:pic>
      <p:pic>
        <p:nvPicPr>
          <p:cNvPr id="4" name="Picture 3">
            <a:extLst>
              <a:ext uri="{FF2B5EF4-FFF2-40B4-BE49-F238E27FC236}">
                <a16:creationId xmlns:a16="http://schemas.microsoft.com/office/drawing/2014/main" id="{C247FE34-1BE2-A646-88B5-FF07D4BE54F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968518" y="4747809"/>
            <a:ext cx="2622316" cy="1748210"/>
          </a:xfrm>
          <a:prstGeom prst="rect">
            <a:avLst/>
          </a:prstGeom>
        </p:spPr>
      </p:pic>
      <p:sp>
        <p:nvSpPr>
          <p:cNvPr id="3" name="TextBox 2">
            <a:extLst>
              <a:ext uri="{FF2B5EF4-FFF2-40B4-BE49-F238E27FC236}">
                <a16:creationId xmlns:a16="http://schemas.microsoft.com/office/drawing/2014/main" id="{3CB0A763-788B-AA47-911C-510A8A88E8BB}"/>
              </a:ext>
            </a:extLst>
          </p:cNvPr>
          <p:cNvSpPr txBox="1"/>
          <p:nvPr/>
        </p:nvSpPr>
        <p:spPr>
          <a:xfrm>
            <a:off x="2504560" y="8600022"/>
            <a:ext cx="2031325" cy="300210"/>
          </a:xfrm>
          <a:prstGeom prst="rect">
            <a:avLst/>
          </a:prstGeom>
          <a:noFill/>
        </p:spPr>
        <p:txBody>
          <a:bodyPr wrap="none" rtlCol="0">
            <a:spAutoFit/>
          </a:bodyPr>
          <a:lstStyle/>
          <a:p>
            <a:r>
              <a:rPr lang="en-US" sz="1351" dirty="0">
                <a:latin typeface="Arial" panose="020B0604020202020204" pitchFamily="34" charset="0"/>
                <a:cs typeface="Arial" panose="020B0604020202020204" pitchFamily="34" charset="0"/>
              </a:rPr>
              <a:t>Supplementary Figure 2</a:t>
            </a:r>
          </a:p>
        </p:txBody>
      </p:sp>
      <p:sp>
        <p:nvSpPr>
          <p:cNvPr id="6" name="TextBox 5">
            <a:extLst>
              <a:ext uri="{FF2B5EF4-FFF2-40B4-BE49-F238E27FC236}">
                <a16:creationId xmlns:a16="http://schemas.microsoft.com/office/drawing/2014/main" id="{D8E53102-7D95-DE44-8115-F345D455D020}"/>
              </a:ext>
            </a:extLst>
          </p:cNvPr>
          <p:cNvSpPr txBox="1"/>
          <p:nvPr/>
        </p:nvSpPr>
        <p:spPr>
          <a:xfrm>
            <a:off x="146347" y="262831"/>
            <a:ext cx="338554" cy="369653"/>
          </a:xfrm>
          <a:prstGeom prst="rect">
            <a:avLst/>
          </a:prstGeom>
          <a:noFill/>
        </p:spPr>
        <p:txBody>
          <a:bodyPr wrap="none" rtlCol="0">
            <a:spAutoFit/>
          </a:bodyPr>
          <a:lstStyle/>
          <a:p>
            <a:r>
              <a:rPr lang="en-US" sz="1802" dirty="0">
                <a:latin typeface="Arial" panose="020B0604020202020204" pitchFamily="34" charset="0"/>
                <a:cs typeface="Arial" panose="020B0604020202020204" pitchFamily="34" charset="0"/>
              </a:rPr>
              <a:t>A</a:t>
            </a:r>
          </a:p>
        </p:txBody>
      </p:sp>
      <p:sp>
        <p:nvSpPr>
          <p:cNvPr id="7" name="TextBox 6">
            <a:extLst>
              <a:ext uri="{FF2B5EF4-FFF2-40B4-BE49-F238E27FC236}">
                <a16:creationId xmlns:a16="http://schemas.microsoft.com/office/drawing/2014/main" id="{D111B26D-5586-9E40-8037-19357DACC42D}"/>
              </a:ext>
            </a:extLst>
          </p:cNvPr>
          <p:cNvSpPr txBox="1"/>
          <p:nvPr/>
        </p:nvSpPr>
        <p:spPr>
          <a:xfrm>
            <a:off x="163524" y="3391880"/>
            <a:ext cx="338554" cy="369653"/>
          </a:xfrm>
          <a:prstGeom prst="rect">
            <a:avLst/>
          </a:prstGeom>
          <a:noFill/>
        </p:spPr>
        <p:txBody>
          <a:bodyPr wrap="none" rtlCol="0">
            <a:spAutoFit/>
          </a:bodyPr>
          <a:lstStyle/>
          <a:p>
            <a:r>
              <a:rPr lang="en-US" sz="1802" dirty="0">
                <a:latin typeface="Arial" panose="020B0604020202020204" pitchFamily="34" charset="0"/>
                <a:cs typeface="Arial" panose="020B0604020202020204" pitchFamily="34" charset="0"/>
              </a:rPr>
              <a:t>B</a:t>
            </a:r>
          </a:p>
        </p:txBody>
      </p:sp>
      <p:sp>
        <p:nvSpPr>
          <p:cNvPr id="8" name="TextBox 7">
            <a:extLst>
              <a:ext uri="{FF2B5EF4-FFF2-40B4-BE49-F238E27FC236}">
                <a16:creationId xmlns:a16="http://schemas.microsoft.com/office/drawing/2014/main" id="{AA65141D-B4AA-CA41-B0F7-9E9B0876DC59}"/>
              </a:ext>
            </a:extLst>
          </p:cNvPr>
          <p:cNvSpPr txBox="1"/>
          <p:nvPr/>
        </p:nvSpPr>
        <p:spPr>
          <a:xfrm>
            <a:off x="3662586" y="262830"/>
            <a:ext cx="351378" cy="369653"/>
          </a:xfrm>
          <a:prstGeom prst="rect">
            <a:avLst/>
          </a:prstGeom>
          <a:noFill/>
        </p:spPr>
        <p:txBody>
          <a:bodyPr wrap="none" rtlCol="0">
            <a:spAutoFit/>
          </a:bodyPr>
          <a:lstStyle/>
          <a:p>
            <a:r>
              <a:rPr lang="en-US" sz="1802" dirty="0">
                <a:latin typeface="Arial" panose="020B0604020202020204" pitchFamily="34" charset="0"/>
                <a:cs typeface="Arial" panose="020B0604020202020204" pitchFamily="34" charset="0"/>
              </a:rPr>
              <a:t>C</a:t>
            </a:r>
          </a:p>
        </p:txBody>
      </p:sp>
      <p:sp>
        <p:nvSpPr>
          <p:cNvPr id="10" name="TextBox 9">
            <a:extLst>
              <a:ext uri="{FF2B5EF4-FFF2-40B4-BE49-F238E27FC236}">
                <a16:creationId xmlns:a16="http://schemas.microsoft.com/office/drawing/2014/main" id="{DFF13314-9A04-CF46-274B-BE8726A60FFD}"/>
              </a:ext>
            </a:extLst>
          </p:cNvPr>
          <p:cNvSpPr txBox="1"/>
          <p:nvPr/>
        </p:nvSpPr>
        <p:spPr>
          <a:xfrm>
            <a:off x="3662586" y="4747809"/>
            <a:ext cx="305932" cy="369653"/>
          </a:xfrm>
          <a:prstGeom prst="rect">
            <a:avLst/>
          </a:prstGeom>
          <a:noFill/>
        </p:spPr>
        <p:txBody>
          <a:bodyPr wrap="square" rtlCol="0">
            <a:spAutoFit/>
          </a:bodyPr>
          <a:lstStyle/>
          <a:p>
            <a:r>
              <a:rPr lang="en-US" sz="1802" dirty="0">
                <a:latin typeface="Arial" panose="020B0604020202020204" pitchFamily="34" charset="0"/>
                <a:cs typeface="Arial" panose="020B0604020202020204" pitchFamily="34" charset="0"/>
              </a:rPr>
              <a:t>D</a:t>
            </a:r>
          </a:p>
        </p:txBody>
      </p:sp>
      <p:sp>
        <p:nvSpPr>
          <p:cNvPr id="13" name="TextBox 12">
            <a:extLst>
              <a:ext uri="{FF2B5EF4-FFF2-40B4-BE49-F238E27FC236}">
                <a16:creationId xmlns:a16="http://schemas.microsoft.com/office/drawing/2014/main" id="{8455D357-0D83-13F7-9405-8ED0B62BAFBB}"/>
              </a:ext>
            </a:extLst>
          </p:cNvPr>
          <p:cNvSpPr txBox="1"/>
          <p:nvPr/>
        </p:nvSpPr>
        <p:spPr>
          <a:xfrm>
            <a:off x="3608266" y="6380858"/>
            <a:ext cx="305932" cy="369653"/>
          </a:xfrm>
          <a:prstGeom prst="rect">
            <a:avLst/>
          </a:prstGeom>
          <a:noFill/>
        </p:spPr>
        <p:txBody>
          <a:bodyPr wrap="square" rtlCol="0">
            <a:spAutoFit/>
          </a:bodyPr>
          <a:lstStyle/>
          <a:p>
            <a:r>
              <a:rPr lang="en-US" sz="1802" dirty="0">
                <a:latin typeface="Arial" panose="020B0604020202020204" pitchFamily="34" charset="0"/>
                <a:cs typeface="Arial" panose="020B0604020202020204" pitchFamily="34" charset="0"/>
              </a:rPr>
              <a:t>E</a:t>
            </a:r>
          </a:p>
        </p:txBody>
      </p:sp>
    </p:spTree>
    <p:extLst>
      <p:ext uri="{BB962C8B-B14F-4D97-AF65-F5344CB8AC3E}">
        <p14:creationId xmlns:p14="http://schemas.microsoft.com/office/powerpoint/2010/main" val="3661009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245CAE-4E6D-4E52-03BA-CA0EBC7A27E4}"/>
              </a:ext>
            </a:extLst>
          </p:cNvPr>
          <p:cNvSpPr txBox="1"/>
          <p:nvPr/>
        </p:nvSpPr>
        <p:spPr>
          <a:xfrm>
            <a:off x="503583" y="372368"/>
            <a:ext cx="5936973" cy="5078313"/>
          </a:xfrm>
          <a:prstGeom prst="rect">
            <a:avLst/>
          </a:prstGeom>
          <a:noFill/>
        </p:spPr>
        <p:txBody>
          <a:bodyPr wrap="square">
            <a:spAutoFit/>
          </a:bodyPr>
          <a:lstStyle/>
          <a:p>
            <a:pPr algn="just"/>
            <a:r>
              <a:rPr lang="en-US" sz="1200" b="1" dirty="0">
                <a:effectLst/>
                <a:latin typeface="Arial" panose="020B0604020202020204" pitchFamily="34" charset="0"/>
                <a:ea typeface="Arial" panose="020B0604020202020204" pitchFamily="34" charset="0"/>
              </a:rPr>
              <a:t>Supplementary Figure 2.  Genomic ancestry and responses to 1</a:t>
            </a:r>
            <a:r>
              <a:rPr lang="en-US" sz="1200" b="1" dirty="0">
                <a:effectLst/>
                <a:latin typeface="Noto Sans Symbols"/>
                <a:ea typeface="Noto Sans Symbols"/>
                <a:cs typeface="Noto Sans Symbols"/>
              </a:rPr>
              <a:t>α</a:t>
            </a:r>
            <a:r>
              <a:rPr lang="en-US" sz="1200" b="1" dirty="0">
                <a:effectLst/>
                <a:latin typeface="Arial" panose="020B0604020202020204" pitchFamily="34" charset="0"/>
                <a:ea typeface="Arial" panose="020B0604020202020204" pitchFamily="34" charset="0"/>
              </a:rPr>
              <a:t>,25(OH)</a:t>
            </a:r>
            <a:r>
              <a:rPr lang="en-US" sz="1200" b="1" baseline="-25000" dirty="0">
                <a:effectLst/>
                <a:latin typeface="Arial" panose="020B0604020202020204" pitchFamily="34" charset="0"/>
                <a:ea typeface="Arial" panose="020B0604020202020204" pitchFamily="34" charset="0"/>
              </a:rPr>
              <a:t>2</a:t>
            </a:r>
            <a:r>
              <a:rPr lang="en-US" sz="1200" b="1" dirty="0">
                <a:effectLst/>
                <a:latin typeface="Arial" panose="020B0604020202020204" pitchFamily="34" charset="0"/>
                <a:ea typeface="Arial" panose="020B0604020202020204" pitchFamily="34" charset="0"/>
              </a:rPr>
              <a:t>D</a:t>
            </a:r>
            <a:r>
              <a:rPr lang="en-US" sz="1200" b="1" baseline="-25000" dirty="0">
                <a:effectLst/>
                <a:latin typeface="Arial" panose="020B0604020202020204" pitchFamily="34" charset="0"/>
                <a:ea typeface="Arial" panose="020B0604020202020204" pitchFamily="34" charset="0"/>
              </a:rPr>
              <a:t>3</a:t>
            </a:r>
            <a:r>
              <a:rPr lang="en-US" sz="1200" b="1" dirty="0">
                <a:effectLst/>
                <a:latin typeface="Arial" panose="020B0604020202020204" pitchFamily="34" charset="0"/>
                <a:ea typeface="Arial" panose="020B0604020202020204" pitchFamily="34" charset="0"/>
              </a:rPr>
              <a:t> in African and European American Cell lines. A.</a:t>
            </a:r>
            <a:r>
              <a:rPr lang="en-IE" sz="1200" dirty="0">
                <a:effectLst/>
                <a:latin typeface="Arial" panose="020B0604020202020204" pitchFamily="34" charset="0"/>
                <a:ea typeface="Arial" panose="020B0604020202020204" pitchFamily="34" charset="0"/>
              </a:rPr>
              <a:t> Ancestral group assignment was assessed with </a:t>
            </a:r>
            <a:r>
              <a:rPr lang="en-IE" sz="1200" dirty="0" err="1">
                <a:effectLst/>
                <a:latin typeface="Arial" panose="020B0604020202020204" pitchFamily="34" charset="0"/>
                <a:ea typeface="Arial" panose="020B0604020202020204" pitchFamily="34" charset="0"/>
              </a:rPr>
              <a:t>HaplotypeCaller</a:t>
            </a:r>
            <a:r>
              <a:rPr lang="en-IE" sz="1200" dirty="0">
                <a:effectLst/>
                <a:latin typeface="Arial" panose="020B0604020202020204" pitchFamily="34" charset="0"/>
                <a:ea typeface="Arial" panose="020B0604020202020204" pitchFamily="34" charset="0"/>
              </a:rPr>
              <a:t> and Admixture v1.3.0  used to estimate ancestry proportions, based on reference populations from the 1000 Genomes Project phase 3 superpopulations in the AA Cell lines</a:t>
            </a:r>
            <a:r>
              <a:rPr lang="en-IE" sz="1200" b="1" dirty="0">
                <a:effectLst/>
                <a:latin typeface="Arial" panose="020B0604020202020204" pitchFamily="34" charset="0"/>
                <a:ea typeface="Arial" panose="020B0604020202020204" pitchFamily="34" charset="0"/>
              </a:rPr>
              <a:t> </a:t>
            </a:r>
            <a:r>
              <a:rPr lang="en-US" sz="1200" b="1" dirty="0">
                <a:effectLst/>
                <a:latin typeface="Arial" panose="020B0604020202020204" pitchFamily="34" charset="0"/>
                <a:ea typeface="Arial" panose="020B0604020202020204" pitchFamily="34" charset="0"/>
              </a:rPr>
              <a:t>B. </a:t>
            </a:r>
            <a:r>
              <a:rPr lang="en-US" sz="1200" dirty="0">
                <a:effectLst/>
                <a:latin typeface="Arial" panose="020B0604020202020204" pitchFamily="34" charset="0"/>
                <a:ea typeface="Arial" panose="020B0604020202020204" pitchFamily="34" charset="0"/>
              </a:rPr>
              <a:t>The -lop10(</a:t>
            </a:r>
            <a:r>
              <a:rPr lang="en-US" sz="1200" dirty="0" err="1">
                <a:effectLst/>
                <a:latin typeface="Arial" panose="020B0604020202020204" pitchFamily="34" charset="0"/>
                <a:ea typeface="Arial" panose="020B0604020202020204" pitchFamily="34" charset="0"/>
              </a:rPr>
              <a:t>p.adj</a:t>
            </a:r>
            <a:r>
              <a:rPr lang="en-US" sz="1200" dirty="0">
                <a:effectLst/>
                <a:latin typeface="Arial" panose="020B0604020202020204" pitchFamily="34" charset="0"/>
                <a:ea typeface="Arial" panose="020B0604020202020204" pitchFamily="34" charset="0"/>
              </a:rPr>
              <a:t>) for hypergeometric test for the genomic overlap of chromatin accessibility measured by ATAC-Seq in cell lines with primary prostate AR </a:t>
            </a:r>
            <a:r>
              <a:rPr lang="en-US" sz="1200" dirty="0" err="1">
                <a:effectLst/>
                <a:latin typeface="Arial" panose="020B0604020202020204" pitchFamily="34" charset="0"/>
                <a:ea typeface="Arial" panose="020B0604020202020204" pitchFamily="34" charset="0"/>
              </a:rPr>
              <a:t>ChIP</a:t>
            </a:r>
            <a:r>
              <a:rPr lang="en-US" sz="1200" dirty="0">
                <a:effectLst/>
                <a:latin typeface="Arial" panose="020B0604020202020204" pitchFamily="34" charset="0"/>
                <a:ea typeface="Arial" panose="020B0604020202020204" pitchFamily="34" charset="0"/>
              </a:rPr>
              <a:t>-Seq. FASTQ files were QC processed, aligned to hg38 (</a:t>
            </a:r>
            <a:r>
              <a:rPr lang="en-US" sz="1200" dirty="0" err="1">
                <a:effectLst/>
                <a:latin typeface="Courier New" panose="02070309020205020404" pitchFamily="49" charset="0"/>
                <a:ea typeface="Arial" panose="020B0604020202020204" pitchFamily="34" charset="0"/>
              </a:rPr>
              <a:t>Rsubread</a:t>
            </a:r>
            <a:r>
              <a:rPr lang="en-US" sz="1200" dirty="0">
                <a:effectLst/>
                <a:latin typeface="Arial" panose="020B0604020202020204" pitchFamily="34" charset="0"/>
                <a:ea typeface="Arial" panose="020B0604020202020204" pitchFamily="34" charset="0"/>
              </a:rPr>
              <a:t>), sorted and duplicates removed before further processing with </a:t>
            </a:r>
            <a:r>
              <a:rPr lang="en-US" sz="1200" dirty="0" err="1">
                <a:effectLst/>
                <a:latin typeface="Courier New" panose="02070309020205020404" pitchFamily="49" charset="0"/>
                <a:ea typeface="Arial" panose="020B0604020202020204" pitchFamily="34" charset="0"/>
              </a:rPr>
              <a:t>ATACseqQC</a:t>
            </a:r>
            <a:r>
              <a:rPr lang="en-US" sz="1200" dirty="0">
                <a:effectLst/>
                <a:latin typeface="Arial" panose="020B0604020202020204" pitchFamily="34" charset="0"/>
                <a:ea typeface="Arial" panose="020B0604020202020204" pitchFamily="34" charset="0"/>
              </a:rPr>
              <a:t> to generate nucleosome free regions. The basal nucleosome free regions were intersected with AR </a:t>
            </a:r>
            <a:r>
              <a:rPr lang="en-US" sz="1200" dirty="0" err="1">
                <a:effectLst/>
                <a:latin typeface="Arial" panose="020B0604020202020204" pitchFamily="34" charset="0"/>
                <a:ea typeface="Arial" panose="020B0604020202020204" pitchFamily="34" charset="0"/>
              </a:rPr>
              <a:t>ChIP</a:t>
            </a:r>
            <a:r>
              <a:rPr lang="en-US" sz="1200" dirty="0">
                <a:effectLst/>
                <a:latin typeface="Arial" panose="020B0604020202020204" pitchFamily="34" charset="0"/>
                <a:ea typeface="Arial" panose="020B0604020202020204" pitchFamily="34" charset="0"/>
              </a:rPr>
              <a:t>-seq from AA and EA primary prostate. Briefly, the bed files were downloaded from GSE181440 and GSE181441 and filtered to the most significant sites, and then the most commonly intersecting genomic sites identified to generate a consensus EA </a:t>
            </a:r>
            <a:r>
              <a:rPr lang="en-US" sz="1200" dirty="0" err="1">
                <a:effectLst/>
                <a:latin typeface="Arial" panose="020B0604020202020204" pitchFamily="34" charset="0"/>
                <a:ea typeface="Arial" panose="020B0604020202020204" pitchFamily="34" charset="0"/>
              </a:rPr>
              <a:t>PCa</a:t>
            </a:r>
            <a:r>
              <a:rPr lang="en-US" sz="1200" dirty="0">
                <a:effectLst/>
                <a:latin typeface="Arial" panose="020B0604020202020204" pitchFamily="34" charset="0"/>
                <a:ea typeface="Arial" panose="020B0604020202020204" pitchFamily="34" charset="0"/>
              </a:rPr>
              <a:t> AR </a:t>
            </a:r>
            <a:r>
              <a:rPr lang="en-US" sz="1200" dirty="0" err="1">
                <a:effectLst/>
                <a:latin typeface="Arial" panose="020B0604020202020204" pitchFamily="34" charset="0"/>
                <a:ea typeface="Arial" panose="020B0604020202020204" pitchFamily="34" charset="0"/>
              </a:rPr>
              <a:t>cistrome</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EA.Ca</a:t>
            </a:r>
            <a:r>
              <a:rPr lang="en-US" sz="1200" dirty="0">
                <a:effectLst/>
                <a:latin typeface="Arial" panose="020B0604020202020204" pitchFamily="34" charset="0"/>
                <a:ea typeface="Arial" panose="020B0604020202020204" pitchFamily="34" charset="0"/>
              </a:rPr>
              <a:t>), AA non-malignant prostate AR </a:t>
            </a:r>
            <a:r>
              <a:rPr lang="en-US" sz="1200" dirty="0" err="1">
                <a:effectLst/>
                <a:latin typeface="Arial" panose="020B0604020202020204" pitchFamily="34" charset="0"/>
                <a:ea typeface="Arial" panose="020B0604020202020204" pitchFamily="34" charset="0"/>
              </a:rPr>
              <a:t>cistrome</a:t>
            </a:r>
            <a:r>
              <a:rPr lang="en-US" sz="1200" dirty="0">
                <a:effectLst/>
                <a:latin typeface="Arial" panose="020B0604020202020204" pitchFamily="34" charset="0"/>
                <a:ea typeface="Arial" panose="020B0604020202020204" pitchFamily="34" charset="0"/>
              </a:rPr>
              <a:t> (AA.N) or AA </a:t>
            </a:r>
            <a:r>
              <a:rPr lang="en-US" sz="1200" dirty="0" err="1">
                <a:effectLst/>
                <a:latin typeface="Arial" panose="020B0604020202020204" pitchFamily="34" charset="0"/>
                <a:ea typeface="Arial" panose="020B0604020202020204" pitchFamily="34" charset="0"/>
              </a:rPr>
              <a:t>PCa</a:t>
            </a:r>
            <a:r>
              <a:rPr lang="en-US" sz="1200" dirty="0">
                <a:effectLst/>
                <a:latin typeface="Arial" panose="020B0604020202020204" pitchFamily="34" charset="0"/>
                <a:ea typeface="Arial" panose="020B0604020202020204" pitchFamily="34" charset="0"/>
              </a:rPr>
              <a:t> AR </a:t>
            </a:r>
            <a:r>
              <a:rPr lang="en-US" sz="1200" dirty="0" err="1">
                <a:effectLst/>
                <a:latin typeface="Arial" panose="020B0604020202020204" pitchFamily="34" charset="0"/>
                <a:ea typeface="Arial" panose="020B0604020202020204" pitchFamily="34" charset="0"/>
              </a:rPr>
              <a:t>cistrome</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AA.Ca</a:t>
            </a:r>
            <a:r>
              <a:rPr lang="en-US" sz="1200" dirty="0">
                <a:effectLst/>
                <a:latin typeface="Arial" panose="020B0604020202020204" pitchFamily="34" charset="0"/>
                <a:ea typeface="Arial" panose="020B0604020202020204" pitchFamily="34" charset="0"/>
              </a:rPr>
              <a:t>) bed files and overlapped with the basal ATAC-Seq data using </a:t>
            </a:r>
            <a:r>
              <a:rPr lang="en-US" sz="1200" dirty="0" err="1">
                <a:effectLst/>
                <a:latin typeface="Courier New" panose="02070309020205020404" pitchFamily="49" charset="0"/>
                <a:ea typeface="Arial" panose="020B0604020202020204" pitchFamily="34" charset="0"/>
              </a:rPr>
              <a:t>ChIPpeakAnno</a:t>
            </a:r>
            <a:r>
              <a:rPr lang="en-US" sz="1200" dirty="0">
                <a:effectLst/>
                <a:latin typeface="Arial" panose="020B0604020202020204" pitchFamily="34" charset="0"/>
                <a:ea typeface="Arial" panose="020B0604020202020204" pitchFamily="34" charset="0"/>
              </a:rPr>
              <a:t> using a hypergeometric test to measure the significance of intersection. </a:t>
            </a:r>
            <a:r>
              <a:rPr lang="en-US" sz="1200" b="1" dirty="0">
                <a:effectLst/>
                <a:latin typeface="Arial" panose="020B0604020202020204" pitchFamily="34" charset="0"/>
                <a:ea typeface="Arial" panose="020B0604020202020204" pitchFamily="34" charset="0"/>
              </a:rPr>
              <a:t>C.</a:t>
            </a:r>
            <a:r>
              <a:rPr lang="en-US" sz="1200" dirty="0">
                <a:effectLst/>
                <a:latin typeface="Arial" panose="020B0604020202020204" pitchFamily="34" charset="0"/>
                <a:ea typeface="Arial" panose="020B0604020202020204" pitchFamily="34" charset="0"/>
              </a:rPr>
              <a:t> RIME analyses of VDR in the indicated cells (in </a:t>
            </a:r>
            <a:r>
              <a:rPr lang="en-US" sz="1200" dirty="0" err="1">
                <a:effectLst/>
                <a:latin typeface="Arial" panose="020B0604020202020204" pitchFamily="34" charset="0"/>
                <a:ea typeface="Arial" panose="020B0604020202020204" pitchFamily="34" charset="0"/>
              </a:rPr>
              <a:t>quadriplicates</a:t>
            </a:r>
            <a:r>
              <a:rPr lang="en-US" sz="1200" dirty="0">
                <a:effectLst/>
                <a:latin typeface="Arial" panose="020B0604020202020204" pitchFamily="34" charset="0"/>
                <a:ea typeface="Arial" panose="020B0604020202020204" pitchFamily="34" charset="0"/>
              </a:rPr>
              <a:t>) and significantly different proteins were identified using an </a:t>
            </a:r>
            <a:r>
              <a:rPr lang="en-US" sz="1200" dirty="0" err="1">
                <a:effectLst/>
                <a:latin typeface="Courier New" panose="02070309020205020404" pitchFamily="49" charset="0"/>
                <a:ea typeface="Arial" panose="020B0604020202020204" pitchFamily="34" charset="0"/>
              </a:rPr>
              <a:t>edgeR</a:t>
            </a:r>
            <a:r>
              <a:rPr lang="en-US" sz="1200" dirty="0">
                <a:effectLst/>
                <a:latin typeface="Arial" panose="020B0604020202020204" pitchFamily="34" charset="0"/>
                <a:ea typeface="Arial" panose="020B0604020202020204" pitchFamily="34" charset="0"/>
              </a:rPr>
              <a:t> workflow. </a:t>
            </a:r>
            <a:r>
              <a:rPr lang="en-US" sz="1200" dirty="0">
                <a:effectLst/>
                <a:latin typeface="Arial" panose="020B0604020202020204" pitchFamily="34" charset="0"/>
                <a:ea typeface="Times New Roman" panose="02020603050405020304" pitchFamily="18" charset="0"/>
              </a:rPr>
              <a:t>Volcano plots depicting enrichment levels, compared to IgG controls, between the indicated cells in basal or </a:t>
            </a:r>
            <a:r>
              <a:rPr lang="en-US" sz="1200" dirty="0">
                <a:effectLst/>
                <a:latin typeface="Arial" panose="020B0604020202020204" pitchFamily="34" charset="0"/>
                <a:ea typeface="Arial" panose="020B0604020202020204" pitchFamily="34" charset="0"/>
              </a:rPr>
              <a:t>1</a:t>
            </a:r>
            <a:r>
              <a:rPr lang="en-US" sz="1200" dirty="0">
                <a:effectLst/>
                <a:latin typeface="Arial" panose="020B0604020202020204" pitchFamily="34" charset="0"/>
                <a:ea typeface="Noto Sans Symbols"/>
              </a:rPr>
              <a:t>α</a:t>
            </a:r>
            <a:r>
              <a:rPr lang="en-US" sz="1200" dirty="0">
                <a:effectLst/>
                <a:latin typeface="Arial" panose="020B0604020202020204" pitchFamily="34" charset="0"/>
                <a:ea typeface="Arial" panose="020B0604020202020204" pitchFamily="34" charset="0"/>
              </a:rPr>
              <a:t>,25(OH)</a:t>
            </a:r>
            <a:r>
              <a:rPr lang="en-US" sz="1200" baseline="-25000" dirty="0">
                <a:effectLst/>
                <a:latin typeface="Arial" panose="020B0604020202020204" pitchFamily="34" charset="0"/>
                <a:ea typeface="Arial" panose="020B0604020202020204" pitchFamily="34" charset="0"/>
              </a:rPr>
              <a:t>2</a:t>
            </a:r>
            <a:r>
              <a:rPr lang="en-US" sz="1200" dirty="0">
                <a:effectLst/>
                <a:latin typeface="Arial" panose="020B0604020202020204" pitchFamily="34" charset="0"/>
                <a:ea typeface="Arial" panose="020B0604020202020204" pitchFamily="34" charset="0"/>
              </a:rPr>
              <a:t>D</a:t>
            </a:r>
            <a:r>
              <a:rPr lang="en-US" sz="1200" baseline="-25000" dirty="0">
                <a:effectLst/>
                <a:latin typeface="Arial" panose="020B0604020202020204" pitchFamily="34" charset="0"/>
                <a:ea typeface="Arial" panose="020B0604020202020204" pitchFamily="34" charset="0"/>
              </a:rPr>
              <a:t>3</a:t>
            </a:r>
            <a:r>
              <a:rPr lang="en-US" sz="1200" dirty="0">
                <a:effectLst/>
                <a:latin typeface="Arial" panose="020B0604020202020204" pitchFamily="34" charset="0"/>
                <a:ea typeface="Arial" panose="020B0604020202020204" pitchFamily="34" charset="0"/>
              </a:rPr>
              <a:t>-stimulated conditions (100 </a:t>
            </a:r>
            <a:r>
              <a:rPr lang="en-US" sz="1200" dirty="0" err="1">
                <a:effectLst/>
                <a:latin typeface="Arial" panose="020B0604020202020204" pitchFamily="34" charset="0"/>
                <a:ea typeface="Arial" panose="020B0604020202020204" pitchFamily="34" charset="0"/>
              </a:rPr>
              <a:t>nM</a:t>
            </a:r>
            <a:r>
              <a:rPr lang="en-US" sz="1200" dirty="0">
                <a:effectLst/>
                <a:latin typeface="Arial" panose="020B0604020202020204" pitchFamily="34" charset="0"/>
                <a:ea typeface="Arial" panose="020B0604020202020204" pitchFamily="34" charset="0"/>
              </a:rPr>
              <a:t>, 4h). </a:t>
            </a:r>
            <a:r>
              <a:rPr lang="en-US" sz="1200" b="1" dirty="0">
                <a:effectLst/>
                <a:latin typeface="Arial" panose="020B0604020202020204" pitchFamily="34" charset="0"/>
                <a:ea typeface="Arial" panose="020B0604020202020204" pitchFamily="34" charset="0"/>
              </a:rPr>
              <a:t>B</a:t>
            </a:r>
            <a:r>
              <a:rPr lang="en-US" sz="1200" dirty="0">
                <a:effectLst/>
                <a:latin typeface="Arial" panose="020B0604020202020204" pitchFamily="34" charset="0"/>
                <a:ea typeface="Arial" panose="020B0604020202020204" pitchFamily="34" charset="0"/>
              </a:rPr>
              <a:t>. HPr1AR, LNCaP, RC43N and RC77N cells were plated at optimal seeding density in 96 well white walled plates and grown for 96h with the indicated </a:t>
            </a:r>
            <a:r>
              <a:rPr lang="en-US" sz="1200" dirty="0" err="1">
                <a:effectLst/>
                <a:latin typeface="Arial" panose="020B0604020202020204" pitchFamily="34" charset="0"/>
                <a:ea typeface="Arial" panose="020B0604020202020204" pitchFamily="34" charset="0"/>
              </a:rPr>
              <a:t>nM</a:t>
            </a:r>
            <a:r>
              <a:rPr lang="en-US" sz="1200" dirty="0">
                <a:effectLst/>
                <a:latin typeface="Arial" panose="020B0604020202020204" pitchFamily="34" charset="0"/>
                <a:ea typeface="Arial" panose="020B0604020202020204" pitchFamily="34" charset="0"/>
              </a:rPr>
              <a:t> doses of 1</a:t>
            </a:r>
            <a:r>
              <a:rPr lang="en-US" sz="1200" dirty="0">
                <a:effectLst/>
                <a:latin typeface="Arial" panose="020B0604020202020204" pitchFamily="34" charset="0"/>
                <a:ea typeface="Noto Sans Symbols"/>
              </a:rPr>
              <a:t>α</a:t>
            </a:r>
            <a:r>
              <a:rPr lang="en-US" sz="1200" dirty="0">
                <a:effectLst/>
                <a:latin typeface="Arial" panose="020B0604020202020204" pitchFamily="34" charset="0"/>
                <a:ea typeface="Arial" panose="020B0604020202020204" pitchFamily="34" charset="0"/>
              </a:rPr>
              <a:t>,25(OH)</a:t>
            </a:r>
            <a:r>
              <a:rPr lang="en-US" sz="1200" baseline="-25000" dirty="0">
                <a:effectLst/>
                <a:latin typeface="Arial" panose="020B0604020202020204" pitchFamily="34" charset="0"/>
                <a:ea typeface="Arial" panose="020B0604020202020204" pitchFamily="34" charset="0"/>
              </a:rPr>
              <a:t>2</a:t>
            </a:r>
            <a:r>
              <a:rPr lang="en-US" sz="1200" dirty="0">
                <a:effectLst/>
                <a:latin typeface="Arial" panose="020B0604020202020204" pitchFamily="34" charset="0"/>
                <a:ea typeface="Arial" panose="020B0604020202020204" pitchFamily="34" charset="0"/>
              </a:rPr>
              <a:t>D</a:t>
            </a:r>
            <a:r>
              <a:rPr lang="en-US" sz="1200" baseline="-25000" dirty="0">
                <a:effectLst/>
                <a:latin typeface="Arial" panose="020B0604020202020204" pitchFamily="34" charset="0"/>
                <a:ea typeface="Arial" panose="020B0604020202020204" pitchFamily="34" charset="0"/>
              </a:rPr>
              <a:t>3</a:t>
            </a:r>
            <a:r>
              <a:rPr lang="en-US" sz="1200" dirty="0">
                <a:effectLst/>
                <a:latin typeface="Arial" panose="020B0604020202020204" pitchFamily="34" charset="0"/>
                <a:ea typeface="Arial" panose="020B0604020202020204" pitchFamily="34" charset="0"/>
              </a:rPr>
              <a:t> or vehicle control. </a:t>
            </a:r>
            <a:r>
              <a:rPr lang="en-US" sz="1200" dirty="0">
                <a:effectLst/>
                <a:latin typeface="Arial" panose="020B0604020202020204" pitchFamily="34" charset="0"/>
                <a:ea typeface="Times New Roman" panose="02020603050405020304" pitchFamily="18" charset="0"/>
              </a:rPr>
              <a:t>Measurements of cellular levels of ATP, as an indicator of cell viability were performed. Each measurement was performed in biological triplicates and in triplicate wells. </a:t>
            </a:r>
            <a:r>
              <a:rPr lang="en-US" sz="1200" b="1" dirty="0">
                <a:effectLst/>
                <a:latin typeface="Arial" panose="020B0604020202020204" pitchFamily="34" charset="0"/>
                <a:ea typeface="Times New Roman" panose="02020603050405020304" pitchFamily="18" charset="0"/>
              </a:rPr>
              <a:t>C.</a:t>
            </a:r>
            <a:r>
              <a:rPr lang="en-US" sz="1200" dirty="0">
                <a:effectLst/>
                <a:latin typeface="Arial" panose="020B0604020202020204" pitchFamily="34" charset="0"/>
                <a:ea typeface="Times New Roman" panose="02020603050405020304" pitchFamily="18" charset="0"/>
              </a:rPr>
              <a:t> Clonal proliferation was measured after 10 days growth </a:t>
            </a:r>
            <a:r>
              <a:rPr lang="en-US" sz="1200" dirty="0">
                <a:effectLst/>
                <a:latin typeface="Arial" panose="020B0604020202020204" pitchFamily="34" charset="0"/>
                <a:ea typeface="Arial" panose="020B0604020202020204" pitchFamily="34" charset="0"/>
              </a:rPr>
              <a:t>with the indicated doses of 1</a:t>
            </a:r>
            <a:r>
              <a:rPr lang="en-US" sz="1200" dirty="0">
                <a:effectLst/>
                <a:latin typeface="Arial" panose="020B0604020202020204" pitchFamily="34" charset="0"/>
                <a:ea typeface="Noto Sans Symbols"/>
              </a:rPr>
              <a:t>α</a:t>
            </a:r>
            <a:r>
              <a:rPr lang="en-US" sz="1200" dirty="0">
                <a:effectLst/>
                <a:latin typeface="Arial" panose="020B0604020202020204" pitchFamily="34" charset="0"/>
                <a:ea typeface="Arial" panose="020B0604020202020204" pitchFamily="34" charset="0"/>
              </a:rPr>
              <a:t>,25(OH)</a:t>
            </a:r>
            <a:r>
              <a:rPr lang="en-US" sz="1200" baseline="-25000" dirty="0">
                <a:effectLst/>
                <a:latin typeface="Arial" panose="020B0604020202020204" pitchFamily="34" charset="0"/>
                <a:ea typeface="Arial" panose="020B0604020202020204" pitchFamily="34" charset="0"/>
              </a:rPr>
              <a:t>2</a:t>
            </a:r>
            <a:r>
              <a:rPr lang="en-US" sz="1200" dirty="0">
                <a:effectLst/>
                <a:latin typeface="Arial" panose="020B0604020202020204" pitchFamily="34" charset="0"/>
                <a:ea typeface="Arial" panose="020B0604020202020204" pitchFamily="34" charset="0"/>
              </a:rPr>
              <a:t>D</a:t>
            </a:r>
            <a:r>
              <a:rPr lang="en-US" sz="1200" baseline="-25000" dirty="0">
                <a:effectLst/>
                <a:latin typeface="Arial" panose="020B0604020202020204" pitchFamily="34" charset="0"/>
                <a:ea typeface="Arial" panose="020B0604020202020204" pitchFamily="34" charset="0"/>
              </a:rPr>
              <a:t>3</a:t>
            </a:r>
            <a:r>
              <a:rPr lang="en-US" sz="1200" dirty="0">
                <a:effectLst/>
                <a:latin typeface="Arial" panose="020B0604020202020204" pitchFamily="34" charset="0"/>
                <a:ea typeface="Arial" panose="020B0604020202020204" pitchFamily="34" charset="0"/>
              </a:rPr>
              <a:t> or vehicle control. </a:t>
            </a:r>
            <a:endParaRPr lang="en-US" sz="1200" dirty="0"/>
          </a:p>
        </p:txBody>
      </p:sp>
    </p:spTree>
    <p:extLst>
      <p:ext uri="{BB962C8B-B14F-4D97-AF65-F5344CB8AC3E}">
        <p14:creationId xmlns:p14="http://schemas.microsoft.com/office/powerpoint/2010/main" val="27482699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4</TotalTime>
  <Words>380</Words>
  <Application>Microsoft Macintosh PowerPoint</Application>
  <PresentationFormat>Letter Paper (8.5x11 in)</PresentationFormat>
  <Paragraphs>7</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Courier New</vt:lpstr>
      <vt:lpstr>Noto Sans Symbols</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Moray Campbell</dc:creator>
  <cp:lastModifiedBy>Moray Campbell</cp:lastModifiedBy>
  <cp:revision>1</cp:revision>
  <dcterms:created xsi:type="dcterms:W3CDTF">2023-02-21T19:21:15Z</dcterms:created>
  <dcterms:modified xsi:type="dcterms:W3CDTF">2023-02-21T19:25:18Z</dcterms:modified>
</cp:coreProperties>
</file>