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6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6" d="100"/>
          <a:sy n="96" d="100"/>
        </p:scale>
        <p:origin x="33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B6A3-EDB7-D641-A87E-BC35C8566E0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FB6F2-C7F2-8D41-B689-6BE23FADF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04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B6A3-EDB7-D641-A87E-BC35C8566E0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FB6F2-C7F2-8D41-B689-6BE23FADF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B6A3-EDB7-D641-A87E-BC35C8566E0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FB6F2-C7F2-8D41-B689-6BE23FADF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849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B6A3-EDB7-D641-A87E-BC35C8566E0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FB6F2-C7F2-8D41-B689-6BE23FADF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92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B6A3-EDB7-D641-A87E-BC35C8566E0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FB6F2-C7F2-8D41-B689-6BE23FADF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716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B6A3-EDB7-D641-A87E-BC35C8566E0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FB6F2-C7F2-8D41-B689-6BE23FADF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807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B6A3-EDB7-D641-A87E-BC35C8566E0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FB6F2-C7F2-8D41-B689-6BE23FADF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473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B6A3-EDB7-D641-A87E-BC35C8566E0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FB6F2-C7F2-8D41-B689-6BE23FADF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15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B6A3-EDB7-D641-A87E-BC35C8566E0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FB6F2-C7F2-8D41-B689-6BE23FADF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534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B6A3-EDB7-D641-A87E-BC35C8566E0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FB6F2-C7F2-8D41-B689-6BE23FADF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217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B6A3-EDB7-D641-A87E-BC35C8566E0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FB6F2-C7F2-8D41-B689-6BE23FADF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288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AB6A3-EDB7-D641-A87E-BC35C8566E0D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FB6F2-C7F2-8D41-B689-6BE23FADF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705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1C5F46-70BB-C746-9988-F61C4DCBC8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3232" y="222373"/>
            <a:ext cx="1501599" cy="10860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6519F6-33EB-3249-9007-4AEBEB57150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199" y="237768"/>
            <a:ext cx="1501600" cy="10552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D43C6A5-774C-3B42-97C9-5105648643A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45607" y="190990"/>
            <a:ext cx="1227892" cy="120477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8E53EB4-AB01-7440-9234-55DF61C3BEC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9933" y="95135"/>
            <a:ext cx="1917910" cy="13964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B980F31-2E01-A842-BCB9-29C36F73CB6B}"/>
              </a:ext>
            </a:extLst>
          </p:cNvPr>
          <p:cNvSpPr txBox="1"/>
          <p:nvPr/>
        </p:nvSpPr>
        <p:spPr>
          <a:xfrm>
            <a:off x="2504560" y="8600022"/>
            <a:ext cx="2031325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9671C08-316E-2241-B2D4-905550D15840}"/>
              </a:ext>
            </a:extLst>
          </p:cNvPr>
          <p:cNvSpPr txBox="1"/>
          <p:nvPr/>
        </p:nvSpPr>
        <p:spPr>
          <a:xfrm>
            <a:off x="139775" y="190990"/>
            <a:ext cx="311207" cy="369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4B7A4C7-B270-E044-806E-BEE86C33D5B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9128" y="1798432"/>
            <a:ext cx="3698090" cy="277356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F185AA4-60A7-F541-AA63-0ACB57A6CF63}"/>
              </a:ext>
            </a:extLst>
          </p:cNvPr>
          <p:cNvSpPr txBox="1"/>
          <p:nvPr/>
        </p:nvSpPr>
        <p:spPr>
          <a:xfrm>
            <a:off x="1355179" y="1798433"/>
            <a:ext cx="311207" cy="369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81EB93-B253-0A4D-98D6-E9BEF55258E2}"/>
              </a:ext>
            </a:extLst>
          </p:cNvPr>
          <p:cNvSpPr txBox="1"/>
          <p:nvPr/>
        </p:nvSpPr>
        <p:spPr>
          <a:xfrm>
            <a:off x="4520858" y="95136"/>
            <a:ext cx="338554" cy="369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8" name="Picture 7" descr="Table&#10;&#10;Description automatically generated with medium confidence">
            <a:extLst>
              <a:ext uri="{FF2B5EF4-FFF2-40B4-BE49-F238E27FC236}">
                <a16:creationId xmlns:a16="http://schemas.microsoft.com/office/drawing/2014/main" id="{92184224-5DDF-9472-6FF4-D2B926A68DA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945"/>
          <a:stretch/>
        </p:blipFill>
        <p:spPr>
          <a:xfrm>
            <a:off x="1212951" y="5199226"/>
            <a:ext cx="4196297" cy="277356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4055E67-B937-15D7-4A02-92727A765FA3}"/>
              </a:ext>
            </a:extLst>
          </p:cNvPr>
          <p:cNvSpPr txBox="1"/>
          <p:nvPr/>
        </p:nvSpPr>
        <p:spPr>
          <a:xfrm>
            <a:off x="756336" y="5131449"/>
            <a:ext cx="311207" cy="369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377279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D4F76E0-34F2-B83A-1F92-29A313B4E0C3}"/>
              </a:ext>
            </a:extLst>
          </p:cNvPr>
          <p:cNvSpPr txBox="1"/>
          <p:nvPr/>
        </p:nvSpPr>
        <p:spPr>
          <a:xfrm>
            <a:off x="294861" y="307973"/>
            <a:ext cx="626827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Supplementary Figure 4. VDR </a:t>
            </a:r>
            <a:r>
              <a:rPr lang="en-US" sz="12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ChIP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-Seq in African and European American Cell lines. A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. 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B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Basal and 1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Noto Sans Symbols"/>
              </a:rPr>
              <a:t>α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,25(OH)</a:t>
            </a:r>
            <a:r>
              <a:rPr lang="en-US" sz="12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n-US" sz="12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3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-stimulated (100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nM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6h) VDR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ChIP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-Seq was undertaken in triplicate in HPr1AR, LNCaP, RC43N and RC43T. FASTQ files were QC processed, aligned to hg38 (</a:t>
            </a:r>
            <a:r>
              <a:rPr lang="en-US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Arial" panose="020B0604020202020204" pitchFamily="34" charset="0"/>
              </a:rPr>
              <a:t>Rsubread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), sorted and duplicates removed before differential enrichment of regions was measured with </a:t>
            </a:r>
            <a:r>
              <a:rPr lang="en-US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Arial" panose="020B0604020202020204" pitchFamily="34" charset="0"/>
              </a:rPr>
              <a:t>csaw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and the significantly different regions compared to IgG controls (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p.adj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&lt; .1) were then intersected to generate the Venn diagrams of overlapping regions by a minimum of 1bp (</a:t>
            </a:r>
            <a:r>
              <a:rPr lang="en-US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Arial" panose="020B0604020202020204" pitchFamily="34" charset="0"/>
              </a:rPr>
              <a:t>ChIPpeakAnno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). 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. Distribution of VDR peaks around TSS regions. 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D.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Genome browser view of VDR binding at an enhancer site.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096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138</Words>
  <Application>Microsoft Macintosh PowerPoint</Application>
  <PresentationFormat>Letter Paper (8.5x11 in)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Moray Campbell</dc:creator>
  <cp:lastModifiedBy>Moray Campbell</cp:lastModifiedBy>
  <cp:revision>1</cp:revision>
  <dcterms:created xsi:type="dcterms:W3CDTF">2023-02-21T19:27:06Z</dcterms:created>
  <dcterms:modified xsi:type="dcterms:W3CDTF">2023-02-21T19:29:08Z</dcterms:modified>
</cp:coreProperties>
</file>