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8" r:id="rId2"/>
    <p:sldId id="256" r:id="rId3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327"/>
  </p:normalViewPr>
  <p:slideViewPr>
    <p:cSldViewPr snapToGrid="0">
      <p:cViewPr varScale="1">
        <p:scale>
          <a:sx n="96" d="100"/>
          <a:sy n="96" d="100"/>
        </p:scale>
        <p:origin x="331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A16D0-8A8E-A540-A191-317924EF07F3}" type="datetimeFigureOut">
              <a:rPr lang="en-US" smtClean="0"/>
              <a:t>2/21/23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5B95B-0E69-E84E-83B6-38A97AA7A0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6771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A16D0-8A8E-A540-A191-317924EF07F3}" type="datetimeFigureOut">
              <a:rPr lang="en-US" smtClean="0"/>
              <a:t>2/21/23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5B95B-0E69-E84E-83B6-38A97AA7A0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071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A16D0-8A8E-A540-A191-317924EF07F3}" type="datetimeFigureOut">
              <a:rPr lang="en-US" smtClean="0"/>
              <a:t>2/21/23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5B95B-0E69-E84E-83B6-38A97AA7A0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261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A16D0-8A8E-A540-A191-317924EF07F3}" type="datetimeFigureOut">
              <a:rPr lang="en-US" smtClean="0"/>
              <a:t>2/21/23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5B95B-0E69-E84E-83B6-38A97AA7A0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6937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A16D0-8A8E-A540-A191-317924EF07F3}" type="datetimeFigureOut">
              <a:rPr lang="en-US" smtClean="0"/>
              <a:t>2/21/23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5B95B-0E69-E84E-83B6-38A97AA7A0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5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A16D0-8A8E-A540-A191-317924EF07F3}" type="datetimeFigureOut">
              <a:rPr lang="en-US" smtClean="0"/>
              <a:t>2/21/23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5B95B-0E69-E84E-83B6-38A97AA7A0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2710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A16D0-8A8E-A540-A191-317924EF07F3}" type="datetimeFigureOut">
              <a:rPr lang="en-US" smtClean="0"/>
              <a:t>2/21/23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5B95B-0E69-E84E-83B6-38A97AA7A0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0085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A16D0-8A8E-A540-A191-317924EF07F3}" type="datetimeFigureOut">
              <a:rPr lang="en-US" smtClean="0"/>
              <a:t>2/21/23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5B95B-0E69-E84E-83B6-38A97AA7A0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8021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A16D0-8A8E-A540-A191-317924EF07F3}" type="datetimeFigureOut">
              <a:rPr lang="en-US" smtClean="0"/>
              <a:t>2/21/23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5B95B-0E69-E84E-83B6-38A97AA7A0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8479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A16D0-8A8E-A540-A191-317924EF07F3}" type="datetimeFigureOut">
              <a:rPr lang="en-US" smtClean="0"/>
              <a:t>2/21/23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5B95B-0E69-E84E-83B6-38A97AA7A0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4509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A16D0-8A8E-A540-A191-317924EF07F3}" type="datetimeFigureOut">
              <a:rPr lang="en-US" smtClean="0"/>
              <a:t>2/21/23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5B95B-0E69-E84E-83B6-38A97AA7A0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5277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FA16D0-8A8E-A540-A191-317924EF07F3}" type="datetimeFigureOut">
              <a:rPr lang="en-US" smtClean="0"/>
              <a:t>2/21/23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D5B95B-0E69-E84E-83B6-38A97AA7A0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845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F79DCD9-B8D2-B249-97F0-4A8ED179BB0A}"/>
              </a:ext>
            </a:extLst>
          </p:cNvPr>
          <p:cNvSpPr txBox="1"/>
          <p:nvPr/>
        </p:nvSpPr>
        <p:spPr>
          <a:xfrm>
            <a:off x="2504560" y="8600022"/>
            <a:ext cx="2031325" cy="300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6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54AC7CE-DEE9-994D-B5B0-4E38B901D6F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8205" y="422215"/>
            <a:ext cx="3341591" cy="334159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FB62139-ECB3-5044-BE16-E6D20268C85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3721" y="4232878"/>
            <a:ext cx="34290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2858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D6BEB803-BE28-9FA5-5B0C-B1EE50987ADB}"/>
              </a:ext>
            </a:extLst>
          </p:cNvPr>
          <p:cNvSpPr txBox="1"/>
          <p:nvPr/>
        </p:nvSpPr>
        <p:spPr>
          <a:xfrm>
            <a:off x="321365" y="335269"/>
            <a:ext cx="621526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Supplementary Figure 6. Principal component analyses for 1</a:t>
            </a:r>
            <a:r>
              <a:rPr lang="en-US" sz="1200" b="1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α</a:t>
            </a:r>
            <a:r>
              <a:rPr lang="en-US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,25(OH)</a:t>
            </a:r>
            <a:r>
              <a:rPr lang="en-US" sz="1200" b="1" baseline="-25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2</a:t>
            </a:r>
            <a:r>
              <a:rPr lang="en-US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D</a:t>
            </a:r>
            <a:r>
              <a:rPr lang="en-US" sz="1200" b="1" baseline="-25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3</a:t>
            </a:r>
            <a:r>
              <a:rPr lang="en-US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-dependent RNA- and small RNA-Seq in African and European American Cell lines. 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Basal and 1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Noto Sans Symbols"/>
              </a:rPr>
              <a:t>α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,25(OH)</a:t>
            </a:r>
            <a:r>
              <a:rPr lang="en-US" sz="1200" baseline="-25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2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D</a:t>
            </a:r>
            <a:r>
              <a:rPr lang="en-US" sz="1200" baseline="-25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3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-stimulated (100 </a:t>
            </a:r>
            <a:r>
              <a:rPr lang="en-US" sz="1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nM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, 8h) RNA-Seq (</a:t>
            </a:r>
            <a:r>
              <a:rPr lang="en-US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A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) and small RNA-Seq (</a:t>
            </a:r>
            <a:r>
              <a:rPr lang="en-US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B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) was undertaken in triplicate in HPr1AR, LNCaP, RC43N and RC43T. FASTQ files were QC processed, aligned to hg38 (</a:t>
            </a:r>
            <a:r>
              <a:rPr lang="en-US" sz="12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Arial" panose="020B0604020202020204" pitchFamily="34" charset="0"/>
              </a:rPr>
              <a:t>Rsubread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), and processed with </a:t>
            </a:r>
            <a:r>
              <a:rPr lang="en-US" sz="12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Arial" panose="020B0604020202020204" pitchFamily="34" charset="0"/>
              </a:rPr>
              <a:t>limma-voom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 and </a:t>
            </a:r>
            <a:r>
              <a:rPr lang="en-US" sz="12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Arial" panose="020B0604020202020204" pitchFamily="34" charset="0"/>
              </a:rPr>
              <a:t>edgeR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 workflow.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73094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</TotalTime>
  <Words>88</Words>
  <Application>Microsoft Macintosh PowerPoint</Application>
  <PresentationFormat>Letter Paper (8.5x11 in)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Arial</vt:lpstr>
      <vt:lpstr>Calibri</vt:lpstr>
      <vt:lpstr>Calibri Light</vt:lpstr>
      <vt:lpstr>Courier New</vt:lpstr>
      <vt:lpstr>Noto Sans Symbols</vt:lpstr>
      <vt:lpstr>Times New Roman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Moray Campbell</dc:creator>
  <cp:lastModifiedBy>Moray Campbell</cp:lastModifiedBy>
  <cp:revision>1</cp:revision>
  <dcterms:created xsi:type="dcterms:W3CDTF">2023-02-21T19:57:30Z</dcterms:created>
  <dcterms:modified xsi:type="dcterms:W3CDTF">2023-02-21T19:59:00Z</dcterms:modified>
</cp:coreProperties>
</file>