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9" r:id="rId2"/>
    <p:sldId id="256" r:id="rId3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327"/>
  </p:normalViewPr>
  <p:slideViewPr>
    <p:cSldViewPr snapToGrid="0">
      <p:cViewPr varScale="1">
        <p:scale>
          <a:sx n="96" d="100"/>
          <a:sy n="96" d="100"/>
        </p:scale>
        <p:origin x="331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8766F-254F-6242-87C0-591D9E583830}" type="datetimeFigureOut">
              <a:rPr lang="en-US" smtClean="0"/>
              <a:t>2/21/23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332CC-7730-8048-AF6D-964AB08DDA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516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8766F-254F-6242-87C0-591D9E583830}" type="datetimeFigureOut">
              <a:rPr lang="en-US" smtClean="0"/>
              <a:t>2/21/23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332CC-7730-8048-AF6D-964AB08DDA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3839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8766F-254F-6242-87C0-591D9E583830}" type="datetimeFigureOut">
              <a:rPr lang="en-US" smtClean="0"/>
              <a:t>2/21/23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332CC-7730-8048-AF6D-964AB08DDA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6053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8766F-254F-6242-87C0-591D9E583830}" type="datetimeFigureOut">
              <a:rPr lang="en-US" smtClean="0"/>
              <a:t>2/21/23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332CC-7730-8048-AF6D-964AB08DDA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7670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8766F-254F-6242-87C0-591D9E583830}" type="datetimeFigureOut">
              <a:rPr lang="en-US" smtClean="0"/>
              <a:t>2/21/23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332CC-7730-8048-AF6D-964AB08DDA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0796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8766F-254F-6242-87C0-591D9E583830}" type="datetimeFigureOut">
              <a:rPr lang="en-US" smtClean="0"/>
              <a:t>2/21/23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332CC-7730-8048-AF6D-964AB08DDA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7177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8766F-254F-6242-87C0-591D9E583830}" type="datetimeFigureOut">
              <a:rPr lang="en-US" smtClean="0"/>
              <a:t>2/21/23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332CC-7730-8048-AF6D-964AB08DDA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1785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8766F-254F-6242-87C0-591D9E583830}" type="datetimeFigureOut">
              <a:rPr lang="en-US" smtClean="0"/>
              <a:t>2/21/23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332CC-7730-8048-AF6D-964AB08DDA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5239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8766F-254F-6242-87C0-591D9E583830}" type="datetimeFigureOut">
              <a:rPr lang="en-US" smtClean="0"/>
              <a:t>2/21/23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332CC-7730-8048-AF6D-964AB08DDA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91882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8766F-254F-6242-87C0-591D9E583830}" type="datetimeFigureOut">
              <a:rPr lang="en-US" smtClean="0"/>
              <a:t>2/21/23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332CC-7730-8048-AF6D-964AB08DDA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3810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8766F-254F-6242-87C0-591D9E583830}" type="datetimeFigureOut">
              <a:rPr lang="en-US" smtClean="0"/>
              <a:t>2/21/23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332CC-7730-8048-AF6D-964AB08DDA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7237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E8766F-254F-6242-87C0-591D9E583830}" type="datetimeFigureOut">
              <a:rPr lang="en-US" smtClean="0"/>
              <a:t>2/21/23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6332CC-7730-8048-AF6D-964AB08DDA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54290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B00FE78-24CF-3849-B2C0-9492DE7798B4}"/>
              </a:ext>
            </a:extLst>
          </p:cNvPr>
          <p:cNvSpPr txBox="1"/>
          <p:nvPr/>
        </p:nvSpPr>
        <p:spPr>
          <a:xfrm>
            <a:off x="2504560" y="8600022"/>
            <a:ext cx="2031325" cy="300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7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CE28850-C415-EE4B-8C18-5C125CAFC8D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1318" y="500971"/>
            <a:ext cx="3189692" cy="637938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49F5B75-DCFA-EF42-9368-4F78EEEC392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00971"/>
            <a:ext cx="3189692" cy="6379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01731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416BA372-7701-82A3-7749-77EB42862015}"/>
              </a:ext>
            </a:extLst>
          </p:cNvPr>
          <p:cNvSpPr txBox="1"/>
          <p:nvPr/>
        </p:nvSpPr>
        <p:spPr>
          <a:xfrm>
            <a:off x="274983" y="252371"/>
            <a:ext cx="6308034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Supplementary Figure 7. 1</a:t>
            </a:r>
            <a:r>
              <a:rPr lang="en-US" sz="1200" b="1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α</a:t>
            </a:r>
            <a:r>
              <a:rPr lang="en-US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,25(OH)</a:t>
            </a:r>
            <a:r>
              <a:rPr lang="en-US" sz="1200" b="1" baseline="-25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2</a:t>
            </a:r>
            <a:r>
              <a:rPr lang="en-US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D</a:t>
            </a:r>
            <a:r>
              <a:rPr lang="en-US" sz="1200" b="1" baseline="-25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3</a:t>
            </a:r>
            <a:r>
              <a:rPr lang="en-US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-dependent RNA- and small RNA-Seq in African and European American Cell lines. 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1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Noto Sans Symbols"/>
              </a:rPr>
              <a:t>α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,25(OH)</a:t>
            </a:r>
            <a:r>
              <a:rPr lang="en-US" sz="1200" baseline="-25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2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D</a:t>
            </a:r>
            <a:r>
              <a:rPr lang="en-US" sz="1200" baseline="-25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3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-stimulated (100 </a:t>
            </a:r>
            <a:r>
              <a:rPr lang="en-US" sz="1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nM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, 8h) RNA-Seq was undertaken in triplicate in HPr1AR, LNCaP, RC43N and RC43T. FASTQ files were QC processed, aligned to hg38 (</a:t>
            </a:r>
            <a:r>
              <a:rPr lang="en-US" sz="12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Arial" panose="020B0604020202020204" pitchFamily="34" charset="0"/>
              </a:rPr>
              <a:t>Rsubread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), and processed with </a:t>
            </a:r>
            <a:r>
              <a:rPr lang="en-US" sz="12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Arial" panose="020B0604020202020204" pitchFamily="34" charset="0"/>
              </a:rPr>
              <a:t>limma-voom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 and </a:t>
            </a:r>
            <a:r>
              <a:rPr lang="en-US" sz="12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Arial" panose="020B0604020202020204" pitchFamily="34" charset="0"/>
              </a:rPr>
              <a:t>edgeR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 workflow to identify significant differentially enriched genes (DEGs) (</a:t>
            </a:r>
            <a:r>
              <a:rPr lang="en-US" sz="1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logPV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 &gt; 1 &amp; </a:t>
            </a:r>
            <a:r>
              <a:rPr lang="en-US" sz="1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absFC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 &gt; .37) are illustrated on Volcano plots with DEGs calculate between RC43N to HPr1AR (AA.N), and RC43T to LNCaP (AA.T). 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77325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</TotalTime>
  <Words>117</Words>
  <Application>Microsoft Macintosh PowerPoint</Application>
  <PresentationFormat>Letter Paper (8.5x11 in)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Arial</vt:lpstr>
      <vt:lpstr>Calibri</vt:lpstr>
      <vt:lpstr>Calibri Light</vt:lpstr>
      <vt:lpstr>Courier New</vt:lpstr>
      <vt:lpstr>Noto Sans Symbols</vt:lpstr>
      <vt:lpstr>Times New Roman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Moray Campbell</dc:creator>
  <cp:lastModifiedBy>Moray Campbell</cp:lastModifiedBy>
  <cp:revision>1</cp:revision>
  <dcterms:created xsi:type="dcterms:W3CDTF">2023-02-21T19:33:27Z</dcterms:created>
  <dcterms:modified xsi:type="dcterms:W3CDTF">2023-02-21T19:34:38Z</dcterms:modified>
</cp:coreProperties>
</file>