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60" r:id="rId2"/>
    <p:sldId id="256" r:id="rId3"/>
  </p:sldIdLst>
  <p:sldSz cx="6858000" cy="9144000" type="letter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6327"/>
  </p:normalViewPr>
  <p:slideViewPr>
    <p:cSldViewPr snapToGrid="0">
      <p:cViewPr varScale="1">
        <p:scale>
          <a:sx n="96" d="100"/>
          <a:sy n="96" d="100"/>
        </p:scale>
        <p:origin x="3312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70F96-AB68-774C-80A6-DCBF7B55E566}" type="datetimeFigureOut">
              <a:rPr lang="en-US" smtClean="0"/>
              <a:t>2/21/23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03BB0-6B11-1544-B081-54146B676F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68220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70F96-AB68-774C-80A6-DCBF7B55E566}" type="datetimeFigureOut">
              <a:rPr lang="en-US" smtClean="0"/>
              <a:t>2/21/23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03BB0-6B11-1544-B081-54146B676F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78460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70F96-AB68-774C-80A6-DCBF7B55E566}" type="datetimeFigureOut">
              <a:rPr lang="en-US" smtClean="0"/>
              <a:t>2/21/23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03BB0-6B11-1544-B081-54146B676F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71429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70F96-AB68-774C-80A6-DCBF7B55E566}" type="datetimeFigureOut">
              <a:rPr lang="en-US" smtClean="0"/>
              <a:t>2/21/23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03BB0-6B11-1544-B081-54146B676F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65046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70F96-AB68-774C-80A6-DCBF7B55E566}" type="datetimeFigureOut">
              <a:rPr lang="en-US" smtClean="0"/>
              <a:t>2/21/23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03BB0-6B11-1544-B081-54146B676F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82703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70F96-AB68-774C-80A6-DCBF7B55E566}" type="datetimeFigureOut">
              <a:rPr lang="en-US" smtClean="0"/>
              <a:t>2/21/23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03BB0-6B11-1544-B081-54146B676F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52427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70F96-AB68-774C-80A6-DCBF7B55E566}" type="datetimeFigureOut">
              <a:rPr lang="en-US" smtClean="0"/>
              <a:t>2/21/23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03BB0-6B11-1544-B081-54146B676F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5428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70F96-AB68-774C-80A6-DCBF7B55E566}" type="datetimeFigureOut">
              <a:rPr lang="en-US" smtClean="0"/>
              <a:t>2/21/23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03BB0-6B11-1544-B081-54146B676F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49541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70F96-AB68-774C-80A6-DCBF7B55E566}" type="datetimeFigureOut">
              <a:rPr lang="en-US" smtClean="0"/>
              <a:t>2/21/23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03BB0-6B11-1544-B081-54146B676F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51436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70F96-AB68-774C-80A6-DCBF7B55E566}" type="datetimeFigureOut">
              <a:rPr lang="en-US" smtClean="0"/>
              <a:t>2/21/23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03BB0-6B11-1544-B081-54146B676F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2328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70F96-AB68-774C-80A6-DCBF7B55E566}" type="datetimeFigureOut">
              <a:rPr lang="en-US" smtClean="0"/>
              <a:t>2/21/23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03BB0-6B11-1544-B081-54146B676F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73776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A70F96-AB68-774C-80A6-DCBF7B55E566}" type="datetimeFigureOut">
              <a:rPr lang="en-US" smtClean="0"/>
              <a:t>2/21/23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603BB0-6B11-1544-B081-54146B676F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87598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5AF5A4E6-647E-6D58-281E-E5D2EE3022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25424" y="5750984"/>
            <a:ext cx="2385304" cy="318040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3A1CBE5-7392-954D-BE92-E873AE2F911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46039" y="173542"/>
            <a:ext cx="2719814" cy="233127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FB75010-C6CC-CF43-85F7-E4F31294E8C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8620" y="173543"/>
            <a:ext cx="2719813" cy="233126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39AA94E-C621-C64A-9C64-DA15B3FD37D9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78271" y="2718390"/>
            <a:ext cx="4039805" cy="303259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1E2B096-6F96-844E-B84E-E347CCC7DB78}"/>
              </a:ext>
            </a:extLst>
          </p:cNvPr>
          <p:cNvSpPr txBox="1"/>
          <p:nvPr/>
        </p:nvSpPr>
        <p:spPr>
          <a:xfrm>
            <a:off x="207414" y="214219"/>
            <a:ext cx="311207" cy="3696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2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53734C9-BACA-0248-92B8-C89C99E0354A}"/>
              </a:ext>
            </a:extLst>
          </p:cNvPr>
          <p:cNvSpPr txBox="1"/>
          <p:nvPr/>
        </p:nvSpPr>
        <p:spPr>
          <a:xfrm>
            <a:off x="207413" y="2545487"/>
            <a:ext cx="311207" cy="3696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2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CC041E4-0D1C-B165-3DB1-EA89638D68F8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8620" y="5861334"/>
            <a:ext cx="3651583" cy="2738688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2F899481-E9A0-8D18-D4F8-4EB69F19141A}"/>
              </a:ext>
            </a:extLst>
          </p:cNvPr>
          <p:cNvSpPr txBox="1"/>
          <p:nvPr/>
        </p:nvSpPr>
        <p:spPr>
          <a:xfrm>
            <a:off x="207412" y="5805299"/>
            <a:ext cx="311207" cy="3696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2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4239821-6738-0E45-B887-C6CF780CF0C1}"/>
              </a:ext>
            </a:extLst>
          </p:cNvPr>
          <p:cNvSpPr txBox="1"/>
          <p:nvPr/>
        </p:nvSpPr>
        <p:spPr>
          <a:xfrm>
            <a:off x="2504559" y="8600022"/>
            <a:ext cx="2127505" cy="300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1" dirty="0">
                <a:latin typeface="Arial" panose="020B0604020202020204" pitchFamily="34" charset="0"/>
                <a:cs typeface="Arial" panose="020B0604020202020204" pitchFamily="34" charset="0"/>
              </a:rPr>
              <a:t>Supplementary Figure 10</a:t>
            </a:r>
          </a:p>
        </p:txBody>
      </p:sp>
    </p:spTree>
    <p:extLst>
      <p:ext uri="{BB962C8B-B14F-4D97-AF65-F5344CB8AC3E}">
        <p14:creationId xmlns:p14="http://schemas.microsoft.com/office/powerpoint/2010/main" val="10733243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693FB593-6B82-4F56-9124-4EA3CDF51940}"/>
              </a:ext>
            </a:extLst>
          </p:cNvPr>
          <p:cNvSpPr txBox="1"/>
          <p:nvPr/>
        </p:nvSpPr>
        <p:spPr>
          <a:xfrm>
            <a:off x="304800" y="647849"/>
            <a:ext cx="6281529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12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Supplementary Figure 10. Enrichment of VDR </a:t>
            </a:r>
            <a:r>
              <a:rPr lang="en-US" sz="1200" b="1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ChIP</a:t>
            </a:r>
            <a:r>
              <a:rPr lang="en-US" sz="12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-Seq and ATAC-Seq data in </a:t>
            </a:r>
            <a:r>
              <a:rPr lang="en-US" sz="1200" b="1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ChromHMM</a:t>
            </a:r>
            <a:r>
              <a:rPr lang="en-US" sz="12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 defined epigenetic states.</a:t>
            </a:r>
            <a:r>
              <a:rPr lang="en-US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n-US" sz="12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A.</a:t>
            </a:r>
            <a:r>
              <a:rPr lang="en-US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 1</a:t>
            </a:r>
            <a:r>
              <a:rPr lang="en-US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Noto Sans Symbols"/>
              </a:rPr>
              <a:t>α</a:t>
            </a:r>
            <a:r>
              <a:rPr lang="en-US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,25(OH)</a:t>
            </a:r>
            <a:r>
              <a:rPr lang="en-US" sz="1200" baseline="-25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2</a:t>
            </a:r>
            <a:r>
              <a:rPr lang="en-US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D</a:t>
            </a:r>
            <a:r>
              <a:rPr lang="en-US" sz="1200" baseline="-25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3</a:t>
            </a:r>
            <a:r>
              <a:rPr lang="en-US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 ATAC-Seq (left) and VDR </a:t>
            </a:r>
            <a:r>
              <a:rPr lang="en-US" sz="12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ChIP</a:t>
            </a:r>
            <a:r>
              <a:rPr lang="en-US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-Seq regions (right) overlapped with </a:t>
            </a:r>
            <a:r>
              <a:rPr lang="en-US" sz="12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ChromHMM</a:t>
            </a:r>
            <a:r>
              <a:rPr lang="en-US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-classified epigenetic states. </a:t>
            </a:r>
            <a:r>
              <a:rPr lang="en-US" sz="12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B.</a:t>
            </a:r>
            <a:r>
              <a:rPr lang="en-US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ChIP</a:t>
            </a:r>
            <a:r>
              <a:rPr lang="en-US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-Seq peaks were annotated to genes and filtered to those regulated in the same cell background and peak frequency in 10kb bins up and downstream from DEGs identified </a:t>
            </a:r>
            <a:r>
              <a:rPr lang="en-US" sz="12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gene:peak</a:t>
            </a:r>
            <a:r>
              <a:rPr lang="en-US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 relationships in </a:t>
            </a:r>
            <a:r>
              <a:rPr lang="en-US" sz="12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ChromHMM</a:t>
            </a:r>
            <a:r>
              <a:rPr lang="en-US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 defined epigenetic states. </a:t>
            </a:r>
            <a:r>
              <a:rPr lang="en-US" sz="12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C. Left</a:t>
            </a:r>
            <a:r>
              <a:rPr lang="en-US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 1</a:t>
            </a:r>
            <a:r>
              <a:rPr lang="en-US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Noto Sans Symbols"/>
              </a:rPr>
              <a:t>α</a:t>
            </a:r>
            <a:r>
              <a:rPr lang="en-US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,25(OH)</a:t>
            </a:r>
            <a:r>
              <a:rPr lang="en-US" sz="1200" baseline="-25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2</a:t>
            </a:r>
            <a:r>
              <a:rPr lang="en-US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D</a:t>
            </a:r>
            <a:r>
              <a:rPr lang="en-US" sz="1200" baseline="-25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3</a:t>
            </a:r>
            <a:r>
              <a:rPr lang="en-US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 regulated nucleosome free sites from the ATAC-Seq data were annotated to DEGs within 100 kb and the sum of peak scores combined with gene expression magnitude in the same cell background were compared across cells. </a:t>
            </a:r>
            <a:r>
              <a:rPr lang="en-US" sz="12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B</a:t>
            </a:r>
            <a:r>
              <a:rPr lang="en-US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. As above but for </a:t>
            </a:r>
            <a:r>
              <a:rPr lang="en-US" sz="12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ChIP</a:t>
            </a:r>
            <a:r>
              <a:rPr lang="en-US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-Seq data 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0981640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</TotalTime>
  <Words>143</Words>
  <Application>Microsoft Macintosh PowerPoint</Application>
  <PresentationFormat>Letter Paper (8.5x11 in)</PresentationFormat>
  <Paragraphs>5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Moray Campbell</dc:creator>
  <cp:lastModifiedBy>Moray Campbell</cp:lastModifiedBy>
  <cp:revision>1</cp:revision>
  <dcterms:created xsi:type="dcterms:W3CDTF">2023-02-21T19:59:26Z</dcterms:created>
  <dcterms:modified xsi:type="dcterms:W3CDTF">2023-02-21T20:00:40Z</dcterms:modified>
</cp:coreProperties>
</file>