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4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48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3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2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53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18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7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90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6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91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17DC-9228-D14F-A30D-E924C6B4A0D6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10C44-312C-F04E-A772-75B90DC81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5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C154BEB-6F8F-6042-8005-3031C0D124A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43" y="348609"/>
            <a:ext cx="3358874" cy="33433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6AD5DC-8F67-AC4A-B079-789FEDD73CB4}"/>
              </a:ext>
            </a:extLst>
          </p:cNvPr>
          <p:cNvSpPr txBox="1"/>
          <p:nvPr/>
        </p:nvSpPr>
        <p:spPr>
          <a:xfrm>
            <a:off x="2504559" y="8600022"/>
            <a:ext cx="2114618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7247DB-733C-DB45-B5A2-66792A32FDFD}"/>
              </a:ext>
            </a:extLst>
          </p:cNvPr>
          <p:cNvGrpSpPr/>
          <p:nvPr/>
        </p:nvGrpSpPr>
        <p:grpSpPr>
          <a:xfrm>
            <a:off x="4573710" y="289808"/>
            <a:ext cx="1342558" cy="3857443"/>
            <a:chOff x="1165763" y="847914"/>
            <a:chExt cx="1788213" cy="51379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D36795B-0A32-6F41-B479-70C98C4C7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5763" y="1217246"/>
              <a:ext cx="1788213" cy="476856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9C76A2-ABF5-8043-A5AA-ECBA41BC2CE3}"/>
                </a:ext>
              </a:extLst>
            </p:cNvPr>
            <p:cNvSpPr txBox="1"/>
            <p:nvPr/>
          </p:nvSpPr>
          <p:spPr>
            <a:xfrm>
              <a:off x="1250456" y="847914"/>
              <a:ext cx="1181143" cy="3998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351" dirty="0">
                  <a:latin typeface="Arial" panose="020B0604020202020204" pitchFamily="34" charset="0"/>
                  <a:cs typeface="Arial" panose="020B0604020202020204" pitchFamily="34" charset="0"/>
                </a:rPr>
                <a:t>Cell lines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1E375C1-1428-7241-8037-EFDDE581A830}"/>
              </a:ext>
            </a:extLst>
          </p:cNvPr>
          <p:cNvGrpSpPr/>
          <p:nvPr/>
        </p:nvGrpSpPr>
        <p:grpSpPr>
          <a:xfrm>
            <a:off x="150542" y="4152973"/>
            <a:ext cx="6386923" cy="2044562"/>
            <a:chOff x="3193774" y="847914"/>
            <a:chExt cx="8998226" cy="298087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86D1B3-8DD4-394E-BD33-4CC49E74D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93774" y="1184980"/>
              <a:ext cx="8998226" cy="264380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8D0287C-FEFC-DF41-88BA-A435DC9DBF85}"/>
                </a:ext>
              </a:extLst>
            </p:cNvPr>
            <p:cNvSpPr txBox="1"/>
            <p:nvPr/>
          </p:nvSpPr>
          <p:spPr>
            <a:xfrm>
              <a:off x="3513068" y="847914"/>
              <a:ext cx="7686126" cy="7407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351" dirty="0">
                  <a:latin typeface="Arial" panose="020B0604020202020204" pitchFamily="34" charset="0"/>
                  <a:cs typeface="Arial" panose="020B0604020202020204" pitchFamily="34" charset="0"/>
                </a:rPr>
                <a:t>TCGA PRAD cohort: 233 EA and 37 AA: Distinguish TMRPSS2 fusion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D0889FD-516C-B549-AB17-D61547ED7665}"/>
              </a:ext>
            </a:extLst>
          </p:cNvPr>
          <p:cNvGrpSpPr/>
          <p:nvPr/>
        </p:nvGrpSpPr>
        <p:grpSpPr>
          <a:xfrm>
            <a:off x="428349" y="6491000"/>
            <a:ext cx="5397920" cy="2085905"/>
            <a:chOff x="3279913" y="3921801"/>
            <a:chExt cx="7189729" cy="277830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1795D53-D144-0A43-BBA9-49A1A029D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9913" y="4384145"/>
              <a:ext cx="6561900" cy="231596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35DEF2B-3E6B-744A-87F3-EFF7376319C3}"/>
                </a:ext>
              </a:extLst>
            </p:cNvPr>
            <p:cNvSpPr/>
            <p:nvPr/>
          </p:nvSpPr>
          <p:spPr>
            <a:xfrm>
              <a:off x="8494238" y="3921801"/>
              <a:ext cx="1975404" cy="3998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351" dirty="0">
                  <a:solidFill>
                    <a:srgbClr val="21212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PMID: 34083737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ACE088-0309-FF4F-BB66-493474854383}"/>
                </a:ext>
              </a:extLst>
            </p:cNvPr>
            <p:cNvSpPr txBox="1"/>
            <p:nvPr/>
          </p:nvSpPr>
          <p:spPr>
            <a:xfrm>
              <a:off x="3559449" y="3921801"/>
              <a:ext cx="4383980" cy="3998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351" dirty="0">
                  <a:latin typeface="Arial" panose="020B0604020202020204" pitchFamily="34" charset="0"/>
                  <a:cs typeface="Arial" panose="020B0604020202020204" pitchFamily="34" charset="0"/>
                </a:rPr>
                <a:t>Rayford et al cohort: 556 EA and 596 AA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36A78CC-557F-CE4D-B19B-1295B86D64DC}"/>
              </a:ext>
            </a:extLst>
          </p:cNvPr>
          <p:cNvSpPr txBox="1"/>
          <p:nvPr/>
        </p:nvSpPr>
        <p:spPr>
          <a:xfrm>
            <a:off x="207414" y="214219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412A17-65AD-884C-B228-3567D7FB6BE7}"/>
              </a:ext>
            </a:extLst>
          </p:cNvPr>
          <p:cNvSpPr txBox="1"/>
          <p:nvPr/>
        </p:nvSpPr>
        <p:spPr>
          <a:xfrm>
            <a:off x="4052319" y="220486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DD75E3-EFEA-9843-B83B-7EE66141A329}"/>
              </a:ext>
            </a:extLst>
          </p:cNvPr>
          <p:cNvSpPr txBox="1"/>
          <p:nvPr/>
        </p:nvSpPr>
        <p:spPr>
          <a:xfrm>
            <a:off x="75424" y="6536771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561750-18FB-FD46-A016-296BADBDD000}"/>
              </a:ext>
            </a:extLst>
          </p:cNvPr>
          <p:cNvSpPr txBox="1"/>
          <p:nvPr/>
        </p:nvSpPr>
        <p:spPr>
          <a:xfrm>
            <a:off x="207413" y="3691944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82455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27CB1CE-129D-5DC6-D444-A892C120C8BC}"/>
              </a:ext>
            </a:extLst>
          </p:cNvPr>
          <p:cNvSpPr txBox="1"/>
          <p:nvPr/>
        </p:nvSpPr>
        <p:spPr>
          <a:xfrm>
            <a:off x="278296" y="370850"/>
            <a:ext cx="634779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11. Expression of genes in BAZ containing complexes. A.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Correlations between either BAZ1A or SMARCA5 and the 1α,25(OH)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-regulated genes from RC43N and RC43T in the AA TMPRSS2 fusion negative tumors from the TCGA-PRAD cohort. Genes were filtered in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Hallmarks_InflammatoryResponse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GO_Circadian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Rhythm.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B.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 Genes in BAZ1A containing SWI/SNF complexes distinguished the AA from the EA cell line models.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C.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The most altered genes in this complex also significantly distinguished </a:t>
            </a:r>
            <a:r>
              <a:rPr lang="en-US" sz="12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TMPRSS2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fusion positive from negative tumors in the TCGA-PRAD cohort (chi-squared p = 0.002).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D.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Expression of genes in all four SWI/SNF complexes in the Rayford et al cohort of AA tumors (n = 596) compared to EA tumors (n = 556) we significantly down-regulated in AA tumors compared to EA counterparts.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93326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188</Words>
  <Application>Microsoft Macintosh PowerPoint</Application>
  <PresentationFormat>Letter Paper (8.5x11 in)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2023-02-21T20:00:51Z</dcterms:created>
  <dcterms:modified xsi:type="dcterms:W3CDTF">2023-02-21T20:01:59Z</dcterms:modified>
</cp:coreProperties>
</file>