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2" autoAdjust="0"/>
    <p:restoredTop sz="78137" autoAdjust="0"/>
  </p:normalViewPr>
  <p:slideViewPr>
    <p:cSldViewPr snapToGrid="0">
      <p:cViewPr varScale="1">
        <p:scale>
          <a:sx n="76" d="100"/>
          <a:sy n="76" d="100"/>
        </p:scale>
        <p:origin x="132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C87185-0A8A-4092-9655-70DD10A94DE4}" type="datetimeFigureOut">
              <a:rPr lang="en-US" smtClean="0"/>
              <a:t>12/7/2022</a:t>
            </a:fld>
            <a:endParaRPr lang="en-US"/>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78FCF6-69D3-4C36-B492-6E646BA5D52A}" type="slidenum">
              <a:rPr lang="en-US" smtClean="0"/>
              <a:t>‹#›</a:t>
            </a:fld>
            <a:endParaRPr lang="en-US"/>
          </a:p>
        </p:txBody>
      </p:sp>
    </p:spTree>
    <p:extLst>
      <p:ext uri="{BB962C8B-B14F-4D97-AF65-F5344CB8AC3E}">
        <p14:creationId xmlns:p14="http://schemas.microsoft.com/office/powerpoint/2010/main" val="2091351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solidFill>
                  <a:srgbClr val="000000"/>
                </a:solidFill>
                <a:effectLst/>
                <a:latin typeface="Arial" panose="020B0604020202020204" pitchFamily="34" charset="0"/>
              </a:rPr>
              <a:t>Supplementary Figure 1.</a:t>
            </a:r>
            <a:r>
              <a:rPr lang="en-US" sz="1800" dirty="0">
                <a:solidFill>
                  <a:srgbClr val="000000"/>
                </a:solidFill>
                <a:effectLst/>
                <a:latin typeface="Arial" panose="020B0604020202020204" pitchFamily="34" charset="0"/>
              </a:rPr>
              <a:t> </a:t>
            </a:r>
            <a:r>
              <a:rPr lang="en-US" sz="1800" b="1" dirty="0">
                <a:solidFill>
                  <a:srgbClr val="000000"/>
                </a:solidFill>
                <a:effectLst/>
                <a:latin typeface="Arial" panose="020B0604020202020204" pitchFamily="34" charset="0"/>
              </a:rPr>
              <a:t>QC, filtering, and PCA correction for the New England Centenarian Study (NECS) </a:t>
            </a:r>
            <a:r>
              <a:rPr lang="en-US" sz="1800" b="1" u="sng" dirty="0">
                <a:solidFill>
                  <a:srgbClr val="000000"/>
                </a:solidFill>
                <a:effectLst/>
                <a:latin typeface="Arial" panose="020B0604020202020204" pitchFamily="34" charset="0"/>
              </a:rPr>
              <a:t>CITE-seq</a:t>
            </a:r>
            <a:r>
              <a:rPr lang="en-US" sz="1800" b="1" dirty="0">
                <a:solidFill>
                  <a:srgbClr val="000000"/>
                </a:solidFill>
                <a:effectLst/>
                <a:latin typeface="Arial" panose="020B0604020202020204" pitchFamily="34" charset="0"/>
              </a:rPr>
              <a:t> dataset</a:t>
            </a:r>
            <a:r>
              <a:rPr lang="en-US" sz="1800" dirty="0">
                <a:solidFill>
                  <a:srgbClr val="000000"/>
                </a:solidFill>
                <a:effectLst/>
                <a:latin typeface="Arial" panose="020B0604020202020204" pitchFamily="34" charset="0"/>
              </a:rPr>
              <a:t>. </a:t>
            </a:r>
            <a:r>
              <a:rPr lang="en-US" sz="1800" b="1" dirty="0">
                <a:solidFill>
                  <a:srgbClr val="000000"/>
                </a:solidFill>
                <a:effectLst/>
                <a:latin typeface="Arial" panose="020B0604020202020204" pitchFamily="34" charset="0"/>
              </a:rPr>
              <a:t>a,</a:t>
            </a:r>
            <a:r>
              <a:rPr lang="en-US" sz="1800" dirty="0">
                <a:solidFill>
                  <a:srgbClr val="000000"/>
                </a:solidFill>
                <a:effectLst/>
                <a:latin typeface="Arial" panose="020B0604020202020204" pitchFamily="34" charset="0"/>
              </a:rPr>
              <a:t> Violin plots of the number of genes and UMIs detected per cell, and percent of mitochondrial genes expressed per cell to remove poor-quality, doublets, and outlier cells based on the thresholds (dashed blue lines). </a:t>
            </a:r>
            <a:r>
              <a:rPr lang="en-US" sz="1800" b="1" dirty="0">
                <a:solidFill>
                  <a:srgbClr val="000000"/>
                </a:solidFill>
                <a:effectLst/>
                <a:latin typeface="Arial" panose="020B0604020202020204" pitchFamily="34" charset="0"/>
              </a:rPr>
              <a:t>b,</a:t>
            </a:r>
            <a:r>
              <a:rPr lang="en-US" sz="1800" dirty="0">
                <a:solidFill>
                  <a:srgbClr val="000000"/>
                </a:solidFill>
                <a:effectLst/>
                <a:latin typeface="Arial" panose="020B0604020202020204" pitchFamily="34" charset="0"/>
              </a:rPr>
              <a:t> Batch correction of the NECS </a:t>
            </a:r>
            <a:r>
              <a:rPr lang="en-US" sz="1800" u="sng" dirty="0">
                <a:solidFill>
                  <a:srgbClr val="000000"/>
                </a:solidFill>
                <a:effectLst/>
                <a:latin typeface="Arial" panose="020B0604020202020204" pitchFamily="34" charset="0"/>
              </a:rPr>
              <a:t>CITE-seq</a:t>
            </a:r>
            <a:r>
              <a:rPr lang="en-US" sz="1800" dirty="0">
                <a:solidFill>
                  <a:srgbClr val="000000"/>
                </a:solidFill>
                <a:effectLst/>
                <a:latin typeface="Arial" panose="020B0604020202020204" pitchFamily="34" charset="0"/>
              </a:rPr>
              <a:t> dataset using Harmony-based PCA correction: PCA plot before correction (top) and after Harmony correction PCA (bottom). </a:t>
            </a:r>
            <a:r>
              <a:rPr lang="en-US" sz="1800" b="1" dirty="0">
                <a:solidFill>
                  <a:srgbClr val="000000"/>
                </a:solidFill>
                <a:effectLst/>
                <a:latin typeface="Arial" panose="020B0604020202020204" pitchFamily="34" charset="0"/>
              </a:rPr>
              <a:t>c, </a:t>
            </a:r>
            <a:r>
              <a:rPr lang="en-US" sz="1800" dirty="0">
                <a:solidFill>
                  <a:srgbClr val="000000"/>
                </a:solidFill>
                <a:effectLst/>
                <a:latin typeface="Arial" panose="020B0604020202020204" pitchFamily="34" charset="0"/>
              </a:rPr>
              <a:t>Average silhouette score for each immune subpopulation before and after Harmony correction to assess mixing of batches of data. A higher average silhouette score towards 1 indicates poor mixing of batches, and a lower score towards 0 indicates good mixing of batches. We performed a Wilcoxon rank sum test on the scores with p-value significance of 0.05 (Wilcoxon, p-value = 1.985e-05): </a:t>
            </a:r>
            <a:r>
              <a:rPr lang="en-US" sz="1800" dirty="0" err="1">
                <a:solidFill>
                  <a:srgbClr val="000000"/>
                </a:solidFill>
                <a:effectLst/>
                <a:latin typeface="Arial" panose="020B0604020202020204" pitchFamily="34" charset="0"/>
              </a:rPr>
              <a:t>nsp</a:t>
            </a:r>
            <a:r>
              <a:rPr lang="en-US" sz="1800" dirty="0">
                <a:solidFill>
                  <a:srgbClr val="000000"/>
                </a:solidFill>
                <a:effectLst/>
                <a:latin typeface="Arial" panose="020B0604020202020204" pitchFamily="34" charset="0"/>
              </a:rPr>
              <a:t> &gt; 0.05, *p&lt;0.05, **p&lt;0.01, ***p&lt;0.001.</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a:t>
            </a:fld>
            <a:endParaRPr lang="en-US"/>
          </a:p>
        </p:txBody>
      </p:sp>
    </p:spTree>
    <p:extLst>
      <p:ext uri="{BB962C8B-B14F-4D97-AF65-F5344CB8AC3E}">
        <p14:creationId xmlns:p14="http://schemas.microsoft.com/office/powerpoint/2010/main" val="4054048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10. Diversity along the hierarchy of peripheral immune compartments of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data. A.</a:t>
            </a:r>
            <a:r>
              <a:rPr lang="en-US" sz="1800" dirty="0">
                <a:effectLst/>
                <a:latin typeface="Arial" panose="020B0604020202020204" pitchFamily="34" charset="0"/>
                <a:ea typeface="Arial" panose="020B0604020202020204" pitchFamily="34" charset="0"/>
              </a:rPr>
              <a:t> Boxplots of the cell type diversity statistic for each sample based on the cell type proportions within each peripheral immune compartment compared across age groups.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10</a:t>
            </a:fld>
            <a:endParaRPr lang="en-US"/>
          </a:p>
        </p:txBody>
      </p:sp>
    </p:spTree>
    <p:extLst>
      <p:ext uri="{BB962C8B-B14F-4D97-AF65-F5344CB8AC3E}">
        <p14:creationId xmlns:p14="http://schemas.microsoft.com/office/powerpoint/2010/main" val="318995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11.</a:t>
            </a:r>
            <a:r>
              <a:rPr lang="en-US" sz="1800" dirty="0">
                <a:effectLst/>
                <a:latin typeface="Arial" panose="020B0604020202020204" pitchFamily="34" charset="0"/>
                <a:ea typeface="Arial" panose="020B0604020202020204" pitchFamily="34" charset="0"/>
              </a:rPr>
              <a:t> </a:t>
            </a:r>
            <a:r>
              <a:rPr lang="en-US" sz="1800" b="1" u="sng" dirty="0">
                <a:effectLst/>
                <a:highlight>
                  <a:srgbClr val="FFFF00"/>
                </a:highlight>
                <a:latin typeface="Arial" panose="020B0604020202020204" pitchFamily="34" charset="0"/>
                <a:ea typeface="Arial" panose="020B0604020202020204" pitchFamily="34" charset="0"/>
              </a:rPr>
              <a:t>FLOW CYTOMETRY </a:t>
            </a:r>
            <a:r>
              <a:rPr lang="en-US" sz="1800" b="1" dirty="0">
                <a:effectLst/>
                <a:latin typeface="Arial" panose="020B0604020202020204" pitchFamily="34" charset="0"/>
                <a:ea typeface="Arial" panose="020B0604020202020204" pitchFamily="34" charset="0"/>
              </a:rPr>
              <a:t>validation of cell type proportions based on the hierarchy of peripheral immune compartments. </a:t>
            </a:r>
            <a:r>
              <a:rPr lang="en-US" sz="1800" dirty="0">
                <a:effectLst/>
                <a:latin typeface="Arial" panose="020B0604020202020204" pitchFamily="34" charset="0"/>
                <a:ea typeface="Arial" panose="020B0604020202020204" pitchFamily="34" charset="0"/>
              </a:rPr>
              <a:t>The average immune cell type proportions based on </a:t>
            </a:r>
            <a:r>
              <a:rPr lang="en-US" sz="1800" u="sng" dirty="0">
                <a:effectLst/>
                <a:latin typeface="Arial" panose="020B0604020202020204" pitchFamily="34" charset="0"/>
                <a:ea typeface="Arial" panose="020B0604020202020204" pitchFamily="34" charset="0"/>
              </a:rPr>
              <a:t>CYTOMETRY</a:t>
            </a:r>
            <a:r>
              <a:rPr lang="en-US" sz="1800" dirty="0">
                <a:effectLst/>
                <a:latin typeface="Arial" panose="020B0604020202020204" pitchFamily="34" charset="0"/>
                <a:ea typeface="Arial" panose="020B0604020202020204" pitchFamily="34" charset="0"/>
              </a:rPr>
              <a:t> data </a:t>
            </a:r>
            <a:r>
              <a:rPr lang="en-US" sz="1800">
                <a:effectLst/>
                <a:latin typeface="Arial" panose="020B0604020202020204" pitchFamily="34" charset="0"/>
                <a:ea typeface="Arial" panose="020B0604020202020204" pitchFamily="34" charset="0"/>
              </a:rPr>
              <a:t>(FCM) compared </a:t>
            </a:r>
            <a:r>
              <a:rPr lang="en-US" sz="1800" dirty="0">
                <a:effectLst/>
                <a:latin typeface="Arial" panose="020B0604020202020204" pitchFamily="34" charset="0"/>
                <a:ea typeface="Arial" panose="020B0604020202020204" pitchFamily="34" charset="0"/>
              </a:rPr>
              <a:t>to the average immune cell type proportions at the single cell level along the hierarchy of peripheral immune compartments. The </a:t>
            </a:r>
            <a:r>
              <a:rPr lang="en-US" sz="1800" b="0" u="sng" dirty="0">
                <a:effectLst/>
                <a:latin typeface="Arial" panose="020B0604020202020204" pitchFamily="34" charset="0"/>
                <a:ea typeface="Arial" panose="020B0604020202020204" pitchFamily="34" charset="0"/>
              </a:rPr>
              <a:t>CYTOMETRY</a:t>
            </a:r>
            <a:r>
              <a:rPr lang="en-US" sz="1800" dirty="0">
                <a:effectLst/>
                <a:latin typeface="Arial" panose="020B0604020202020204" pitchFamily="34" charset="0"/>
                <a:ea typeface="Arial" panose="020B0604020202020204" pitchFamily="34" charset="0"/>
              </a:rPr>
              <a:t> data include 3 younger age individuals (YA) and 7 EL individuals (EL) from the NECS cohort, and 39 younger age individuals (YA Alp) and 50 older individuals (OA Alp) from Alpert et al.</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11</a:t>
            </a:fld>
            <a:endParaRPr lang="en-US"/>
          </a:p>
        </p:txBody>
      </p:sp>
    </p:spTree>
    <p:extLst>
      <p:ext uri="{BB962C8B-B14F-4D97-AF65-F5344CB8AC3E}">
        <p14:creationId xmlns:p14="http://schemas.microsoft.com/office/powerpoint/2010/main" val="2760602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12. Transcriptional signatures across the human lifespan in nCD4TC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 </a:t>
            </a:r>
            <a:r>
              <a:rPr lang="en-US" sz="1800" dirty="0">
                <a:effectLst/>
                <a:latin typeface="Arial" panose="020B0604020202020204" pitchFamily="34" charset="0"/>
                <a:ea typeface="Arial" panose="020B0604020202020204" pitchFamily="34" charset="0"/>
              </a:rPr>
              <a:t>Boxplots of average expression levels per sample of significant differential genes in nCD4TC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12</a:t>
            </a:fld>
            <a:endParaRPr lang="en-US"/>
          </a:p>
        </p:txBody>
      </p:sp>
    </p:spTree>
    <p:extLst>
      <p:ext uri="{BB962C8B-B14F-4D97-AF65-F5344CB8AC3E}">
        <p14:creationId xmlns:p14="http://schemas.microsoft.com/office/powerpoint/2010/main" val="774468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13. Transcriptional signatures across the human lifespan in mCD4TC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 </a:t>
            </a:r>
            <a:r>
              <a:rPr lang="en-US" sz="1800" dirty="0">
                <a:effectLst/>
                <a:latin typeface="Arial" panose="020B0604020202020204" pitchFamily="34" charset="0"/>
                <a:ea typeface="Arial" panose="020B0604020202020204" pitchFamily="34" charset="0"/>
              </a:rPr>
              <a:t>Boxplots of average expression levels per sample of significant differential genes in mCD4TC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13</a:t>
            </a:fld>
            <a:endParaRPr lang="en-US"/>
          </a:p>
        </p:txBody>
      </p:sp>
    </p:spTree>
    <p:extLst>
      <p:ext uri="{BB962C8B-B14F-4D97-AF65-F5344CB8AC3E}">
        <p14:creationId xmlns:p14="http://schemas.microsoft.com/office/powerpoint/2010/main" val="23817158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14. Transcriptional signatures across the human lifespan in cCD8TC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cCD8TC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14</a:t>
            </a:fld>
            <a:endParaRPr lang="en-US"/>
          </a:p>
        </p:txBody>
      </p:sp>
    </p:spTree>
    <p:extLst>
      <p:ext uri="{BB962C8B-B14F-4D97-AF65-F5344CB8AC3E}">
        <p14:creationId xmlns:p14="http://schemas.microsoft.com/office/powerpoint/2010/main" val="3325652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15. Transcriptional signatures across the human lifespan in NK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NK across younger age, middle age, older age, and EL displaying age-related patterns.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15</a:t>
            </a:fld>
            <a:endParaRPr lang="en-US"/>
          </a:p>
        </p:txBody>
      </p:sp>
    </p:spTree>
    <p:extLst>
      <p:ext uri="{BB962C8B-B14F-4D97-AF65-F5344CB8AC3E}">
        <p14:creationId xmlns:p14="http://schemas.microsoft.com/office/powerpoint/2010/main" val="1798618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16. Transcriptional signatures across the human lifespan in </a:t>
            </a:r>
            <a:r>
              <a:rPr lang="en-US" sz="1800" b="1" dirty="0" err="1">
                <a:effectLst/>
                <a:latin typeface="Arial" panose="020B0604020202020204" pitchFamily="34" charset="0"/>
                <a:ea typeface="Arial" panose="020B0604020202020204" pitchFamily="34" charset="0"/>
              </a:rPr>
              <a:t>nBC</a:t>
            </a:r>
            <a:r>
              <a:rPr lang="en-US" sz="1800" b="1" dirty="0">
                <a:effectLst/>
                <a:latin typeface="Arial" panose="020B0604020202020204" pitchFamily="34" charset="0"/>
                <a:ea typeface="Arial" panose="020B0604020202020204" pitchFamily="34" charset="0"/>
              </a:rPr>
              <a:t>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a:t>
            </a:r>
            <a:r>
              <a:rPr lang="en-US" sz="1800" dirty="0" err="1">
                <a:effectLst/>
                <a:latin typeface="Arial" panose="020B0604020202020204" pitchFamily="34" charset="0"/>
                <a:ea typeface="Arial" panose="020B0604020202020204" pitchFamily="34" charset="0"/>
              </a:rPr>
              <a:t>nBC</a:t>
            </a:r>
            <a:r>
              <a:rPr lang="en-US" sz="1800" dirty="0">
                <a:effectLst/>
                <a:latin typeface="Arial" panose="020B0604020202020204" pitchFamily="34" charset="0"/>
                <a:ea typeface="Arial" panose="020B0604020202020204" pitchFamily="34" charset="0"/>
              </a:rPr>
              <a:t>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16</a:t>
            </a:fld>
            <a:endParaRPr lang="en-US"/>
          </a:p>
        </p:txBody>
      </p:sp>
    </p:spTree>
    <p:extLst>
      <p:ext uri="{BB962C8B-B14F-4D97-AF65-F5344CB8AC3E}">
        <p14:creationId xmlns:p14="http://schemas.microsoft.com/office/powerpoint/2010/main" val="2172128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17. Transcriptional signatures across the human lifespan in </a:t>
            </a:r>
            <a:r>
              <a:rPr lang="en-US" sz="1800" b="1" dirty="0" err="1">
                <a:effectLst/>
                <a:latin typeface="Arial" panose="020B0604020202020204" pitchFamily="34" charset="0"/>
                <a:ea typeface="Arial" panose="020B0604020202020204" pitchFamily="34" charset="0"/>
              </a:rPr>
              <a:t>mBC</a:t>
            </a:r>
            <a:r>
              <a:rPr lang="en-US" sz="1800" b="1" dirty="0">
                <a:effectLst/>
                <a:latin typeface="Arial" panose="020B0604020202020204" pitchFamily="34" charset="0"/>
                <a:ea typeface="Arial" panose="020B0604020202020204" pitchFamily="34" charset="0"/>
              </a:rPr>
              <a:t>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a:t>
            </a:r>
            <a:r>
              <a:rPr lang="en-US" sz="1800" dirty="0" err="1">
                <a:effectLst/>
                <a:latin typeface="Arial" panose="020B0604020202020204" pitchFamily="34" charset="0"/>
                <a:ea typeface="Arial" panose="020B0604020202020204" pitchFamily="34" charset="0"/>
              </a:rPr>
              <a:t>mBC</a:t>
            </a:r>
            <a:r>
              <a:rPr lang="en-US" sz="1800" dirty="0">
                <a:effectLst/>
                <a:latin typeface="Arial" panose="020B0604020202020204" pitchFamily="34" charset="0"/>
                <a:ea typeface="Arial" panose="020B0604020202020204" pitchFamily="34" charset="0"/>
              </a:rPr>
              <a:t>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17</a:t>
            </a:fld>
            <a:endParaRPr lang="en-US"/>
          </a:p>
        </p:txBody>
      </p:sp>
    </p:spTree>
    <p:extLst>
      <p:ext uri="{BB962C8B-B14F-4D97-AF65-F5344CB8AC3E}">
        <p14:creationId xmlns:p14="http://schemas.microsoft.com/office/powerpoint/2010/main" val="1889932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18. Transcriptional signatures across the human lifespan in M14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M14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18</a:t>
            </a:fld>
            <a:endParaRPr lang="en-US"/>
          </a:p>
        </p:txBody>
      </p:sp>
    </p:spTree>
    <p:extLst>
      <p:ext uri="{BB962C8B-B14F-4D97-AF65-F5344CB8AC3E}">
        <p14:creationId xmlns:p14="http://schemas.microsoft.com/office/powerpoint/2010/main" val="1547047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19. Transcriptional signatures across the human lifespan in M16 at the </a:t>
            </a:r>
            <a:r>
              <a:rPr lang="en-US" sz="1800" b="1" u="sng" dirty="0">
                <a:effectLst/>
                <a:latin typeface="Arial" panose="020B0604020202020204" pitchFamily="34" charset="0"/>
                <a:ea typeface="Arial" panose="020B0604020202020204" pitchFamily="34" charset="0"/>
              </a:rPr>
              <a:t>SINGLE CELL </a:t>
            </a:r>
            <a:r>
              <a:rPr lang="en-US" sz="1800" b="1" dirty="0">
                <a:effectLst/>
                <a:latin typeface="Arial" panose="020B0604020202020204" pitchFamily="34" charset="0"/>
                <a:ea typeface="Arial" panose="020B0604020202020204" pitchFamily="34" charset="0"/>
              </a:rPr>
              <a:t>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M16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19</a:t>
            </a:fld>
            <a:endParaRPr lang="en-US"/>
          </a:p>
        </p:txBody>
      </p:sp>
    </p:spTree>
    <p:extLst>
      <p:ext uri="{BB962C8B-B14F-4D97-AF65-F5344CB8AC3E}">
        <p14:creationId xmlns:p14="http://schemas.microsoft.com/office/powerpoint/2010/main" val="49065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Arial" panose="020B0604020202020204" pitchFamily="34" charset="0"/>
                <a:ea typeface="Arial" panose="020B0604020202020204" pitchFamily="34" charset="0"/>
              </a:rPr>
              <a:t>Supplementary Figure 2. Protein expression levels across main immune populations of novel NECS </a:t>
            </a:r>
            <a:r>
              <a:rPr lang="en-US" sz="1800" b="1" u="sng" dirty="0">
                <a:effectLst/>
                <a:latin typeface="Arial" panose="020B0604020202020204" pitchFamily="34" charset="0"/>
                <a:ea typeface="Arial" panose="020B0604020202020204" pitchFamily="34" charset="0"/>
              </a:rPr>
              <a:t>CITE-seq</a:t>
            </a:r>
            <a:r>
              <a:rPr lang="en-US" sz="1800" b="1" dirty="0">
                <a:effectLst/>
                <a:latin typeface="Arial" panose="020B0604020202020204" pitchFamily="34" charset="0"/>
                <a:ea typeface="Arial" panose="020B0604020202020204" pitchFamily="34" charset="0"/>
              </a:rPr>
              <a:t> dataset.</a:t>
            </a:r>
            <a:r>
              <a:rPr lang="en-US" sz="1800" dirty="0">
                <a:effectLst/>
                <a:latin typeface="Arial" panose="020B0604020202020204" pitchFamily="34" charset="0"/>
                <a:ea typeface="Arial" panose="020B0604020202020204" pitchFamily="34" charset="0"/>
              </a:rPr>
              <a:t> Boxplots of normalized protein expression levels (y-axis) of 10 protein markers (x-axis) across immune populations of novel NECS </a:t>
            </a:r>
            <a:r>
              <a:rPr lang="en-US" sz="1800" u="sng" dirty="0">
                <a:effectLst/>
                <a:latin typeface="Arial" panose="020B0604020202020204" pitchFamily="34" charset="0"/>
                <a:ea typeface="Arial" panose="020B0604020202020204" pitchFamily="34" charset="0"/>
              </a:rPr>
              <a:t>CITE-seq</a:t>
            </a:r>
            <a:r>
              <a:rPr lang="en-US" sz="1800" dirty="0">
                <a:effectLst/>
                <a:latin typeface="Arial" panose="020B0604020202020204" pitchFamily="34" charset="0"/>
                <a:ea typeface="Arial" panose="020B0604020202020204" pitchFamily="34" charset="0"/>
              </a:rPr>
              <a:t> dataset: CD4 T cells (CD4TC), CD8 T cells (CD8TC), Natural Killer cells (NK), B cells (BC), Monocytes (Mono: M14 and M16), and Dendritic cells (DC). </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2</a:t>
            </a:fld>
            <a:endParaRPr lang="en-US"/>
          </a:p>
        </p:txBody>
      </p:sp>
    </p:spTree>
    <p:extLst>
      <p:ext uri="{BB962C8B-B14F-4D97-AF65-F5344CB8AC3E}">
        <p14:creationId xmlns:p14="http://schemas.microsoft.com/office/powerpoint/2010/main" val="1578983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20. Transcriptional signatures across the human lifespan in </a:t>
            </a:r>
            <a:r>
              <a:rPr lang="en-US" sz="1800" b="1" dirty="0" err="1">
                <a:effectLst/>
                <a:latin typeface="Arial" panose="020B0604020202020204" pitchFamily="34" charset="0"/>
                <a:ea typeface="Arial" panose="020B0604020202020204" pitchFamily="34" charset="0"/>
              </a:rPr>
              <a:t>mDC</a:t>
            </a:r>
            <a:r>
              <a:rPr lang="en-US" sz="1800" b="1" dirty="0">
                <a:effectLst/>
                <a:latin typeface="Arial" panose="020B0604020202020204" pitchFamily="34" charset="0"/>
                <a:ea typeface="Arial" panose="020B0604020202020204" pitchFamily="34" charset="0"/>
              </a:rPr>
              <a:t> at the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level.</a:t>
            </a:r>
            <a:r>
              <a:rPr lang="en-US" sz="1800" dirty="0">
                <a:effectLst/>
                <a:latin typeface="Arial" panose="020B0604020202020204" pitchFamily="34" charset="0"/>
                <a:ea typeface="Arial" panose="020B0604020202020204" pitchFamily="34" charset="0"/>
              </a:rPr>
              <a:t> Boxplots of average expression levels per sample of significant differential genes in </a:t>
            </a:r>
            <a:r>
              <a:rPr lang="en-US" sz="1800" dirty="0" err="1">
                <a:effectLst/>
                <a:latin typeface="Arial" panose="020B0604020202020204" pitchFamily="34" charset="0"/>
                <a:ea typeface="Arial" panose="020B0604020202020204" pitchFamily="34" charset="0"/>
              </a:rPr>
              <a:t>mDC</a:t>
            </a:r>
            <a:r>
              <a:rPr lang="en-US" sz="1800" dirty="0">
                <a:effectLst/>
                <a:latin typeface="Arial" panose="020B0604020202020204" pitchFamily="34" charset="0"/>
                <a:ea typeface="Arial" panose="020B0604020202020204" pitchFamily="34" charset="0"/>
              </a:rPr>
              <a:t> across younger age, middle age, older age, and EL.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20</a:t>
            </a:fld>
            <a:endParaRPr lang="en-US"/>
          </a:p>
        </p:txBody>
      </p:sp>
    </p:spTree>
    <p:extLst>
      <p:ext uri="{BB962C8B-B14F-4D97-AF65-F5344CB8AC3E}">
        <p14:creationId xmlns:p14="http://schemas.microsoft.com/office/powerpoint/2010/main" val="3302150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21. </a:t>
            </a:r>
            <a:r>
              <a:rPr lang="en-US" sz="1800" b="1" u="sng" dirty="0">
                <a:effectLst/>
                <a:latin typeface="Arial" panose="020B0604020202020204" pitchFamily="34" charset="0"/>
                <a:ea typeface="Arial" panose="020B0604020202020204" pitchFamily="34" charset="0"/>
              </a:rPr>
              <a:t>BULK</a:t>
            </a:r>
            <a:r>
              <a:rPr lang="en-US" sz="1800" b="1" dirty="0">
                <a:effectLst/>
                <a:latin typeface="Arial" panose="020B0604020202020204" pitchFamily="34" charset="0"/>
                <a:ea typeface="Arial" panose="020B0604020202020204" pitchFamily="34" charset="0"/>
              </a:rPr>
              <a:t> level gene expression changes across the human life span. a,</a:t>
            </a:r>
            <a:r>
              <a:rPr lang="en-US" sz="1800" dirty="0">
                <a:effectLst/>
                <a:latin typeface="Arial" panose="020B0604020202020204" pitchFamily="34" charset="0"/>
                <a:ea typeface="Arial" panose="020B0604020202020204" pitchFamily="34" charset="0"/>
              </a:rPr>
              <a:t> Table of number of significant genes upregulated and downregulated for each age comparison: Middle v. Younger age, Older v. Younger age, and EL v. Younger age. </a:t>
            </a:r>
            <a:r>
              <a:rPr lang="en-US" sz="1800" b="1" dirty="0">
                <a:effectLst/>
                <a:latin typeface="Arial" panose="020B0604020202020204" pitchFamily="34" charset="0"/>
                <a:ea typeface="Arial" panose="020B0604020202020204" pitchFamily="34" charset="0"/>
              </a:rPr>
              <a:t>b, </a:t>
            </a:r>
            <a:r>
              <a:rPr lang="en-US" sz="1800" dirty="0">
                <a:effectLst/>
                <a:latin typeface="Arial" panose="020B0604020202020204" pitchFamily="34" charset="0"/>
                <a:ea typeface="Arial" panose="020B0604020202020204" pitchFamily="34" charset="0"/>
              </a:rPr>
              <a:t>Heatmap of </a:t>
            </a:r>
            <a:r>
              <a:rPr lang="en-US" sz="1800" u="sng" dirty="0">
                <a:effectLst/>
                <a:latin typeface="Arial" panose="020B0604020202020204" pitchFamily="34" charset="0"/>
                <a:ea typeface="Arial" panose="020B0604020202020204" pitchFamily="34" charset="0"/>
              </a:rPr>
              <a:t>BULK</a:t>
            </a:r>
            <a:r>
              <a:rPr lang="en-US" sz="1800" dirty="0">
                <a:effectLst/>
                <a:latin typeface="Arial" panose="020B0604020202020204" pitchFamily="34" charset="0"/>
                <a:ea typeface="Arial" panose="020B0604020202020204" pitchFamily="34" charset="0"/>
              </a:rPr>
              <a:t> level significant genes across sample level expression data.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21</a:t>
            </a:fld>
            <a:endParaRPr lang="en-US"/>
          </a:p>
        </p:txBody>
      </p:sp>
    </p:spTree>
    <p:extLst>
      <p:ext uri="{BB962C8B-B14F-4D97-AF65-F5344CB8AC3E}">
        <p14:creationId xmlns:p14="http://schemas.microsoft.com/office/powerpoint/2010/main" val="221537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Supplementary Figure 3. UMAP of immune subtypes in NECS </a:t>
            </a:r>
            <a:r>
              <a:rPr lang="en-US" b="1" u="sng" dirty="0"/>
              <a:t>CITE-seq</a:t>
            </a:r>
            <a:r>
              <a:rPr lang="en-US" b="1" dirty="0"/>
              <a:t> dataset. </a:t>
            </a:r>
            <a:r>
              <a:rPr lang="en-US" sz="1200" dirty="0">
                <a:effectLst/>
                <a:latin typeface="Arial" panose="020B0604020202020204" pitchFamily="34" charset="0"/>
                <a:ea typeface="Arial" panose="020B0604020202020204" pitchFamily="34" charset="0"/>
              </a:rPr>
              <a:t>UMAP embedding of PBMCs collected from 7 EL individuals from NECS and 2 younger age controls from the novel NECS </a:t>
            </a:r>
            <a:r>
              <a:rPr lang="en-US" sz="1200" u="sng" dirty="0">
                <a:effectLst/>
                <a:latin typeface="Arial" panose="020B0604020202020204" pitchFamily="34" charset="0"/>
                <a:ea typeface="Arial" panose="020B0604020202020204" pitchFamily="34" charset="0"/>
              </a:rPr>
              <a:t>CITE-seq </a:t>
            </a:r>
            <a:r>
              <a:rPr lang="en-US" sz="1200" dirty="0">
                <a:effectLst/>
                <a:latin typeface="Arial" panose="020B0604020202020204" pitchFamily="34" charset="0"/>
                <a:ea typeface="Arial" panose="020B0604020202020204" pitchFamily="34" charset="0"/>
              </a:rPr>
              <a:t>dataset, labelled by the identified immune cell subtypes. </a:t>
            </a:r>
            <a:endParaRPr lang="en-US" b="1" dirty="0"/>
          </a:p>
        </p:txBody>
      </p:sp>
      <p:sp>
        <p:nvSpPr>
          <p:cNvPr id="4" name="Slide Number Placeholder 3"/>
          <p:cNvSpPr>
            <a:spLocks noGrp="1"/>
          </p:cNvSpPr>
          <p:nvPr>
            <p:ph type="sldNum" sz="quarter" idx="5"/>
          </p:nvPr>
        </p:nvSpPr>
        <p:spPr/>
        <p:txBody>
          <a:bodyPr/>
          <a:lstStyle/>
          <a:p>
            <a:fld id="{D278FCF6-69D3-4C36-B492-6E646BA5D52A}" type="slidenum">
              <a:rPr lang="en-US" smtClean="0"/>
              <a:t>3</a:t>
            </a:fld>
            <a:endParaRPr lang="en-US"/>
          </a:p>
        </p:txBody>
      </p:sp>
    </p:spTree>
    <p:extLst>
      <p:ext uri="{BB962C8B-B14F-4D97-AF65-F5344CB8AC3E}">
        <p14:creationId xmlns:p14="http://schemas.microsoft.com/office/powerpoint/2010/main" val="787013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4. Identification of CD4TC subtypes in novel NECS </a:t>
            </a:r>
            <a:r>
              <a:rPr lang="en-US" sz="1800" b="1" u="sng" dirty="0">
                <a:effectLst/>
                <a:latin typeface="Arial" panose="020B0604020202020204" pitchFamily="34" charset="0"/>
                <a:ea typeface="Arial" panose="020B0604020202020204" pitchFamily="34" charset="0"/>
              </a:rPr>
              <a:t>CITE-seq</a:t>
            </a:r>
            <a:r>
              <a:rPr lang="en-US" sz="1800" b="1" dirty="0">
                <a:effectLst/>
                <a:latin typeface="Arial" panose="020B0604020202020204" pitchFamily="34" charset="0"/>
                <a:ea typeface="Arial" panose="020B0604020202020204" pitchFamily="34" charset="0"/>
              </a:rPr>
              <a:t> dataset.</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a) </a:t>
            </a:r>
            <a:r>
              <a:rPr lang="en-US" sz="1800" dirty="0">
                <a:effectLst/>
                <a:latin typeface="Arial" panose="020B0604020202020204" pitchFamily="34" charset="0"/>
                <a:ea typeface="Arial" panose="020B0604020202020204" pitchFamily="34" charset="0"/>
              </a:rPr>
              <a:t>UMAP plot of CD4TC in NECS </a:t>
            </a:r>
            <a:r>
              <a:rPr lang="en-US" sz="1800" u="sng" dirty="0">
                <a:effectLst/>
                <a:latin typeface="Arial" panose="020B0604020202020204" pitchFamily="34" charset="0"/>
                <a:ea typeface="Arial" panose="020B0604020202020204" pitchFamily="34" charset="0"/>
              </a:rPr>
              <a:t>CITE-seq</a:t>
            </a:r>
            <a:r>
              <a:rPr lang="en-US" sz="1800" dirty="0">
                <a:effectLst/>
                <a:latin typeface="Arial" panose="020B0604020202020204" pitchFamily="34" charset="0"/>
                <a:ea typeface="Arial" panose="020B0604020202020204" pitchFamily="34" charset="0"/>
              </a:rPr>
              <a:t> dataset, clustered and identified by subtypes: nCD4TC, mCD4TC, and cCD4TC.</a:t>
            </a:r>
            <a:r>
              <a:rPr lang="en-US" sz="1800" b="1" dirty="0">
                <a:effectLst/>
                <a:latin typeface="Arial" panose="020B0604020202020204" pitchFamily="34" charset="0"/>
                <a:ea typeface="Arial" panose="020B0604020202020204" pitchFamily="34" charset="0"/>
              </a:rPr>
              <a:t> b) </a:t>
            </a:r>
            <a:r>
              <a:rPr lang="en-US" sz="1800" dirty="0" err="1">
                <a:effectLst/>
                <a:latin typeface="Arial" panose="020B0604020202020204" pitchFamily="34" charset="0"/>
                <a:ea typeface="Arial" panose="020B0604020202020204" pitchFamily="34" charset="0"/>
              </a:rPr>
              <a:t>Dotplot</a:t>
            </a:r>
            <a:r>
              <a:rPr lang="en-US" sz="1800" dirty="0">
                <a:effectLst/>
                <a:latin typeface="Arial" panose="020B0604020202020204" pitchFamily="34" charset="0"/>
                <a:ea typeface="Arial" panose="020B0604020202020204" pitchFamily="34" charset="0"/>
              </a:rPr>
              <a:t> of average expression of noncytotoxic-specific genes (SELL, CCR7) and cytotoxic specific genes (GZMH, GZMB, GZMA, PRF1) in CD4TC subtypes: nCD4TC, mCD4TC, and cCD4TC. </a:t>
            </a:r>
            <a:r>
              <a:rPr lang="en-US" sz="1800" b="1" dirty="0">
                <a:effectLst/>
                <a:latin typeface="Arial" panose="020B0604020202020204" pitchFamily="34" charset="0"/>
                <a:ea typeface="Arial" panose="020B0604020202020204" pitchFamily="34" charset="0"/>
              </a:rPr>
              <a:t>c)</a:t>
            </a:r>
            <a:r>
              <a:rPr lang="en-US" sz="1800" dirty="0">
                <a:effectLst/>
                <a:latin typeface="Arial" panose="020B0604020202020204" pitchFamily="34" charset="0"/>
                <a:ea typeface="Arial" panose="020B0604020202020204" pitchFamily="34" charset="0"/>
              </a:rPr>
              <a:t> Boxplots of average absolute module scores (y-axis) of naive and memory CD4 T cell signatures (x-axis) for each CD4TC subtypes: nCD4TC and mCD4TC. </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4</a:t>
            </a:fld>
            <a:endParaRPr lang="en-US"/>
          </a:p>
        </p:txBody>
      </p:sp>
    </p:spTree>
    <p:extLst>
      <p:ext uri="{BB962C8B-B14F-4D97-AF65-F5344CB8AC3E}">
        <p14:creationId xmlns:p14="http://schemas.microsoft.com/office/powerpoint/2010/main" val="146550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Arial" panose="020B0604020202020204" pitchFamily="34" charset="0"/>
                <a:ea typeface="Arial" panose="020B0604020202020204" pitchFamily="34" charset="0"/>
              </a:rPr>
              <a:t>Supplementary Figure 5. Identification of BC subtypes in novel NECS </a:t>
            </a:r>
            <a:r>
              <a:rPr lang="en-US" sz="1800" b="1" u="sng" dirty="0">
                <a:effectLst/>
                <a:latin typeface="Arial" panose="020B0604020202020204" pitchFamily="34" charset="0"/>
                <a:ea typeface="Arial" panose="020B0604020202020204" pitchFamily="34" charset="0"/>
              </a:rPr>
              <a:t>CITE-seq </a:t>
            </a:r>
            <a:r>
              <a:rPr lang="en-US" sz="1800" b="1" dirty="0">
                <a:effectLst/>
                <a:latin typeface="Arial" panose="020B0604020202020204" pitchFamily="34" charset="0"/>
                <a:ea typeface="Arial" panose="020B0604020202020204" pitchFamily="34" charset="0"/>
              </a:rPr>
              <a:t>dataset.</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a) </a:t>
            </a:r>
            <a:r>
              <a:rPr lang="en-US" sz="1800" dirty="0">
                <a:effectLst/>
                <a:latin typeface="Arial" panose="020B0604020202020204" pitchFamily="34" charset="0"/>
                <a:ea typeface="Arial" panose="020B0604020202020204" pitchFamily="34" charset="0"/>
              </a:rPr>
              <a:t>UMAP plot of BC in NECS </a:t>
            </a:r>
            <a:r>
              <a:rPr lang="en-US" sz="1800" u="sng" dirty="0">
                <a:effectLst/>
                <a:latin typeface="Arial" panose="020B0604020202020204" pitchFamily="34" charset="0"/>
                <a:ea typeface="Arial" panose="020B0604020202020204" pitchFamily="34" charset="0"/>
              </a:rPr>
              <a:t>CITE-seq</a:t>
            </a:r>
            <a:r>
              <a:rPr lang="en-US" sz="1800" dirty="0">
                <a:effectLst/>
                <a:latin typeface="Arial" panose="020B0604020202020204" pitchFamily="34" charset="0"/>
                <a:ea typeface="Arial" panose="020B0604020202020204" pitchFamily="34" charset="0"/>
              </a:rPr>
              <a:t> dataset, clustered and identified by subtypes: </a:t>
            </a:r>
            <a:r>
              <a:rPr lang="en-US" sz="1800" dirty="0" err="1">
                <a:effectLst/>
                <a:latin typeface="Arial" panose="020B0604020202020204" pitchFamily="34" charset="0"/>
                <a:ea typeface="Arial" panose="020B0604020202020204" pitchFamily="34" charset="0"/>
              </a:rPr>
              <a:t>nBC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mBC</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b)</a:t>
            </a:r>
            <a:r>
              <a:rPr lang="en-US" sz="1800" dirty="0">
                <a:effectLst/>
                <a:latin typeface="Arial" panose="020B0604020202020204" pitchFamily="34" charset="0"/>
                <a:ea typeface="Arial" panose="020B0604020202020204" pitchFamily="34" charset="0"/>
              </a:rPr>
              <a:t> Boxplots of average absolute module scores (y-axis) of </a:t>
            </a:r>
            <a:r>
              <a:rPr lang="en-US" sz="1800" dirty="0" err="1">
                <a:effectLst/>
                <a:latin typeface="Arial" panose="020B0604020202020204" pitchFamily="34" charset="0"/>
                <a:ea typeface="Arial" panose="020B0604020202020204" pitchFamily="34" charset="0"/>
              </a:rPr>
              <a:t>nBC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mBC</a:t>
            </a:r>
            <a:r>
              <a:rPr lang="en-US" sz="1800" dirty="0">
                <a:effectLst/>
                <a:latin typeface="Arial" panose="020B0604020202020204" pitchFamily="34" charset="0"/>
                <a:ea typeface="Arial" panose="020B0604020202020204" pitchFamily="34" charset="0"/>
              </a:rPr>
              <a:t> signatures (x-axis) for each BC subtype: </a:t>
            </a:r>
            <a:r>
              <a:rPr lang="en-US" sz="1800" dirty="0" err="1">
                <a:effectLst/>
                <a:latin typeface="Arial" panose="020B0604020202020204" pitchFamily="34" charset="0"/>
                <a:ea typeface="Arial" panose="020B0604020202020204" pitchFamily="34" charset="0"/>
              </a:rPr>
              <a:t>nBC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mBC</a:t>
            </a:r>
            <a:r>
              <a:rPr lang="en-US" sz="1800" dirty="0">
                <a:effectLst/>
                <a:latin typeface="Arial" panose="020B0604020202020204" pitchFamily="34" charset="0"/>
                <a:ea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5</a:t>
            </a:fld>
            <a:endParaRPr lang="en-US"/>
          </a:p>
        </p:txBody>
      </p:sp>
    </p:spTree>
    <p:extLst>
      <p:ext uri="{BB962C8B-B14F-4D97-AF65-F5344CB8AC3E}">
        <p14:creationId xmlns:p14="http://schemas.microsoft.com/office/powerpoint/2010/main" val="2907346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Arial" panose="020B0604020202020204" pitchFamily="34" charset="0"/>
                <a:ea typeface="Arial" panose="020B0604020202020204" pitchFamily="34" charset="0"/>
              </a:rPr>
              <a:t>Supplementary Figure 6. Identification of Monocyte subtypes in novel NECS </a:t>
            </a:r>
            <a:r>
              <a:rPr lang="en-US" sz="1800" b="1" u="sng" dirty="0">
                <a:effectLst/>
                <a:latin typeface="Arial" panose="020B0604020202020204" pitchFamily="34" charset="0"/>
                <a:ea typeface="Arial" panose="020B0604020202020204" pitchFamily="34" charset="0"/>
              </a:rPr>
              <a:t>CITE-seq</a:t>
            </a:r>
            <a:r>
              <a:rPr lang="en-US" sz="1800" b="1" dirty="0">
                <a:effectLst/>
                <a:latin typeface="Arial" panose="020B0604020202020204" pitchFamily="34" charset="0"/>
                <a:ea typeface="Arial" panose="020B0604020202020204" pitchFamily="34" charset="0"/>
              </a:rPr>
              <a:t> dataset.</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a) </a:t>
            </a:r>
            <a:r>
              <a:rPr lang="en-US" sz="1800" dirty="0">
                <a:effectLst/>
                <a:latin typeface="Arial" panose="020B0604020202020204" pitchFamily="34" charset="0"/>
                <a:ea typeface="Arial" panose="020B0604020202020204" pitchFamily="34" charset="0"/>
              </a:rPr>
              <a:t>UMAP plot of Mono in NECS </a:t>
            </a:r>
            <a:r>
              <a:rPr lang="en-US" sz="1800" u="sng" dirty="0">
                <a:effectLst/>
                <a:latin typeface="Arial" panose="020B0604020202020204" pitchFamily="34" charset="0"/>
                <a:ea typeface="Arial" panose="020B0604020202020204" pitchFamily="34" charset="0"/>
              </a:rPr>
              <a:t>CITE-seq</a:t>
            </a:r>
            <a:r>
              <a:rPr lang="en-US" sz="1800" u="none" dirty="0">
                <a:effectLst/>
                <a:latin typeface="Arial" panose="020B0604020202020204" pitchFamily="34" charset="0"/>
                <a:ea typeface="Arial" panose="020B0604020202020204" pitchFamily="34" charset="0"/>
              </a:rPr>
              <a:t> dataset, clustered</a:t>
            </a:r>
            <a:r>
              <a:rPr lang="en-US" sz="1800" dirty="0">
                <a:effectLst/>
                <a:latin typeface="Arial" panose="020B0604020202020204" pitchFamily="34" charset="0"/>
                <a:ea typeface="Arial" panose="020B0604020202020204" pitchFamily="34" charset="0"/>
              </a:rPr>
              <a:t> and identified by subtypes: M14 and M16</a:t>
            </a:r>
            <a:r>
              <a:rPr lang="en-US" sz="1800" b="1" dirty="0">
                <a:effectLst/>
                <a:latin typeface="Arial" panose="020B0604020202020204" pitchFamily="34" charset="0"/>
                <a:ea typeface="Arial" panose="020B0604020202020204" pitchFamily="34" charset="0"/>
              </a:rPr>
              <a:t>. b) </a:t>
            </a:r>
            <a:r>
              <a:rPr lang="en-US" sz="1800" dirty="0">
                <a:effectLst/>
                <a:latin typeface="Arial" panose="020B0604020202020204" pitchFamily="34" charset="0"/>
                <a:ea typeface="Arial" panose="020B0604020202020204" pitchFamily="34" charset="0"/>
              </a:rPr>
              <a:t> Boxplots of average absolute module scores (y-axis) of M14 and M16 signatures (x-axis) for each Mono subtype: M14 and M16.</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6</a:t>
            </a:fld>
            <a:endParaRPr lang="en-US"/>
          </a:p>
        </p:txBody>
      </p:sp>
    </p:spTree>
    <p:extLst>
      <p:ext uri="{BB962C8B-B14F-4D97-AF65-F5344CB8AC3E}">
        <p14:creationId xmlns:p14="http://schemas.microsoft.com/office/powerpoint/2010/main" val="436771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Arial" panose="020B0604020202020204" pitchFamily="34" charset="0"/>
                <a:ea typeface="Arial" panose="020B0604020202020204" pitchFamily="34" charset="0"/>
              </a:rPr>
              <a:t>Supplementary Figure 7. Identification of DC subtypes in novel NECS </a:t>
            </a:r>
            <a:r>
              <a:rPr lang="en-US" sz="1800" b="1" u="sng" dirty="0">
                <a:effectLst/>
                <a:latin typeface="Arial" panose="020B0604020202020204" pitchFamily="34" charset="0"/>
                <a:ea typeface="Arial" panose="020B0604020202020204" pitchFamily="34" charset="0"/>
              </a:rPr>
              <a:t>CITE-seq</a:t>
            </a:r>
            <a:r>
              <a:rPr lang="en-US" sz="1800" b="1" dirty="0">
                <a:effectLst/>
                <a:latin typeface="Arial" panose="020B0604020202020204" pitchFamily="34" charset="0"/>
                <a:ea typeface="Arial" panose="020B0604020202020204" pitchFamily="34" charset="0"/>
              </a:rPr>
              <a:t> dataset.</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a) </a:t>
            </a:r>
            <a:r>
              <a:rPr lang="en-US" sz="1800" dirty="0">
                <a:effectLst/>
                <a:latin typeface="Arial" panose="020B0604020202020204" pitchFamily="34" charset="0"/>
                <a:ea typeface="Arial" panose="020B0604020202020204" pitchFamily="34" charset="0"/>
              </a:rPr>
              <a:t>UMAP plot of DC in NECS </a:t>
            </a:r>
            <a:r>
              <a:rPr lang="en-US" sz="1800" u="sng" dirty="0">
                <a:effectLst/>
                <a:latin typeface="Arial" panose="020B0604020202020204" pitchFamily="34" charset="0"/>
                <a:ea typeface="Arial" panose="020B0604020202020204" pitchFamily="34" charset="0"/>
              </a:rPr>
              <a:t>CITE-seq</a:t>
            </a:r>
            <a:r>
              <a:rPr lang="en-US" sz="1800" dirty="0">
                <a:effectLst/>
                <a:latin typeface="Arial" panose="020B0604020202020204" pitchFamily="34" charset="0"/>
                <a:ea typeface="Arial" panose="020B0604020202020204" pitchFamily="34" charset="0"/>
              </a:rPr>
              <a:t> dataset, clustered and identified by subtypes: </a:t>
            </a:r>
            <a:r>
              <a:rPr lang="en-US" sz="1800" dirty="0" err="1">
                <a:effectLst/>
                <a:latin typeface="Arial" panose="020B0604020202020204" pitchFamily="34" charset="0"/>
                <a:ea typeface="Arial" panose="020B0604020202020204" pitchFamily="34" charset="0"/>
              </a:rPr>
              <a:t>mDC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pDC</a:t>
            </a:r>
            <a:r>
              <a:rPr lang="en-US" sz="1800" dirty="0">
                <a:effectLst/>
                <a:latin typeface="Arial" panose="020B0604020202020204" pitchFamily="34" charset="0"/>
                <a:ea typeface="Arial" panose="020B0604020202020204" pitchFamily="34" charset="0"/>
              </a:rPr>
              <a:t> </a:t>
            </a:r>
            <a:r>
              <a:rPr lang="en-US" sz="1800" b="1" dirty="0">
                <a:effectLst/>
                <a:latin typeface="Arial" panose="020B0604020202020204" pitchFamily="34" charset="0"/>
                <a:ea typeface="Arial" panose="020B0604020202020204" pitchFamily="34" charset="0"/>
              </a:rPr>
              <a:t>. b) </a:t>
            </a:r>
            <a:r>
              <a:rPr lang="en-US" sz="1800" dirty="0">
                <a:effectLst/>
                <a:latin typeface="Arial" panose="020B0604020202020204" pitchFamily="34" charset="0"/>
                <a:ea typeface="Arial" panose="020B0604020202020204" pitchFamily="34" charset="0"/>
              </a:rPr>
              <a:t>Boxplots of average absolute module scores (y-axis) of </a:t>
            </a:r>
            <a:r>
              <a:rPr lang="en-US" sz="1800" dirty="0" err="1">
                <a:effectLst/>
                <a:latin typeface="Arial" panose="020B0604020202020204" pitchFamily="34" charset="0"/>
                <a:ea typeface="Arial" panose="020B0604020202020204" pitchFamily="34" charset="0"/>
              </a:rPr>
              <a:t>mDC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pDC</a:t>
            </a:r>
            <a:r>
              <a:rPr lang="en-US" sz="1800" dirty="0">
                <a:effectLst/>
                <a:latin typeface="Arial" panose="020B0604020202020204" pitchFamily="34" charset="0"/>
                <a:ea typeface="Arial" panose="020B0604020202020204" pitchFamily="34" charset="0"/>
              </a:rPr>
              <a:t> signatures (x-axis) for each DC subtype:  </a:t>
            </a:r>
            <a:r>
              <a:rPr lang="en-US" sz="1800" dirty="0" err="1">
                <a:effectLst/>
                <a:latin typeface="Arial" panose="020B0604020202020204" pitchFamily="34" charset="0"/>
                <a:ea typeface="Arial" panose="020B0604020202020204" pitchFamily="34" charset="0"/>
              </a:rPr>
              <a:t>mDC</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pDC</a:t>
            </a:r>
            <a:r>
              <a:rPr lang="en-US" sz="1800" dirty="0">
                <a:effectLst/>
                <a:latin typeface="Arial" panose="020B0604020202020204" pitchFamily="34" charset="0"/>
                <a:ea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7</a:t>
            </a:fld>
            <a:endParaRPr lang="en-US"/>
          </a:p>
        </p:txBody>
      </p:sp>
    </p:spTree>
    <p:extLst>
      <p:ext uri="{BB962C8B-B14F-4D97-AF65-F5344CB8AC3E}">
        <p14:creationId xmlns:p14="http://schemas.microsoft.com/office/powerpoint/2010/main" val="2079220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solidFill>
                  <a:srgbClr val="000000"/>
                </a:solidFill>
                <a:effectLst/>
                <a:latin typeface="Arial" panose="020B0604020202020204" pitchFamily="34" charset="0"/>
              </a:rPr>
              <a:t>Supplementary Figure 8.</a:t>
            </a:r>
            <a:r>
              <a:rPr lang="en-US" sz="1800" dirty="0">
                <a:solidFill>
                  <a:srgbClr val="000000"/>
                </a:solidFill>
                <a:effectLst/>
                <a:latin typeface="Arial" panose="020B0604020202020204" pitchFamily="34" charset="0"/>
              </a:rPr>
              <a:t> </a:t>
            </a:r>
            <a:r>
              <a:rPr lang="en-US" sz="1800" b="1" dirty="0">
                <a:solidFill>
                  <a:srgbClr val="000000"/>
                </a:solidFill>
                <a:effectLst/>
                <a:latin typeface="Arial" panose="020B0604020202020204" pitchFamily="34" charset="0"/>
              </a:rPr>
              <a:t>Harmonization of NECS and publicly available </a:t>
            </a:r>
            <a:r>
              <a:rPr lang="en-US" sz="1800" b="1" u="sng" dirty="0">
                <a:solidFill>
                  <a:srgbClr val="000000"/>
                </a:solidFill>
                <a:effectLst/>
                <a:latin typeface="Arial" panose="020B0604020202020204" pitchFamily="34" charset="0"/>
              </a:rPr>
              <a:t>SINGLE CELL</a:t>
            </a:r>
            <a:r>
              <a:rPr lang="en-US" sz="1800" b="1" dirty="0">
                <a:solidFill>
                  <a:srgbClr val="000000"/>
                </a:solidFill>
                <a:effectLst/>
                <a:latin typeface="Arial" panose="020B0604020202020204" pitchFamily="34" charset="0"/>
              </a:rPr>
              <a:t> datasets of aging and longevity</a:t>
            </a:r>
            <a:r>
              <a:rPr lang="en-US" sz="1800" dirty="0">
                <a:solidFill>
                  <a:srgbClr val="000000"/>
                </a:solidFill>
                <a:effectLst/>
                <a:latin typeface="Arial" panose="020B0604020202020204" pitchFamily="34" charset="0"/>
              </a:rPr>
              <a:t>. </a:t>
            </a:r>
            <a:r>
              <a:rPr lang="en-US" sz="1800" b="1" dirty="0">
                <a:solidFill>
                  <a:srgbClr val="000000"/>
                </a:solidFill>
                <a:effectLst/>
                <a:latin typeface="Arial" panose="020B0604020202020204" pitchFamily="34" charset="0"/>
              </a:rPr>
              <a:t>a,</a:t>
            </a:r>
            <a:r>
              <a:rPr lang="en-US" sz="1800" dirty="0">
                <a:solidFill>
                  <a:srgbClr val="000000"/>
                </a:solidFill>
                <a:effectLst/>
                <a:latin typeface="Arial" panose="020B0604020202020204" pitchFamily="34" charset="0"/>
              </a:rPr>
              <a:t> Batch correction of NECS </a:t>
            </a:r>
            <a:r>
              <a:rPr lang="en-US" sz="1800" u="sng" dirty="0">
                <a:solidFill>
                  <a:srgbClr val="000000"/>
                </a:solidFill>
                <a:effectLst/>
                <a:latin typeface="Arial" panose="020B0604020202020204" pitchFamily="34" charset="0"/>
              </a:rPr>
              <a:t>CITE-seq</a:t>
            </a:r>
            <a:r>
              <a:rPr lang="en-US" sz="1800" dirty="0">
                <a:solidFill>
                  <a:srgbClr val="000000"/>
                </a:solidFill>
                <a:effectLst/>
                <a:latin typeface="Arial" panose="020B0604020202020204" pitchFamily="34" charset="0"/>
              </a:rPr>
              <a:t> dataset with PNAS and NATGEN </a:t>
            </a:r>
            <a:r>
              <a:rPr lang="en-US" sz="1800" u="sng" dirty="0" err="1">
                <a:solidFill>
                  <a:srgbClr val="000000"/>
                </a:solidFill>
                <a:effectLst/>
                <a:latin typeface="Arial" panose="020B0604020202020204" pitchFamily="34" charset="0"/>
              </a:rPr>
              <a:t>scRNA</a:t>
            </a:r>
            <a:r>
              <a:rPr lang="en-US" sz="1800" u="sng" dirty="0">
                <a:solidFill>
                  <a:srgbClr val="000000"/>
                </a:solidFill>
                <a:effectLst/>
                <a:latin typeface="Arial" panose="020B0604020202020204" pitchFamily="34" charset="0"/>
              </a:rPr>
              <a:t>-seq</a:t>
            </a:r>
            <a:r>
              <a:rPr lang="en-US" sz="1800" dirty="0">
                <a:solidFill>
                  <a:srgbClr val="000000"/>
                </a:solidFill>
                <a:effectLst/>
                <a:latin typeface="Arial" panose="020B0604020202020204" pitchFamily="34" charset="0"/>
              </a:rPr>
              <a:t> datasets using Harmony-based PCA correction: PCA plot before correction (top) and after Harmony correction. </a:t>
            </a:r>
            <a:r>
              <a:rPr lang="en-US" sz="1800" b="1" dirty="0">
                <a:solidFill>
                  <a:srgbClr val="000000"/>
                </a:solidFill>
                <a:effectLst/>
                <a:latin typeface="Arial" panose="020B0604020202020204" pitchFamily="34" charset="0"/>
              </a:rPr>
              <a:t>b, </a:t>
            </a:r>
            <a:r>
              <a:rPr lang="en-US" sz="1800" dirty="0">
                <a:solidFill>
                  <a:srgbClr val="000000"/>
                </a:solidFill>
                <a:effectLst/>
                <a:latin typeface="Arial" panose="020B0604020202020204" pitchFamily="34" charset="0"/>
              </a:rPr>
              <a:t>Average silhouette score for each immune subpopulation before and after Harmony correction to assess mixing of datasets. A higher average silhouette score towards 1 indicates poor mixing of batches, and a lower score towards 0 indicates good mixing of batches. We performed a Wilcoxon rank sum test with p-value significance of 0.05 and found a significant decrease in scores after Harmony based correction (Wilcoxon, p-value = 1.083e-05): </a:t>
            </a:r>
            <a:r>
              <a:rPr lang="en-US" sz="1800" dirty="0" err="1">
                <a:solidFill>
                  <a:srgbClr val="000000"/>
                </a:solidFill>
                <a:effectLst/>
                <a:latin typeface="Arial" panose="020B0604020202020204" pitchFamily="34" charset="0"/>
              </a:rPr>
              <a:t>nsp</a:t>
            </a:r>
            <a:r>
              <a:rPr lang="en-US" sz="1800" dirty="0">
                <a:solidFill>
                  <a:srgbClr val="000000"/>
                </a:solidFill>
                <a:effectLst/>
                <a:latin typeface="Arial" panose="020B0604020202020204" pitchFamily="34" charset="0"/>
              </a:rPr>
              <a:t> &gt; 0.05, *p&lt;0.05, **p&lt;0.01, ***p&lt;0.001. </a:t>
            </a:r>
            <a:r>
              <a:rPr lang="en-US" sz="1800" b="1" dirty="0">
                <a:solidFill>
                  <a:srgbClr val="000000"/>
                </a:solidFill>
                <a:effectLst/>
                <a:latin typeface="Arial" panose="020B0604020202020204" pitchFamily="34" charset="0"/>
              </a:rPr>
              <a:t>c,</a:t>
            </a:r>
            <a:r>
              <a:rPr lang="en-US" sz="1800" dirty="0">
                <a:solidFill>
                  <a:srgbClr val="000000"/>
                </a:solidFill>
                <a:effectLst/>
                <a:latin typeface="Arial" panose="020B0604020202020204" pitchFamily="34" charset="0"/>
              </a:rPr>
              <a:t> Dot plot of average expression of canonical gene markers of immune cell populations in the integrated datasets.</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8</a:t>
            </a:fld>
            <a:endParaRPr lang="en-US"/>
          </a:p>
        </p:txBody>
      </p:sp>
    </p:spTree>
    <p:extLst>
      <p:ext uri="{BB962C8B-B14F-4D97-AF65-F5344CB8AC3E}">
        <p14:creationId xmlns:p14="http://schemas.microsoft.com/office/powerpoint/2010/main" val="1320581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Arial" panose="020B0604020202020204" pitchFamily="34" charset="0"/>
                <a:ea typeface="Arial" panose="020B0604020202020204" pitchFamily="34" charset="0"/>
              </a:rPr>
              <a:t>Supplementary Figure 9. Cell type diversity statistic based on the 13 immune subtypes in the integrated </a:t>
            </a:r>
            <a:r>
              <a:rPr lang="en-US" sz="1800" b="1" u="sng" dirty="0">
                <a:effectLst/>
                <a:latin typeface="Arial" panose="020B0604020202020204" pitchFamily="34" charset="0"/>
                <a:ea typeface="Arial" panose="020B0604020202020204" pitchFamily="34" charset="0"/>
              </a:rPr>
              <a:t>SINGLE CELL</a:t>
            </a:r>
            <a:r>
              <a:rPr lang="en-US" sz="1800" b="1" dirty="0">
                <a:effectLst/>
                <a:latin typeface="Arial" panose="020B0604020202020204" pitchFamily="34" charset="0"/>
                <a:ea typeface="Arial" panose="020B0604020202020204" pitchFamily="34" charset="0"/>
              </a:rPr>
              <a:t> data. </a:t>
            </a:r>
            <a:r>
              <a:rPr lang="en-US" sz="1800" dirty="0">
                <a:effectLst/>
                <a:latin typeface="Arial" panose="020B0604020202020204" pitchFamily="34" charset="0"/>
                <a:ea typeface="Arial" panose="020B0604020202020204" pitchFamily="34" charset="0"/>
              </a:rPr>
              <a:t>Boxplot of cell type diversity statistic calculated on the 13 immune cell subtypes per sample and grouped across age groups, with increased cell type diversity in EL compared to younger age groups although not found to be statistically significant (F-test, p-value = 0.7231). </a:t>
            </a:r>
            <a:endParaRPr lang="en-US" dirty="0"/>
          </a:p>
        </p:txBody>
      </p:sp>
      <p:sp>
        <p:nvSpPr>
          <p:cNvPr id="4" name="Slide Number Placeholder 3"/>
          <p:cNvSpPr>
            <a:spLocks noGrp="1"/>
          </p:cNvSpPr>
          <p:nvPr>
            <p:ph type="sldNum" sz="quarter" idx="5"/>
          </p:nvPr>
        </p:nvSpPr>
        <p:spPr/>
        <p:txBody>
          <a:bodyPr/>
          <a:lstStyle/>
          <a:p>
            <a:fld id="{D278FCF6-69D3-4C36-B492-6E646BA5D52A}" type="slidenum">
              <a:rPr lang="en-US" smtClean="0"/>
              <a:t>9</a:t>
            </a:fld>
            <a:endParaRPr lang="en-US"/>
          </a:p>
        </p:txBody>
      </p:sp>
    </p:spTree>
    <p:extLst>
      <p:ext uri="{BB962C8B-B14F-4D97-AF65-F5344CB8AC3E}">
        <p14:creationId xmlns:p14="http://schemas.microsoft.com/office/powerpoint/2010/main" val="3922399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29EF34-E5D2-4794-B166-CE93057EDCD4}"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1115833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29EF34-E5D2-4794-B166-CE93057EDCD4}"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335352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29EF34-E5D2-4794-B166-CE93057EDCD4}"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152065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29EF34-E5D2-4794-B166-CE93057EDCD4}"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2819102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29EF34-E5D2-4794-B166-CE93057EDCD4}"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3395962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29EF34-E5D2-4794-B166-CE93057EDCD4}"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2761808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29EF34-E5D2-4794-B166-CE93057EDCD4}" type="datetimeFigureOut">
              <a:rPr lang="en-US" smtClean="0"/>
              <a:t>12/7/2022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3076800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29EF34-E5D2-4794-B166-CE93057EDCD4}" type="datetimeFigureOut">
              <a:rPr lang="en-US" smtClean="0"/>
              <a:t>12/7/2022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2340236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29EF34-E5D2-4794-B166-CE93057EDCD4}" type="datetimeFigureOut">
              <a:rPr lang="en-US" smtClean="0"/>
              <a:t>12/7/2022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1592174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29EF34-E5D2-4794-B166-CE93057EDCD4}"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35367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29EF34-E5D2-4794-B166-CE93057EDCD4}"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D38E-F023-4E86-9E69-58412249DEFF}" type="slidenum">
              <a:rPr lang="en-US" smtClean="0"/>
              <a:t>‹#›</a:t>
            </a:fld>
            <a:endParaRPr lang="en-US"/>
          </a:p>
        </p:txBody>
      </p:sp>
    </p:spTree>
    <p:extLst>
      <p:ext uri="{BB962C8B-B14F-4D97-AF65-F5344CB8AC3E}">
        <p14:creationId xmlns:p14="http://schemas.microsoft.com/office/powerpoint/2010/main" val="3787479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9EF34-E5D2-4794-B166-CE93057EDCD4}" type="datetimeFigureOut">
              <a:rPr lang="en-US" smtClean="0"/>
              <a:t>12/7/2022</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D38E-F023-4E86-9E69-58412249DEFF}" type="slidenum">
              <a:rPr lang="en-US" smtClean="0"/>
              <a:t>‹#›</a:t>
            </a:fld>
            <a:endParaRPr lang="en-US"/>
          </a:p>
        </p:txBody>
      </p:sp>
    </p:spTree>
    <p:extLst>
      <p:ext uri="{BB962C8B-B14F-4D97-AF65-F5344CB8AC3E}">
        <p14:creationId xmlns:p14="http://schemas.microsoft.com/office/powerpoint/2010/main" val="34891409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96370DB7-6C1D-DDB3-C3BA-EFB9D26F6E27}"/>
              </a:ext>
            </a:extLst>
          </p:cNvPr>
          <p:cNvGrpSpPr/>
          <p:nvPr/>
        </p:nvGrpSpPr>
        <p:grpSpPr>
          <a:xfrm>
            <a:off x="1368164" y="9270"/>
            <a:ext cx="5377965" cy="6860056"/>
            <a:chOff x="1368164" y="9270"/>
            <a:chExt cx="5377965" cy="6860056"/>
          </a:xfrm>
        </p:grpSpPr>
        <p:pic>
          <p:nvPicPr>
            <p:cNvPr id="4" name="Picture 3">
              <a:extLst>
                <a:ext uri="{FF2B5EF4-FFF2-40B4-BE49-F238E27FC236}">
                  <a16:creationId xmlns:a16="http://schemas.microsoft.com/office/drawing/2014/main" id="{7E0196C3-5F98-E537-6A01-369C375A72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2587" y="9270"/>
              <a:ext cx="4933542" cy="2468880"/>
            </a:xfrm>
            <a:prstGeom prst="rect">
              <a:avLst/>
            </a:prstGeom>
            <a:noFill/>
            <a:ln>
              <a:noFill/>
            </a:ln>
          </p:spPr>
        </p:pic>
        <p:sp>
          <p:nvSpPr>
            <p:cNvPr id="6" name="TextBox 5">
              <a:extLst>
                <a:ext uri="{FF2B5EF4-FFF2-40B4-BE49-F238E27FC236}">
                  <a16:creationId xmlns:a16="http://schemas.microsoft.com/office/drawing/2014/main" id="{F07E7079-3D4B-157B-6D2E-4C6E81701C5A}"/>
                </a:ext>
              </a:extLst>
            </p:cNvPr>
            <p:cNvSpPr txBox="1"/>
            <p:nvPr/>
          </p:nvSpPr>
          <p:spPr>
            <a:xfrm>
              <a:off x="1368165" y="131799"/>
              <a:ext cx="5706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86205DDB-FB5C-0F45-1B5D-64BD8C8D5B41}"/>
                </a:ext>
              </a:extLst>
            </p:cNvPr>
            <p:cNvSpPr txBox="1"/>
            <p:nvPr/>
          </p:nvSpPr>
          <p:spPr>
            <a:xfrm>
              <a:off x="1368164" y="2406591"/>
              <a:ext cx="5706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
          <p:nvSpPr>
            <p:cNvPr id="8" name="TextBox 7">
              <a:extLst>
                <a:ext uri="{FF2B5EF4-FFF2-40B4-BE49-F238E27FC236}">
                  <a16:creationId xmlns:a16="http://schemas.microsoft.com/office/drawing/2014/main" id="{A659C9D1-E531-0A76-3DC0-8DF7FB34F2B7}"/>
                </a:ext>
              </a:extLst>
            </p:cNvPr>
            <p:cNvSpPr txBox="1"/>
            <p:nvPr/>
          </p:nvSpPr>
          <p:spPr>
            <a:xfrm>
              <a:off x="3630705" y="2409580"/>
              <a:ext cx="5706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a:t>
              </a:r>
            </a:p>
          </p:txBody>
        </p:sp>
        <p:pic>
          <p:nvPicPr>
            <p:cNvPr id="11" name="Picture 10">
              <a:extLst>
                <a:ext uri="{FF2B5EF4-FFF2-40B4-BE49-F238E27FC236}">
                  <a16:creationId xmlns:a16="http://schemas.microsoft.com/office/drawing/2014/main" id="{0C3D637F-0C1C-403F-7B32-04FAF5CCEEB9}"/>
                </a:ext>
              </a:extLst>
            </p:cNvPr>
            <p:cNvPicPr>
              <a:picLocks noChangeAspect="1"/>
            </p:cNvPicPr>
            <p:nvPr/>
          </p:nvPicPr>
          <p:blipFill rotWithShape="1">
            <a:blip r:embed="rId4">
              <a:extLst>
                <a:ext uri="{28A0092B-C50C-407E-A947-70E740481C1C}">
                  <a14:useLocalDpi xmlns:a14="http://schemas.microsoft.com/office/drawing/2010/main" val="0"/>
                </a:ext>
              </a:extLst>
            </a:blip>
            <a:srcRect t="3130" b="36057"/>
            <a:stretch/>
          </p:blipFill>
          <p:spPr>
            <a:xfrm>
              <a:off x="1667732" y="2698797"/>
              <a:ext cx="4848301" cy="4170529"/>
            </a:xfrm>
            <a:prstGeom prst="rect">
              <a:avLst/>
            </a:prstGeom>
          </p:spPr>
        </p:pic>
      </p:grpSp>
    </p:spTree>
    <p:extLst>
      <p:ext uri="{BB962C8B-B14F-4D97-AF65-F5344CB8AC3E}">
        <p14:creationId xmlns:p14="http://schemas.microsoft.com/office/powerpoint/2010/main" val="41253201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D5A708-1E67-6F6F-1BA3-2CAEFCD72B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761" r="3846" b="11966"/>
          <a:stretch/>
        </p:blipFill>
        <p:spPr bwMode="auto">
          <a:xfrm>
            <a:off x="712471" y="910389"/>
            <a:ext cx="8714228" cy="43891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77586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AE601183-4070-A760-A7BA-2E6EEFC2D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47800"/>
            <a:ext cx="9906000" cy="3962400"/>
          </a:xfrm>
          <a:prstGeom prst="rect">
            <a:avLst/>
          </a:prstGeom>
        </p:spPr>
      </p:pic>
    </p:spTree>
    <p:extLst>
      <p:ext uri="{BB962C8B-B14F-4D97-AF65-F5344CB8AC3E}">
        <p14:creationId xmlns:p14="http://schemas.microsoft.com/office/powerpoint/2010/main" val="1876087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A0155A4-BDE5-9A6E-D3B0-87E7A0FF2A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2653951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76C7108-FEC6-F570-ABCE-5A9391DBDC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1742881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81129C-4FCF-3896-A0AD-6F71B958BA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678185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CAF2AB-9282-B0F5-6347-1F6A042AAE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607501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38B8630-BDC5-84A1-CBCD-6B85D73970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49923"/>
            <a:ext cx="9906000" cy="4958154"/>
          </a:xfrm>
          <a:prstGeom prst="rect">
            <a:avLst/>
          </a:prstGeom>
        </p:spPr>
      </p:pic>
    </p:spTree>
    <p:extLst>
      <p:ext uri="{BB962C8B-B14F-4D97-AF65-F5344CB8AC3E}">
        <p14:creationId xmlns:p14="http://schemas.microsoft.com/office/powerpoint/2010/main" val="4066525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431460-6FAC-AEB7-689F-9A4AA247A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3739199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5725C2-BB44-C01F-94BD-836691275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2830473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EF9814-9C98-9BA0-E211-6B4D7048B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1933771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C2F5F78-8D74-7F7C-CCB6-6131230423AE}"/>
              </a:ext>
            </a:extLst>
          </p:cNvPr>
          <p:cNvGrpSpPr/>
          <p:nvPr/>
        </p:nvGrpSpPr>
        <p:grpSpPr>
          <a:xfrm>
            <a:off x="723207" y="68580"/>
            <a:ext cx="6173684" cy="6815426"/>
            <a:chOff x="723207" y="68580"/>
            <a:chExt cx="6173684" cy="6815426"/>
          </a:xfrm>
        </p:grpSpPr>
        <p:pic>
          <p:nvPicPr>
            <p:cNvPr id="4" name="Picture 3">
              <a:extLst>
                <a:ext uri="{FF2B5EF4-FFF2-40B4-BE49-F238E27FC236}">
                  <a16:creationId xmlns:a16="http://schemas.microsoft.com/office/drawing/2014/main" id="{138D879D-AAB5-FB3A-2833-0D4C366E57E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1167" y="68580"/>
              <a:ext cx="3803633" cy="3566160"/>
            </a:xfrm>
            <a:prstGeom prst="rect">
              <a:avLst/>
            </a:prstGeom>
            <a:noFill/>
            <a:ln>
              <a:noFill/>
            </a:ln>
          </p:spPr>
        </p:pic>
        <p:sp>
          <p:nvSpPr>
            <p:cNvPr id="6" name="TextBox 5">
              <a:extLst>
                <a:ext uri="{FF2B5EF4-FFF2-40B4-BE49-F238E27FC236}">
                  <a16:creationId xmlns:a16="http://schemas.microsoft.com/office/drawing/2014/main" id="{66081FED-9E13-EF3E-6127-3DD194A4AC40}"/>
                </a:ext>
              </a:extLst>
            </p:cNvPr>
            <p:cNvSpPr txBox="1"/>
            <p:nvPr/>
          </p:nvSpPr>
          <p:spPr>
            <a:xfrm>
              <a:off x="723207" y="68580"/>
              <a:ext cx="351378"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69B87435-3001-9E40-EA08-977B17DE0A84}"/>
                </a:ext>
              </a:extLst>
            </p:cNvPr>
            <p:cNvSpPr txBox="1"/>
            <p:nvPr/>
          </p:nvSpPr>
          <p:spPr>
            <a:xfrm>
              <a:off x="725977" y="3646124"/>
              <a:ext cx="351378"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B</a:t>
              </a:r>
            </a:p>
          </p:txBody>
        </p:sp>
        <p:pic>
          <p:nvPicPr>
            <p:cNvPr id="3" name="Picture 2" descr="Timeline&#10;&#10;Description automatically generated with medium confidence">
              <a:extLst>
                <a:ext uri="{FF2B5EF4-FFF2-40B4-BE49-F238E27FC236}">
                  <a16:creationId xmlns:a16="http://schemas.microsoft.com/office/drawing/2014/main" id="{9B94AE41-BA5C-AFCB-A4C4-CC227D6C37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7611" y="4049366"/>
              <a:ext cx="5669280" cy="2834640"/>
            </a:xfrm>
            <a:prstGeom prst="rect">
              <a:avLst/>
            </a:prstGeom>
          </p:spPr>
        </p:pic>
      </p:grpSp>
    </p:spTree>
    <p:extLst>
      <p:ext uri="{BB962C8B-B14F-4D97-AF65-F5344CB8AC3E}">
        <p14:creationId xmlns:p14="http://schemas.microsoft.com/office/powerpoint/2010/main" val="471277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0A9C67-EF4E-560F-482A-C0D85C6A5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906000" cy="4953000"/>
          </a:xfrm>
          <a:prstGeom prst="rect">
            <a:avLst/>
          </a:prstGeom>
        </p:spPr>
      </p:pic>
    </p:spTree>
    <p:extLst>
      <p:ext uri="{BB962C8B-B14F-4D97-AF65-F5344CB8AC3E}">
        <p14:creationId xmlns:p14="http://schemas.microsoft.com/office/powerpoint/2010/main" val="2570384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7CC82E4-4504-C8AB-A97E-E2E4BD6649DA}"/>
              </a:ext>
            </a:extLst>
          </p:cNvPr>
          <p:cNvGrpSpPr/>
          <p:nvPr/>
        </p:nvGrpSpPr>
        <p:grpSpPr>
          <a:xfrm>
            <a:off x="1225550" y="304800"/>
            <a:ext cx="6472174" cy="6394450"/>
            <a:chOff x="1225550" y="304800"/>
            <a:chExt cx="6472174" cy="6394450"/>
          </a:xfrm>
        </p:grpSpPr>
        <p:pic>
          <p:nvPicPr>
            <p:cNvPr id="5" name="Picture 4">
              <a:extLst>
                <a:ext uri="{FF2B5EF4-FFF2-40B4-BE49-F238E27FC236}">
                  <a16:creationId xmlns:a16="http://schemas.microsoft.com/office/drawing/2014/main" id="{06A70456-F14B-9EAD-2AD9-968F64EC602C}"/>
                </a:ext>
              </a:extLst>
            </p:cNvPr>
            <p:cNvPicPr>
              <a:picLocks noChangeAspect="1"/>
            </p:cNvPicPr>
            <p:nvPr/>
          </p:nvPicPr>
          <p:blipFill>
            <a:blip r:embed="rId3"/>
            <a:stretch>
              <a:fillRect/>
            </a:stretch>
          </p:blipFill>
          <p:spPr>
            <a:xfrm>
              <a:off x="1751076" y="696976"/>
              <a:ext cx="5946648" cy="1146048"/>
            </a:xfrm>
            <a:prstGeom prst="rect">
              <a:avLst/>
            </a:prstGeom>
          </p:spPr>
        </p:pic>
        <p:pic>
          <p:nvPicPr>
            <p:cNvPr id="6" name="Picture 5">
              <a:extLst>
                <a:ext uri="{FF2B5EF4-FFF2-40B4-BE49-F238E27FC236}">
                  <a16:creationId xmlns:a16="http://schemas.microsoft.com/office/drawing/2014/main" id="{89D38406-7A64-06F8-5430-58EB52BBEE9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4876" y="2127250"/>
              <a:ext cx="4572000" cy="4572000"/>
            </a:xfrm>
            <a:prstGeom prst="rect">
              <a:avLst/>
            </a:prstGeom>
            <a:noFill/>
            <a:ln>
              <a:noFill/>
            </a:ln>
          </p:spPr>
        </p:pic>
        <p:sp>
          <p:nvSpPr>
            <p:cNvPr id="7" name="TextBox 6">
              <a:extLst>
                <a:ext uri="{FF2B5EF4-FFF2-40B4-BE49-F238E27FC236}">
                  <a16:creationId xmlns:a16="http://schemas.microsoft.com/office/drawing/2014/main" id="{8C956CB3-0267-746A-4EFC-F777A9C251F7}"/>
                </a:ext>
              </a:extLst>
            </p:cNvPr>
            <p:cNvSpPr txBox="1"/>
            <p:nvPr/>
          </p:nvSpPr>
          <p:spPr>
            <a:xfrm>
              <a:off x="1231900" y="304800"/>
              <a:ext cx="33020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363A16C9-54B6-0234-D8D9-D8930AD770B5}"/>
                </a:ext>
              </a:extLst>
            </p:cNvPr>
            <p:cNvSpPr txBox="1"/>
            <p:nvPr/>
          </p:nvSpPr>
          <p:spPr>
            <a:xfrm>
              <a:off x="1225550" y="2070100"/>
              <a:ext cx="33020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1374153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BACA5A-D09A-3B8E-3027-1E560C401A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366" y="551234"/>
            <a:ext cx="6035040" cy="6035040"/>
          </a:xfrm>
          <a:prstGeom prst="rect">
            <a:avLst/>
          </a:prstGeom>
        </p:spPr>
      </p:pic>
    </p:spTree>
    <p:extLst>
      <p:ext uri="{BB962C8B-B14F-4D97-AF65-F5344CB8AC3E}">
        <p14:creationId xmlns:p14="http://schemas.microsoft.com/office/powerpoint/2010/main" val="421604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BB56CC7-7637-0DA7-8F30-F3E97B815F99}"/>
              </a:ext>
            </a:extLst>
          </p:cNvPr>
          <p:cNvGrpSpPr/>
          <p:nvPr/>
        </p:nvGrpSpPr>
        <p:grpSpPr>
          <a:xfrm>
            <a:off x="667268" y="252722"/>
            <a:ext cx="8329695" cy="5799082"/>
            <a:chOff x="667268" y="252722"/>
            <a:chExt cx="8329695" cy="5799082"/>
          </a:xfrm>
        </p:grpSpPr>
        <p:pic>
          <p:nvPicPr>
            <p:cNvPr id="4" name="Picture 3">
              <a:extLst>
                <a:ext uri="{FF2B5EF4-FFF2-40B4-BE49-F238E27FC236}">
                  <a16:creationId xmlns:a16="http://schemas.microsoft.com/office/drawing/2014/main" id="{DB60CF02-E438-DF92-EE8F-328B65F9152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1727" y="309479"/>
              <a:ext cx="2535464" cy="2377440"/>
            </a:xfrm>
            <a:prstGeom prst="rect">
              <a:avLst/>
            </a:prstGeom>
            <a:noFill/>
            <a:ln>
              <a:noFill/>
            </a:ln>
          </p:spPr>
        </p:pic>
        <p:pic>
          <p:nvPicPr>
            <p:cNvPr id="5" name="Picture 4">
              <a:extLst>
                <a:ext uri="{FF2B5EF4-FFF2-40B4-BE49-F238E27FC236}">
                  <a16:creationId xmlns:a16="http://schemas.microsoft.com/office/drawing/2014/main" id="{7D595188-538E-1B8C-D574-BA39BBAE69C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8115" y="437388"/>
              <a:ext cx="5028848" cy="2286000"/>
            </a:xfrm>
            <a:prstGeom prst="rect">
              <a:avLst/>
            </a:prstGeom>
            <a:noFill/>
            <a:ln>
              <a:noFill/>
            </a:ln>
          </p:spPr>
        </p:pic>
        <p:pic>
          <p:nvPicPr>
            <p:cNvPr id="6" name="Picture 5">
              <a:extLst>
                <a:ext uri="{FF2B5EF4-FFF2-40B4-BE49-F238E27FC236}">
                  <a16:creationId xmlns:a16="http://schemas.microsoft.com/office/drawing/2014/main" id="{F7B3CC3C-C7BA-671B-B5B3-0818D53E571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1727" y="3080004"/>
              <a:ext cx="5943600" cy="2971800"/>
            </a:xfrm>
            <a:prstGeom prst="rect">
              <a:avLst/>
            </a:prstGeom>
            <a:noFill/>
            <a:ln>
              <a:noFill/>
            </a:ln>
          </p:spPr>
        </p:pic>
        <p:sp>
          <p:nvSpPr>
            <p:cNvPr id="7" name="TextBox 6">
              <a:extLst>
                <a:ext uri="{FF2B5EF4-FFF2-40B4-BE49-F238E27FC236}">
                  <a16:creationId xmlns:a16="http://schemas.microsoft.com/office/drawing/2014/main" id="{CB9707AD-1816-28D4-DB60-407EE12B2809}"/>
                </a:ext>
              </a:extLst>
            </p:cNvPr>
            <p:cNvSpPr txBox="1"/>
            <p:nvPr/>
          </p:nvSpPr>
          <p:spPr>
            <a:xfrm>
              <a:off x="667268" y="252722"/>
              <a:ext cx="564459"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60819EE1-C640-8D61-DAFB-EF6E54035B5C}"/>
                </a:ext>
              </a:extLst>
            </p:cNvPr>
            <p:cNvSpPr txBox="1"/>
            <p:nvPr/>
          </p:nvSpPr>
          <p:spPr>
            <a:xfrm>
              <a:off x="727816" y="2723388"/>
              <a:ext cx="564459"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a:t>
              </a:r>
            </a:p>
          </p:txBody>
        </p:sp>
        <p:sp>
          <p:nvSpPr>
            <p:cNvPr id="9" name="TextBox 8">
              <a:extLst>
                <a:ext uri="{FF2B5EF4-FFF2-40B4-BE49-F238E27FC236}">
                  <a16:creationId xmlns:a16="http://schemas.microsoft.com/office/drawing/2014/main" id="{5883B5F4-C50F-F0D0-621F-1F62D482915F}"/>
                </a:ext>
              </a:extLst>
            </p:cNvPr>
            <p:cNvSpPr txBox="1"/>
            <p:nvPr/>
          </p:nvSpPr>
          <p:spPr>
            <a:xfrm>
              <a:off x="3910340" y="258818"/>
              <a:ext cx="564459"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168229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7611BA5-A880-F5C4-98B4-EBC8B2EDB075}"/>
              </a:ext>
            </a:extLst>
          </p:cNvPr>
          <p:cNvGrpSpPr/>
          <p:nvPr/>
        </p:nvGrpSpPr>
        <p:grpSpPr>
          <a:xfrm>
            <a:off x="774382" y="36576"/>
            <a:ext cx="6556248" cy="6743700"/>
            <a:chOff x="774382" y="36576"/>
            <a:chExt cx="6556248" cy="6743700"/>
          </a:xfrm>
        </p:grpSpPr>
        <p:pic>
          <p:nvPicPr>
            <p:cNvPr id="4" name="Picture 3">
              <a:extLst>
                <a:ext uri="{FF2B5EF4-FFF2-40B4-BE49-F238E27FC236}">
                  <a16:creationId xmlns:a16="http://schemas.microsoft.com/office/drawing/2014/main" id="{76002A99-ECCF-18F6-8306-D034888FDAF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4734" y="77724"/>
              <a:ext cx="4059555" cy="3383280"/>
            </a:xfrm>
            <a:prstGeom prst="rect">
              <a:avLst/>
            </a:prstGeom>
            <a:noFill/>
            <a:ln>
              <a:noFill/>
            </a:ln>
          </p:spPr>
        </p:pic>
        <p:pic>
          <p:nvPicPr>
            <p:cNvPr id="5" name="Picture 4" descr="Chart, box and whisker chart&#10;&#10;Description automatically generated">
              <a:extLst>
                <a:ext uri="{FF2B5EF4-FFF2-40B4-BE49-F238E27FC236}">
                  <a16:creationId xmlns:a16="http://schemas.microsoft.com/office/drawing/2014/main" id="{48425BEC-E3AC-9189-BA9A-1D62EC44F4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7030" y="3808476"/>
              <a:ext cx="5943600" cy="2971800"/>
            </a:xfrm>
            <a:prstGeom prst="rect">
              <a:avLst/>
            </a:prstGeom>
            <a:noFill/>
            <a:ln>
              <a:noFill/>
            </a:ln>
          </p:spPr>
        </p:pic>
        <p:sp>
          <p:nvSpPr>
            <p:cNvPr id="6" name="TextBox 5">
              <a:extLst>
                <a:ext uri="{FF2B5EF4-FFF2-40B4-BE49-F238E27FC236}">
                  <a16:creationId xmlns:a16="http://schemas.microsoft.com/office/drawing/2014/main" id="{56186A9D-2694-1AA2-B25F-6712FC93A6D6}"/>
                </a:ext>
              </a:extLst>
            </p:cNvPr>
            <p:cNvSpPr txBox="1"/>
            <p:nvPr/>
          </p:nvSpPr>
          <p:spPr>
            <a:xfrm>
              <a:off x="774382" y="36576"/>
              <a:ext cx="530352"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2311D065-9B38-110A-D391-99B2903F5F8F}"/>
                </a:ext>
              </a:extLst>
            </p:cNvPr>
            <p:cNvSpPr txBox="1"/>
            <p:nvPr/>
          </p:nvSpPr>
          <p:spPr>
            <a:xfrm>
              <a:off x="789622" y="3489960"/>
              <a:ext cx="530352"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2374822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4954EF0-1655-EE97-14C7-CD97451CBAC3}"/>
              </a:ext>
            </a:extLst>
          </p:cNvPr>
          <p:cNvGrpSpPr/>
          <p:nvPr/>
        </p:nvGrpSpPr>
        <p:grpSpPr>
          <a:xfrm>
            <a:off x="786384" y="169029"/>
            <a:ext cx="6507480" cy="6688971"/>
            <a:chOff x="786384" y="169029"/>
            <a:chExt cx="6507480" cy="6688971"/>
          </a:xfrm>
        </p:grpSpPr>
        <p:pic>
          <p:nvPicPr>
            <p:cNvPr id="4" name="Picture 3">
              <a:extLst>
                <a:ext uri="{FF2B5EF4-FFF2-40B4-BE49-F238E27FC236}">
                  <a16:creationId xmlns:a16="http://schemas.microsoft.com/office/drawing/2014/main" id="{DD80E5F9-E029-6CF4-3012-04FD098A01E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7678" y="228600"/>
              <a:ext cx="3937635" cy="3108960"/>
            </a:xfrm>
            <a:prstGeom prst="rect">
              <a:avLst/>
            </a:prstGeom>
            <a:noFill/>
            <a:ln>
              <a:noFill/>
            </a:ln>
          </p:spPr>
        </p:pic>
        <p:pic>
          <p:nvPicPr>
            <p:cNvPr id="5" name="Picture 4">
              <a:extLst>
                <a:ext uri="{FF2B5EF4-FFF2-40B4-BE49-F238E27FC236}">
                  <a16:creationId xmlns:a16="http://schemas.microsoft.com/office/drawing/2014/main" id="{3DFC62C0-4851-3ED3-7A5B-81756DC07CD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0264" y="3587750"/>
              <a:ext cx="5943600" cy="3270250"/>
            </a:xfrm>
            <a:prstGeom prst="rect">
              <a:avLst/>
            </a:prstGeom>
            <a:noFill/>
            <a:ln>
              <a:noFill/>
            </a:ln>
          </p:spPr>
        </p:pic>
        <p:sp>
          <p:nvSpPr>
            <p:cNvPr id="7" name="TextBox 6">
              <a:extLst>
                <a:ext uri="{FF2B5EF4-FFF2-40B4-BE49-F238E27FC236}">
                  <a16:creationId xmlns:a16="http://schemas.microsoft.com/office/drawing/2014/main" id="{22E0BE1F-A67C-61B0-A010-BF34985BB892}"/>
                </a:ext>
              </a:extLst>
            </p:cNvPr>
            <p:cNvSpPr txBox="1"/>
            <p:nvPr/>
          </p:nvSpPr>
          <p:spPr>
            <a:xfrm>
              <a:off x="786384" y="169029"/>
              <a:ext cx="70104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F3F9CAE6-206C-0458-B47B-5625C0032F71}"/>
                </a:ext>
              </a:extLst>
            </p:cNvPr>
            <p:cNvSpPr txBox="1"/>
            <p:nvPr/>
          </p:nvSpPr>
          <p:spPr>
            <a:xfrm>
              <a:off x="786384" y="3335775"/>
              <a:ext cx="70104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2533038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9EF8B6C-F2D1-F139-6082-75401F49CA83}"/>
              </a:ext>
            </a:extLst>
          </p:cNvPr>
          <p:cNvGrpSpPr/>
          <p:nvPr/>
        </p:nvGrpSpPr>
        <p:grpSpPr>
          <a:xfrm>
            <a:off x="1021334" y="9144"/>
            <a:ext cx="6638290" cy="6830568"/>
            <a:chOff x="1021334" y="9144"/>
            <a:chExt cx="6638290" cy="6830568"/>
          </a:xfrm>
        </p:grpSpPr>
        <p:pic>
          <p:nvPicPr>
            <p:cNvPr id="4" name="Picture 3">
              <a:extLst>
                <a:ext uri="{FF2B5EF4-FFF2-40B4-BE49-F238E27FC236}">
                  <a16:creationId xmlns:a16="http://schemas.microsoft.com/office/drawing/2014/main" id="{AB3F4362-03B6-40FA-93BF-BE5AD854E25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9390" y="9144"/>
              <a:ext cx="4041140" cy="3566160"/>
            </a:xfrm>
            <a:prstGeom prst="rect">
              <a:avLst/>
            </a:prstGeom>
            <a:noFill/>
            <a:ln>
              <a:noFill/>
            </a:ln>
          </p:spPr>
        </p:pic>
        <p:pic>
          <p:nvPicPr>
            <p:cNvPr id="5" name="Picture 4">
              <a:extLst>
                <a:ext uri="{FF2B5EF4-FFF2-40B4-BE49-F238E27FC236}">
                  <a16:creationId xmlns:a16="http://schemas.microsoft.com/office/drawing/2014/main" id="{BC5F81EB-EDE1-590E-7228-A77A6E075A6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6024" y="3867912"/>
              <a:ext cx="5943600" cy="2971800"/>
            </a:xfrm>
            <a:prstGeom prst="rect">
              <a:avLst/>
            </a:prstGeom>
            <a:noFill/>
            <a:ln>
              <a:noFill/>
            </a:ln>
          </p:spPr>
        </p:pic>
        <p:sp>
          <p:nvSpPr>
            <p:cNvPr id="6" name="TextBox 5">
              <a:extLst>
                <a:ext uri="{FF2B5EF4-FFF2-40B4-BE49-F238E27FC236}">
                  <a16:creationId xmlns:a16="http://schemas.microsoft.com/office/drawing/2014/main" id="{9DFCE280-E3DC-8D20-FAE8-C667FF5AE083}"/>
                </a:ext>
              </a:extLst>
            </p:cNvPr>
            <p:cNvSpPr txBox="1"/>
            <p:nvPr/>
          </p:nvSpPr>
          <p:spPr>
            <a:xfrm>
              <a:off x="1021334" y="64008"/>
              <a:ext cx="448056"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4A62C7E7-C914-3993-7C42-C74195171240}"/>
                </a:ext>
              </a:extLst>
            </p:cNvPr>
            <p:cNvSpPr txBox="1"/>
            <p:nvPr/>
          </p:nvSpPr>
          <p:spPr>
            <a:xfrm>
              <a:off x="1027430" y="3663696"/>
              <a:ext cx="448056"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1083743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6132FD-65DB-C183-F750-C5A2AA61111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653" y="222885"/>
            <a:ext cx="4817110" cy="3206115"/>
          </a:xfrm>
          <a:prstGeom prst="rect">
            <a:avLst/>
          </a:prstGeom>
          <a:noFill/>
          <a:ln>
            <a:noFill/>
          </a:ln>
        </p:spPr>
      </p:pic>
      <p:pic>
        <p:nvPicPr>
          <p:cNvPr id="5" name="Picture 4">
            <a:extLst>
              <a:ext uri="{FF2B5EF4-FFF2-40B4-BE49-F238E27FC236}">
                <a16:creationId xmlns:a16="http://schemas.microsoft.com/office/drawing/2014/main" id="{A01CA9FC-8F64-F737-6AAB-A1804B32050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379"/>
          <a:stretch/>
        </p:blipFill>
        <p:spPr bwMode="auto">
          <a:xfrm>
            <a:off x="2023237" y="3862705"/>
            <a:ext cx="2804160" cy="2995295"/>
          </a:xfrm>
          <a:prstGeom prst="rect">
            <a:avLst/>
          </a:prstGeom>
          <a:noFill/>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C0C7C6B5-58A8-9431-CFFA-4846A3FAFF6F}"/>
              </a:ext>
            </a:extLst>
          </p:cNvPr>
          <p:cNvSpPr txBox="1"/>
          <p:nvPr/>
        </p:nvSpPr>
        <p:spPr>
          <a:xfrm>
            <a:off x="1440712" y="3577856"/>
            <a:ext cx="4819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a:t>
            </a:r>
          </a:p>
        </p:txBody>
      </p:sp>
      <p:sp>
        <p:nvSpPr>
          <p:cNvPr id="7" name="TextBox 6">
            <a:extLst>
              <a:ext uri="{FF2B5EF4-FFF2-40B4-BE49-F238E27FC236}">
                <a16:creationId xmlns:a16="http://schemas.microsoft.com/office/drawing/2014/main" id="{88839424-2F0A-5FEF-6C06-2CE08974C79E}"/>
              </a:ext>
            </a:extLst>
          </p:cNvPr>
          <p:cNvSpPr txBox="1"/>
          <p:nvPr/>
        </p:nvSpPr>
        <p:spPr>
          <a:xfrm>
            <a:off x="1440712" y="38219"/>
            <a:ext cx="4819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2DFDC1C0-3AD2-3F84-7D0D-CF1DD8C74DD6}"/>
              </a:ext>
            </a:extLst>
          </p:cNvPr>
          <p:cNvSpPr txBox="1"/>
          <p:nvPr/>
        </p:nvSpPr>
        <p:spPr>
          <a:xfrm>
            <a:off x="3908526" y="40892"/>
            <a:ext cx="48194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596963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CE6BBCA-7073-E387-96A5-23C7128EE14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2470" y="1101391"/>
            <a:ext cx="5941060" cy="3168650"/>
          </a:xfrm>
          <a:prstGeom prst="rect">
            <a:avLst/>
          </a:prstGeom>
          <a:noFill/>
          <a:ln>
            <a:noFill/>
          </a:ln>
        </p:spPr>
      </p:pic>
    </p:spTree>
    <p:extLst>
      <p:ext uri="{BB962C8B-B14F-4D97-AF65-F5344CB8AC3E}">
        <p14:creationId xmlns:p14="http://schemas.microsoft.com/office/powerpoint/2010/main" val="34434236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610</TotalTime>
  <Words>1479</Words>
  <Application>Microsoft Office PowerPoint</Application>
  <PresentationFormat>A4 Paper (210x297 mm)</PresentationFormat>
  <Paragraphs>61</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Tanya Karagiannis</dc:creator>
  <cp:lastModifiedBy>Karagiannis, Tanya</cp:lastModifiedBy>
  <cp:revision>75</cp:revision>
  <dcterms:created xsi:type="dcterms:W3CDTF">2022-11-29T20:29:47Z</dcterms:created>
  <dcterms:modified xsi:type="dcterms:W3CDTF">2022-12-07T14:52:20Z</dcterms:modified>
</cp:coreProperties>
</file>