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8"/>
  </p:notesMasterIdLst>
  <p:sldIdLst>
    <p:sldId id="281" r:id="rId2"/>
    <p:sldId id="279" r:id="rId3"/>
    <p:sldId id="280" r:id="rId4"/>
    <p:sldId id="259" r:id="rId5"/>
    <p:sldId id="262" r:id="rId6"/>
    <p:sldId id="274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17" autoAdjust="0"/>
    <p:restoredTop sz="99784" autoAdjust="0"/>
  </p:normalViewPr>
  <p:slideViewPr>
    <p:cSldViewPr snapToGrid="0" snapToObjects="1">
      <p:cViewPr>
        <p:scale>
          <a:sx n="93" d="100"/>
          <a:sy n="93" d="100"/>
        </p:scale>
        <p:origin x="-3258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57211-91CA-834B-B6F6-FF49148D3806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556DB-B2FA-B84E-8170-37F5E6B67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89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556DB-B2FA-B84E-8170-37F5E6B672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6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556DB-B2FA-B84E-8170-37F5E6B67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9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556DB-B2FA-B84E-8170-37F5E6B672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65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27750-C755-2344-9654-E7962C3BB728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C714C-EBAB-2843-B0D2-3885F977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9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18" Type="http://schemas.openxmlformats.org/officeDocument/2006/relationships/image" Target="../media/image20.tiff"/><Relationship Id="rId3" Type="http://schemas.openxmlformats.org/officeDocument/2006/relationships/image" Target="../media/image5.emf"/><Relationship Id="rId21" Type="http://schemas.openxmlformats.org/officeDocument/2006/relationships/image" Target="../media/image23.tiff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17" Type="http://schemas.openxmlformats.org/officeDocument/2006/relationships/image" Target="../media/image19.tiff"/><Relationship Id="rId2" Type="http://schemas.openxmlformats.org/officeDocument/2006/relationships/image" Target="../media/image4.emf"/><Relationship Id="rId16" Type="http://schemas.openxmlformats.org/officeDocument/2006/relationships/image" Target="../media/image18.tiff"/><Relationship Id="rId20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openxmlformats.org/officeDocument/2006/relationships/image" Target="../media/image13.tiff"/><Relationship Id="rId5" Type="http://schemas.openxmlformats.org/officeDocument/2006/relationships/image" Target="../media/image7.emf"/><Relationship Id="rId15" Type="http://schemas.openxmlformats.org/officeDocument/2006/relationships/image" Target="../media/image17.tiff"/><Relationship Id="rId10" Type="http://schemas.openxmlformats.org/officeDocument/2006/relationships/image" Target="../media/image12.tiff"/><Relationship Id="rId19" Type="http://schemas.openxmlformats.org/officeDocument/2006/relationships/image" Target="../media/image21.tiff"/><Relationship Id="rId4" Type="http://schemas.openxmlformats.org/officeDocument/2006/relationships/image" Target="../media/image6.emf"/><Relationship Id="rId9" Type="http://schemas.openxmlformats.org/officeDocument/2006/relationships/image" Target="../media/image11.tiff"/><Relationship Id="rId14" Type="http://schemas.openxmlformats.org/officeDocument/2006/relationships/image" Target="../media/image1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0E99699-7BA1-3643-8AFB-7E93E42D8999}"/>
              </a:ext>
            </a:extLst>
          </p:cNvPr>
          <p:cNvSpPr txBox="1"/>
          <p:nvPr/>
        </p:nvSpPr>
        <p:spPr>
          <a:xfrm>
            <a:off x="56473" y="205928"/>
            <a:ext cx="2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5" name="Picture 4" descr="A picture containing calendar&#10;&#10;Description automatically generated">
            <a:extLst>
              <a:ext uri="{FF2B5EF4-FFF2-40B4-BE49-F238E27FC236}">
                <a16:creationId xmlns:a16="http://schemas.microsoft.com/office/drawing/2014/main" xmlns="" id="{E8074FD5-C13B-4842-AB48-66D2D6ED2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3" y="265488"/>
            <a:ext cx="4078202" cy="24331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73A46C1-C875-664B-9B6E-19CD56A5FF6F}"/>
              </a:ext>
            </a:extLst>
          </p:cNvPr>
          <p:cNvSpPr txBox="1"/>
          <p:nvPr/>
        </p:nvSpPr>
        <p:spPr>
          <a:xfrm>
            <a:off x="4134675" y="205928"/>
            <a:ext cx="24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796B5D78-BF2C-0E4D-B9E7-113542E94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873" y="87426"/>
            <a:ext cx="2789259" cy="2789259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xmlns="" id="{274A0A0B-FF95-474D-86B0-22456CB29D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182" y="1195506"/>
            <a:ext cx="1258773" cy="11863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AA2E688-5914-074F-90D5-B3565935DF00}"/>
              </a:ext>
            </a:extLst>
          </p:cNvPr>
          <p:cNvSpPr txBox="1"/>
          <p:nvPr/>
        </p:nvSpPr>
        <p:spPr>
          <a:xfrm>
            <a:off x="-5147" y="3339109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S1. Ace-DEX cGAMP MPs formulated via monoaxial or coaxial electrospray remain stable when suspended in PBS with 10% FBS. (A) </a:t>
            </a:r>
            <a:r>
              <a:rPr lang="en-US" sz="1100" dirty="0">
                <a:latin typeface="Arial"/>
                <a:cs typeface="Arial"/>
              </a:rPr>
              <a:t>Scanning electron microscopy (SEM) images were taken of the coaxial and monoaxial MPs at 0, 48, and 168 </a:t>
            </a:r>
            <a:r>
              <a:rPr lang="en-US" sz="1100" dirty="0" err="1">
                <a:latin typeface="Arial"/>
                <a:cs typeface="Arial"/>
              </a:rPr>
              <a:t>hr</a:t>
            </a:r>
            <a:r>
              <a:rPr lang="en-US" sz="1100" dirty="0">
                <a:latin typeface="Arial"/>
                <a:cs typeface="Arial"/>
              </a:rPr>
              <a:t> timepoints.</a:t>
            </a:r>
            <a:r>
              <a:rPr lang="en-US" sz="1100" b="1" dirty="0">
                <a:latin typeface="Arial"/>
                <a:cs typeface="Arial"/>
              </a:rPr>
              <a:t> (B) </a:t>
            </a:r>
            <a:r>
              <a:rPr lang="en-US" sz="1100" dirty="0">
                <a:latin typeface="Arial"/>
                <a:cs typeface="Arial"/>
              </a:rPr>
              <a:t>The release of cGAMP from coaxial or monoaxial electrospray MPs when incubated at 37°C in PBS with 10% (v/v) FBS (n=3 ±SD) was measured. </a:t>
            </a:r>
          </a:p>
        </p:txBody>
      </p:sp>
    </p:spTree>
    <p:extLst>
      <p:ext uri="{BB962C8B-B14F-4D97-AF65-F5344CB8AC3E}">
        <p14:creationId xmlns:p14="http://schemas.microsoft.com/office/powerpoint/2010/main" val="3924869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CA7122D6-0B88-974D-B765-626030446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8" y="3543179"/>
            <a:ext cx="2743200" cy="195308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091E1874-0D1F-E74E-AF18-67031CA3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859" y="3477344"/>
            <a:ext cx="2743200" cy="2018922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0D35E574-FAFB-7A48-93C7-F53C0FF9AF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78" y="5581018"/>
            <a:ext cx="2747034" cy="195581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B306893A-F2BC-0A4F-B958-3CC61B6E42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859" y="5427210"/>
            <a:ext cx="2743200" cy="21483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8FD189A-6AA2-6C4A-BE6B-14DC2D8722E0}"/>
              </a:ext>
            </a:extLst>
          </p:cNvPr>
          <p:cNvSpPr txBox="1"/>
          <p:nvPr/>
        </p:nvSpPr>
        <p:spPr>
          <a:xfrm>
            <a:off x="0" y="7623130"/>
            <a:ext cx="6858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S2. Ace-DEX cGAMP MPs formulated via </a:t>
            </a:r>
            <a:r>
              <a:rPr lang="en-US" sz="1100" b="1" dirty="0" err="1">
                <a:latin typeface="Arial"/>
                <a:cs typeface="Arial"/>
              </a:rPr>
              <a:t>monoxial</a:t>
            </a:r>
            <a:r>
              <a:rPr lang="en-US" sz="1100" b="1" dirty="0">
                <a:latin typeface="Arial"/>
                <a:cs typeface="Arial"/>
              </a:rPr>
              <a:t> upregulation of antigen presentation and costimulatory molecules: </a:t>
            </a:r>
            <a:r>
              <a:rPr lang="en-US" sz="1100" dirty="0">
                <a:latin typeface="Arial"/>
                <a:cs typeface="Arial"/>
              </a:rPr>
              <a:t>Bone marrow derived dendritic cells (BMDCs) from C57BL/6 mice were treated with 1 µg/mL cGAMP delivered as soluble cGAMP, or encapsulated within Ace-DEX cGAMP MPs at a loading of 10 µg/mg MP monoaxial electrospray. After culture for 4, 24, and 48 hours, expression of antigen presentation and co-stimulation molecules were analyzed by flow cytometry. </a:t>
            </a:r>
            <a:r>
              <a:rPr lang="en-US" sz="1100" b="1" dirty="0">
                <a:latin typeface="Arial"/>
                <a:cs typeface="Arial"/>
              </a:rPr>
              <a:t>A)</a:t>
            </a:r>
            <a:r>
              <a:rPr lang="en-US" sz="1100" dirty="0">
                <a:latin typeface="Arial"/>
                <a:cs typeface="Arial"/>
              </a:rPr>
              <a:t> Representative histograms of MHCII, CD40, CD80, CD86 antibody staining on treated BMDCs gated on singlets, debris negative, and CD11c+ cells at 4 (black), 24 (blue) and 48 (red) hours. </a:t>
            </a:r>
            <a:r>
              <a:rPr lang="en-US" sz="1100" b="1" dirty="0">
                <a:latin typeface="Arial"/>
                <a:cs typeface="Arial"/>
              </a:rPr>
              <a:t>(B-C) </a:t>
            </a:r>
            <a:r>
              <a:rPr lang="en-US" sz="1100" dirty="0">
                <a:latin typeface="Arial"/>
                <a:cs typeface="Arial"/>
              </a:rPr>
              <a:t>Quantification of mean fluorescent intensity (MFI) of (B) MHCII, (C) CD40, (D) CD80, (E) CD86 over time after treatment. (n=6 ± SEM).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8B04C7A-29BC-3F4C-9D99-36593491CFB2}"/>
              </a:ext>
            </a:extLst>
          </p:cNvPr>
          <p:cNvSpPr txBox="1"/>
          <p:nvPr/>
        </p:nvSpPr>
        <p:spPr>
          <a:xfrm>
            <a:off x="1191364" y="-5068"/>
            <a:ext cx="31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06BA8C80-A23E-3D44-8428-35B2585277DA}"/>
              </a:ext>
            </a:extLst>
          </p:cNvPr>
          <p:cNvGrpSpPr/>
          <p:nvPr/>
        </p:nvGrpSpPr>
        <p:grpSpPr>
          <a:xfrm>
            <a:off x="1519832" y="22592"/>
            <a:ext cx="3559379" cy="3414861"/>
            <a:chOff x="993913" y="120689"/>
            <a:chExt cx="4947941" cy="474704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EBA461A3-1B18-814C-B582-CDD21E4E929A}"/>
                </a:ext>
              </a:extLst>
            </p:cNvPr>
            <p:cNvGrpSpPr/>
            <p:nvPr/>
          </p:nvGrpSpPr>
          <p:grpSpPr>
            <a:xfrm>
              <a:off x="1334770" y="369332"/>
              <a:ext cx="4607084" cy="4418504"/>
              <a:chOff x="237490" y="153496"/>
              <a:chExt cx="4691404" cy="449937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xmlns="" id="{3BC3A156-4F79-E04A-8C47-AC036EE52F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90333" y="153496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xmlns="" id="{A4D317FB-2F2D-5F42-A38F-B897737134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0333" y="1285519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xmlns="" id="{3331070C-3E0A-0A42-8A0C-A07C6260EA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90333" y="2417542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xmlns="" id="{57D168C7-8E5F-5645-841F-24FE96C075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90333" y="3544873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xmlns="" id="{0306EECC-84A3-F343-B44F-8F865FE2F3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7490" y="153496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xmlns="" id="{9ABE4B30-3E2C-B048-AB3E-0749035640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37490" y="1285519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xmlns="" id="{83BC3B00-612C-A840-AEF7-EE1266A3AB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37490" y="2417542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xmlns="" id="{934706C9-7B33-5442-BEFC-29E345886A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37490" y="3544873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xmlns="" id="{E6776223-451B-7448-9678-5051EC56B8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421771" y="153496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xmlns="" id="{EE8CB59F-7A13-B949-A7BE-3CD346AD2B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421771" y="1285519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xmlns="" id="{89E69F55-7FD0-E741-9493-651A6544CD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421771" y="2417542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xmlns="" id="{F077E981-CA74-7A48-97CC-7D453A71FC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21771" y="3544873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xmlns="" id="{CAC04F79-6232-2648-8A15-59BB8A17B7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606052" y="153496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xmlns="" id="{66B7843D-803E-154B-A2F6-E3B7AA6D3A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606052" y="1285519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xmlns="" id="{6D1095CF-978E-5446-BD70-DCD7F552A2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606052" y="2417542"/>
                <a:ext cx="1138561" cy="1107996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xmlns="" id="{1B98B524-A645-754B-A08D-9FEB277EE1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606052" y="3544873"/>
                <a:ext cx="1138561" cy="1107996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8D5678D-D921-CB4C-BAA7-73C350A97826}"/>
                </a:ext>
              </a:extLst>
            </p:cNvPr>
            <p:cNvSpPr txBox="1"/>
            <p:nvPr/>
          </p:nvSpPr>
          <p:spPr>
            <a:xfrm>
              <a:off x="1629304" y="120689"/>
              <a:ext cx="749174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MHCII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264ED558-EDB4-3140-B6B8-980664D6285D}"/>
                </a:ext>
              </a:extLst>
            </p:cNvPr>
            <p:cNvSpPr txBox="1"/>
            <p:nvPr/>
          </p:nvSpPr>
          <p:spPr>
            <a:xfrm>
              <a:off x="2840938" y="120689"/>
              <a:ext cx="682323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CD40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79AF399E-F8E6-7F4C-BF43-A2F0D6E7669D}"/>
                </a:ext>
              </a:extLst>
            </p:cNvPr>
            <p:cNvSpPr txBox="1"/>
            <p:nvPr/>
          </p:nvSpPr>
          <p:spPr>
            <a:xfrm>
              <a:off x="3990054" y="120689"/>
              <a:ext cx="682323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CD80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A7A92C8A-207A-7148-B232-66631F6DACE3}"/>
                </a:ext>
              </a:extLst>
            </p:cNvPr>
            <p:cNvSpPr txBox="1"/>
            <p:nvPr/>
          </p:nvSpPr>
          <p:spPr>
            <a:xfrm>
              <a:off x="5139171" y="125158"/>
              <a:ext cx="682323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CD86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E5D2514C-A06C-044E-B2A0-7E5EDD6F6B27}"/>
                </a:ext>
              </a:extLst>
            </p:cNvPr>
            <p:cNvSpPr txBox="1"/>
            <p:nvPr/>
          </p:nvSpPr>
          <p:spPr>
            <a:xfrm rot="16200000">
              <a:off x="708684" y="731540"/>
              <a:ext cx="934127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No Stim.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4873F57-3451-7C48-BA7C-8604D55FC6BB}"/>
                </a:ext>
              </a:extLst>
            </p:cNvPr>
            <p:cNvSpPr txBox="1"/>
            <p:nvPr/>
          </p:nvSpPr>
          <p:spPr>
            <a:xfrm rot="16200000">
              <a:off x="635149" y="1843217"/>
              <a:ext cx="1081199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Blank MPs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94D96D7-0EDD-C944-BDF2-D63B15801068}"/>
                </a:ext>
              </a:extLst>
            </p:cNvPr>
            <p:cNvSpPr txBox="1"/>
            <p:nvPr/>
          </p:nvSpPr>
          <p:spPr>
            <a:xfrm rot="16200000">
              <a:off x="588352" y="2954893"/>
              <a:ext cx="1174789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Sol. cGAMP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9A414953-AF87-DC42-95E4-ABA34DA03570}"/>
                </a:ext>
              </a:extLst>
            </p:cNvPr>
            <p:cNvSpPr txBox="1"/>
            <p:nvPr/>
          </p:nvSpPr>
          <p:spPr>
            <a:xfrm rot="16200000">
              <a:off x="559383" y="4069537"/>
              <a:ext cx="1232727" cy="3636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cGAMP MPs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2485DA5-E4B6-D74B-99C5-E3E2574832CB}"/>
              </a:ext>
            </a:extLst>
          </p:cNvPr>
          <p:cNvSpPr txBox="1"/>
          <p:nvPr/>
        </p:nvSpPr>
        <p:spPr>
          <a:xfrm>
            <a:off x="5125490" y="201457"/>
            <a:ext cx="568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 </a:t>
            </a:r>
            <a:r>
              <a:rPr lang="en-US" sz="1200" dirty="0" err="1"/>
              <a:t>hrs</a:t>
            </a:r>
            <a:endParaRPr lang="en-US" sz="1200" dirty="0"/>
          </a:p>
          <a:p>
            <a:r>
              <a:rPr lang="en-US" sz="1200" dirty="0">
                <a:solidFill>
                  <a:srgbClr val="0070C0"/>
                </a:solidFill>
              </a:rPr>
              <a:t>24 </a:t>
            </a:r>
            <a:r>
              <a:rPr lang="en-US" sz="1200" dirty="0" err="1">
                <a:solidFill>
                  <a:srgbClr val="0070C0"/>
                </a:solidFill>
              </a:rPr>
              <a:t>hrs</a:t>
            </a:r>
            <a:endParaRPr lang="en-US" sz="1200" dirty="0">
              <a:solidFill>
                <a:srgbClr val="0070C0"/>
              </a:solidFill>
            </a:endParaRPr>
          </a:p>
          <a:p>
            <a:r>
              <a:rPr lang="en-US" sz="1200" dirty="0">
                <a:solidFill>
                  <a:srgbClr val="FF0000"/>
                </a:solidFill>
              </a:rPr>
              <a:t>48 </a:t>
            </a:r>
            <a:r>
              <a:rPr lang="en-US" sz="1200" dirty="0" err="1">
                <a:solidFill>
                  <a:srgbClr val="FF0000"/>
                </a:solidFill>
              </a:rPr>
              <a:t>hrs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5" name="TextBox 26">
            <a:extLst>
              <a:ext uri="{FF2B5EF4-FFF2-40B4-BE49-F238E27FC236}">
                <a16:creationId xmlns:a16="http://schemas.microsoft.com/office/drawing/2014/main" xmlns="" id="{D70C2474-2A5C-C047-B382-30CFAF735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728" y="3368728"/>
            <a:ext cx="309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</a:t>
            </a:r>
          </a:p>
        </p:txBody>
      </p:sp>
      <p:sp>
        <p:nvSpPr>
          <p:cNvPr id="46" name="TextBox 26">
            <a:extLst>
              <a:ext uri="{FF2B5EF4-FFF2-40B4-BE49-F238E27FC236}">
                <a16:creationId xmlns:a16="http://schemas.microsoft.com/office/drawing/2014/main" xmlns="" id="{5BBF90BD-C026-B14B-A55F-DBB361777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527" y="3368728"/>
            <a:ext cx="3080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C</a:t>
            </a:r>
          </a:p>
        </p:txBody>
      </p:sp>
      <p:sp>
        <p:nvSpPr>
          <p:cNvPr id="47" name="TextBox 26">
            <a:extLst>
              <a:ext uri="{FF2B5EF4-FFF2-40B4-BE49-F238E27FC236}">
                <a16:creationId xmlns:a16="http://schemas.microsoft.com/office/drawing/2014/main" xmlns="" id="{FFE018A4-47C9-A840-983F-E2D355475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728" y="5478410"/>
            <a:ext cx="3273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D</a:t>
            </a:r>
          </a:p>
        </p:txBody>
      </p:sp>
      <p:sp>
        <p:nvSpPr>
          <p:cNvPr id="48" name="TextBox 26">
            <a:extLst>
              <a:ext uri="{FF2B5EF4-FFF2-40B4-BE49-F238E27FC236}">
                <a16:creationId xmlns:a16="http://schemas.microsoft.com/office/drawing/2014/main" xmlns="" id="{03D8D444-C858-704E-9ADB-15AEC9639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0749" y="5478410"/>
            <a:ext cx="2968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90425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CCFF102F-1B2D-164C-92E1-7F81ABAE7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1" y="392004"/>
            <a:ext cx="1488882" cy="282248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64A62D21-899D-5F44-91D5-CE56E0470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612" y="379303"/>
            <a:ext cx="1479748" cy="281334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993E7F26-3864-634F-A40C-955EB6779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3867" y="379303"/>
            <a:ext cx="1488882" cy="281334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CAF727A9-B484-BB4D-90AB-C28606AC2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0069" y="379303"/>
            <a:ext cx="1571090" cy="2813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802559"/>
            <a:ext cx="6858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S3. Cellular T cell responses early after prime-boost immunization with MPs generated by monoaxial electrospray. </a:t>
            </a:r>
            <a:r>
              <a:rPr lang="en-US" sz="1100" dirty="0">
                <a:latin typeface="Arial"/>
                <a:cs typeface="Arial"/>
              </a:rPr>
              <a:t>Eight week old female C57BL/6 mice were immunized </a:t>
            </a:r>
            <a:r>
              <a:rPr lang="en-US" sz="1100" dirty="0" err="1">
                <a:latin typeface="Arial"/>
                <a:cs typeface="Arial"/>
              </a:rPr>
              <a:t>i.m.</a:t>
            </a:r>
            <a:r>
              <a:rPr lang="en-US" sz="1100" dirty="0">
                <a:latin typeface="Arial"/>
                <a:cs typeface="Arial"/>
              </a:rPr>
              <a:t> with PBS, or recombinant HA from influenza strain A/Puerto Rico/8/34 (1 µg) adjuvanted with soluble cGAMP (0.2 µg), or Ace-DEX cGAMP MPs (0.2 µg cGAMP in 20 µg MPs) formulated through monoaxial (mono) electrospray. Animals received a boost with the same formulation 21 days post-prime and T cell responses in the draining PLN were analyzed by flow cytometry on day 26. </a:t>
            </a:r>
            <a:r>
              <a:rPr lang="en-US" sz="1100" b="1" dirty="0">
                <a:latin typeface="Arial"/>
                <a:cs typeface="Arial"/>
              </a:rPr>
              <a:t>(A-D) </a:t>
            </a:r>
            <a:r>
              <a:rPr lang="en-US" sz="1100" dirty="0">
                <a:latin typeface="Arial"/>
                <a:cs typeface="Arial"/>
              </a:rPr>
              <a:t>Quantification of total number of (A) CD8 (defined as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00" dirty="0">
                <a:latin typeface="Arial"/>
                <a:cs typeface="Arial"/>
              </a:rPr>
              <a:t>, (B) MPEC CD8 (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defined as CD3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CD44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CD127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KLRG1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00" dirty="0">
                <a:latin typeface="Arial"/>
                <a:cs typeface="Arial"/>
              </a:rPr>
              <a:t>, (C) total CD4 (defined as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00" dirty="0">
                <a:latin typeface="Arial"/>
                <a:cs typeface="Arial"/>
              </a:rPr>
              <a:t>, and (D) </a:t>
            </a:r>
            <a:r>
              <a:rPr lang="en-US" sz="1100" dirty="0" err="1">
                <a:latin typeface="Arial"/>
                <a:cs typeface="Arial"/>
              </a:rPr>
              <a:t>Tfh</a:t>
            </a:r>
            <a:r>
              <a:rPr lang="en-US" sz="1100" dirty="0">
                <a:latin typeface="Arial"/>
                <a:cs typeface="Arial"/>
              </a:rPr>
              <a:t> CD4 T cells (defined as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CXCR5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00" dirty="0">
                <a:latin typeface="Arial"/>
                <a:cs typeface="Arial"/>
              </a:rPr>
              <a:t> per draining popliteal lymph node (PLN). (</a:t>
            </a:r>
            <a:r>
              <a:rPr lang="pt-BR" sz="1100" dirty="0" err="1">
                <a:latin typeface="Arial"/>
                <a:cs typeface="Arial"/>
              </a:rPr>
              <a:t>n</a:t>
            </a:r>
            <a:r>
              <a:rPr lang="pt-BR" sz="1100" dirty="0">
                <a:latin typeface="Arial"/>
                <a:cs typeface="Arial"/>
              </a:rPr>
              <a:t>=10 </a:t>
            </a:r>
            <a:r>
              <a:rPr lang="en-US" sz="1100" dirty="0">
                <a:latin typeface="Arial"/>
                <a:cs typeface="Arial"/>
              </a:rPr>
              <a:t>± SEM. Samples also gated for live singlet lymphocytes. Significance determined by one way </a:t>
            </a:r>
            <a:r>
              <a:rPr lang="en-US" sz="1100" dirty="0" err="1">
                <a:latin typeface="Arial"/>
                <a:cs typeface="Arial"/>
              </a:rPr>
              <a:t>annova</a:t>
            </a:r>
            <a:r>
              <a:rPr lang="en-US" sz="1100" dirty="0">
                <a:latin typeface="Arial"/>
                <a:cs typeface="Arial"/>
              </a:rPr>
              <a:t>.).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9856F7-877B-9D48-A932-3179CBB79C9B}"/>
              </a:ext>
            </a:extLst>
          </p:cNvPr>
          <p:cNvSpPr txBox="1"/>
          <p:nvPr/>
        </p:nvSpPr>
        <p:spPr>
          <a:xfrm>
            <a:off x="52771" y="37930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D9C2626-5A03-6A47-B758-5ECC5D88B152}"/>
              </a:ext>
            </a:extLst>
          </p:cNvPr>
          <p:cNvSpPr txBox="1"/>
          <p:nvPr/>
        </p:nvSpPr>
        <p:spPr>
          <a:xfrm>
            <a:off x="1712297" y="3793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A72E955-8E21-2741-B71A-887BA376AC94}"/>
              </a:ext>
            </a:extLst>
          </p:cNvPr>
          <p:cNvSpPr txBox="1"/>
          <p:nvPr/>
        </p:nvSpPr>
        <p:spPr>
          <a:xfrm>
            <a:off x="3363807" y="37930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19A95F9-44E4-FB49-A89C-7B282FCA0979}"/>
              </a:ext>
            </a:extLst>
          </p:cNvPr>
          <p:cNvSpPr txBox="1"/>
          <p:nvPr/>
        </p:nvSpPr>
        <p:spPr>
          <a:xfrm>
            <a:off x="5013716" y="37930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241262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300CBB7-79E2-4F47-A687-BC55AF7CB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127" y="441522"/>
            <a:ext cx="1625600" cy="299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226499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S4. Infection was confirmed with post-infection neutralizing titers. </a:t>
            </a:r>
            <a:r>
              <a:rPr lang="en-US" sz="1100" dirty="0">
                <a:latin typeface="Arial"/>
                <a:cs typeface="Arial"/>
              </a:rPr>
              <a:t>Ferrets were immunized according to the experimental design described in </a:t>
            </a:r>
            <a:r>
              <a:rPr lang="en-US" sz="1100" b="1" dirty="0">
                <a:latin typeface="Arial"/>
                <a:cs typeface="Arial"/>
              </a:rPr>
              <a:t>(A) </a:t>
            </a:r>
            <a:r>
              <a:rPr lang="en-US" sz="1100" dirty="0">
                <a:latin typeface="Arial"/>
                <a:cs typeface="Arial"/>
              </a:rPr>
              <a:t>Figure 3, </a:t>
            </a:r>
            <a:r>
              <a:rPr lang="en-US" sz="1100" b="1" dirty="0">
                <a:latin typeface="Arial"/>
                <a:cs typeface="Arial"/>
              </a:rPr>
              <a:t>(B) </a:t>
            </a:r>
            <a:r>
              <a:rPr lang="en-US" sz="1100" dirty="0">
                <a:latin typeface="Arial"/>
                <a:cs typeface="Arial"/>
              </a:rPr>
              <a:t>Figure 4 or </a:t>
            </a:r>
            <a:r>
              <a:rPr lang="en-US" sz="1100" b="1" dirty="0">
                <a:latin typeface="Arial"/>
                <a:cs typeface="Arial"/>
              </a:rPr>
              <a:t>(C) </a:t>
            </a:r>
            <a:r>
              <a:rPr lang="en-US" sz="1100" dirty="0">
                <a:latin typeface="Arial"/>
                <a:cs typeface="Arial"/>
              </a:rPr>
              <a:t>Figure 5. Serum was collected 21-28 days post influenza challenge and infection was confirmed by virus neutralizing titer. (</a:t>
            </a:r>
            <a:r>
              <a:rPr lang="pt-BR" sz="1100" dirty="0" err="1">
                <a:latin typeface="Arial"/>
                <a:cs typeface="Arial"/>
              </a:rPr>
              <a:t>n</a:t>
            </a:r>
            <a:r>
              <a:rPr lang="pt-BR" sz="1100" dirty="0">
                <a:latin typeface="Arial"/>
                <a:cs typeface="Arial"/>
              </a:rPr>
              <a:t>=4 </a:t>
            </a:r>
            <a:r>
              <a:rPr lang="en-US" sz="1100" dirty="0">
                <a:latin typeface="Arial"/>
                <a:cs typeface="Arial"/>
              </a:rPr>
              <a:t>± SD. All data are </a:t>
            </a:r>
            <a:r>
              <a:rPr lang="en-US" sz="1100" dirty="0" err="1">
                <a:latin typeface="Arial"/>
                <a:cs typeface="Arial"/>
              </a:rPr>
              <a:t>n.s</a:t>
            </a:r>
            <a:r>
              <a:rPr lang="en-US" sz="1100" dirty="0">
                <a:latin typeface="Arial"/>
                <a:cs typeface="Arial"/>
              </a:rPr>
              <a:t>.).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31279EC-7AC0-0243-BD02-44E75675E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0" y="464007"/>
            <a:ext cx="1841500" cy="306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C304B78-FA9C-BB4B-98D5-C3D307274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161" y="464007"/>
            <a:ext cx="1885752" cy="28741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9856F7-877B-9D48-A932-3179CBB79C9B}"/>
              </a:ext>
            </a:extLst>
          </p:cNvPr>
          <p:cNvSpPr txBox="1"/>
          <p:nvPr/>
        </p:nvSpPr>
        <p:spPr>
          <a:xfrm>
            <a:off x="130262" y="37930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D9C2626-5A03-6A47-B758-5ECC5D88B152}"/>
              </a:ext>
            </a:extLst>
          </p:cNvPr>
          <p:cNvSpPr txBox="1"/>
          <p:nvPr/>
        </p:nvSpPr>
        <p:spPr>
          <a:xfrm>
            <a:off x="2353400" y="3793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A72E955-8E21-2741-B71A-887BA376AC94}"/>
              </a:ext>
            </a:extLst>
          </p:cNvPr>
          <p:cNvSpPr txBox="1"/>
          <p:nvPr/>
        </p:nvSpPr>
        <p:spPr>
          <a:xfrm>
            <a:off x="4568522" y="37930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83504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5683159"/>
            <a:ext cx="685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S5. Immunization does not increase serum ALT activity. </a:t>
            </a:r>
            <a:r>
              <a:rPr lang="en-US" sz="1100" dirty="0">
                <a:latin typeface="Arial"/>
                <a:cs typeface="Arial"/>
              </a:rPr>
              <a:t>Ferrets were immunized according to experimental outline in Figure 4. Serum was collected on day -7 (Pre-Bleed), Day 21 (Post-Prime) and day 49 (Post-Boost) and on day 84 (Post-Infection) ALT activity was assessed.  (</a:t>
            </a:r>
            <a:r>
              <a:rPr lang="pt-BR" sz="1100" dirty="0" err="1">
                <a:latin typeface="Arial"/>
                <a:cs typeface="Arial"/>
              </a:rPr>
              <a:t>n</a:t>
            </a:r>
            <a:r>
              <a:rPr lang="pt-BR" sz="1100" dirty="0">
                <a:latin typeface="Arial"/>
                <a:cs typeface="Arial"/>
              </a:rPr>
              <a:t>=4 </a:t>
            </a:r>
            <a:r>
              <a:rPr lang="en-US" sz="1100" dirty="0">
                <a:latin typeface="Arial"/>
                <a:cs typeface="Arial"/>
              </a:rPr>
              <a:t>± SD).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E639A4F-DF72-1F46-9904-57DA242F2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008" y="1350039"/>
            <a:ext cx="37846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B923DAFE-ACDE-0B47-A4DC-A7BAD7156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510" y="3555320"/>
            <a:ext cx="2589804" cy="25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228B247-B111-6A4F-BCD5-A4AC230AB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773" y="154322"/>
            <a:ext cx="1790700" cy="3263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229EE66-67D1-D84C-B009-CA65DFCD8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073" y="154322"/>
            <a:ext cx="1790700" cy="3263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E32CDB2-4013-6542-9C1C-B84198CEE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91" y="3561311"/>
            <a:ext cx="3441700" cy="2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B47BDD9-EF7E-C64D-8E2B-26D1E54ED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32" y="154322"/>
            <a:ext cx="3378200" cy="304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CF945D5-5363-564A-B020-5FA65828C6A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1135" t="83077" r="20355" b="8202"/>
          <a:stretch/>
        </p:blipFill>
        <p:spPr>
          <a:xfrm>
            <a:off x="1891269" y="6295496"/>
            <a:ext cx="1638743" cy="2658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2D07269-BA7D-874D-B464-81E961914EF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1135" t="91795" r="20355" b="-167"/>
          <a:stretch/>
        </p:blipFill>
        <p:spPr>
          <a:xfrm>
            <a:off x="3495163" y="6369930"/>
            <a:ext cx="1638743" cy="25517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E6C14A2-FBEB-014F-9AE0-E1BAAA31182A}"/>
              </a:ext>
            </a:extLst>
          </p:cNvPr>
          <p:cNvSpPr/>
          <p:nvPr/>
        </p:nvSpPr>
        <p:spPr>
          <a:xfrm>
            <a:off x="1993607" y="6359297"/>
            <a:ext cx="2939903" cy="2551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1BA455A-068F-5542-A4ED-1E53C54B203D}"/>
              </a:ext>
            </a:extLst>
          </p:cNvPr>
          <p:cNvSpPr txBox="1"/>
          <p:nvPr/>
        </p:nvSpPr>
        <p:spPr>
          <a:xfrm>
            <a:off x="0" y="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AAF0187-225B-A041-8436-B31A635423A7}"/>
              </a:ext>
            </a:extLst>
          </p:cNvPr>
          <p:cNvSpPr txBox="1"/>
          <p:nvPr/>
        </p:nvSpPr>
        <p:spPr>
          <a:xfrm>
            <a:off x="3308414" y="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C6768DD-BA0E-1D41-8923-DCE63E01CC30}"/>
              </a:ext>
            </a:extLst>
          </p:cNvPr>
          <p:cNvSpPr txBox="1"/>
          <p:nvPr/>
        </p:nvSpPr>
        <p:spPr>
          <a:xfrm>
            <a:off x="4950202" y="221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72A61A8-ECD6-C043-AD14-FAE14A1D220D}"/>
              </a:ext>
            </a:extLst>
          </p:cNvPr>
          <p:cNvSpPr txBox="1"/>
          <p:nvPr/>
        </p:nvSpPr>
        <p:spPr>
          <a:xfrm>
            <a:off x="158858" y="343106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5F90B72-0A06-BB42-A32C-B5451B63E8F4}"/>
              </a:ext>
            </a:extLst>
          </p:cNvPr>
          <p:cNvSpPr txBox="1"/>
          <p:nvPr/>
        </p:nvSpPr>
        <p:spPr>
          <a:xfrm>
            <a:off x="3928072" y="342885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1E1080E-F20C-174C-85DF-E28BF0D122B2}"/>
              </a:ext>
            </a:extLst>
          </p:cNvPr>
          <p:cNvSpPr txBox="1"/>
          <p:nvPr/>
        </p:nvSpPr>
        <p:spPr>
          <a:xfrm>
            <a:off x="-8268" y="6812486"/>
            <a:ext cx="68580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S6. Prime-Boost of cGAMP MPs and </a:t>
            </a:r>
            <a:r>
              <a:rPr lang="en-US" sz="1100" b="1" dirty="0" err="1">
                <a:latin typeface="Arial"/>
                <a:cs typeface="Arial"/>
              </a:rPr>
              <a:t>AddaVax</a:t>
            </a:r>
            <a:r>
              <a:rPr lang="en-US" sz="1100" b="1" dirty="0">
                <a:latin typeface="Arial"/>
                <a:cs typeface="Arial"/>
              </a:rPr>
              <a:t> provide comparable protection: </a:t>
            </a:r>
            <a:r>
              <a:rPr lang="en-US" sz="1100" dirty="0">
                <a:latin typeface="Arial"/>
                <a:cs typeface="Arial"/>
              </a:rPr>
              <a:t>Four to six month old male ferrets were immunized IM with a single dose of HA from A/California/07/09 (15 µg) </a:t>
            </a:r>
            <a:r>
              <a:rPr lang="en-US" sz="1100" dirty="0" err="1">
                <a:latin typeface="Arial"/>
                <a:cs typeface="Arial"/>
              </a:rPr>
              <a:t>adjuvanted</a:t>
            </a:r>
            <a:r>
              <a:rPr lang="en-US" sz="1100" dirty="0">
                <a:latin typeface="Arial"/>
                <a:cs typeface="Arial"/>
              </a:rPr>
              <a:t> with either </a:t>
            </a:r>
            <a:r>
              <a:rPr lang="en-US" sz="1100" dirty="0" err="1">
                <a:latin typeface="Arial"/>
                <a:cs typeface="Arial"/>
              </a:rPr>
              <a:t>monoaxial</a:t>
            </a:r>
            <a:r>
              <a:rPr lang="en-US" sz="1100" dirty="0">
                <a:latin typeface="Arial"/>
                <a:cs typeface="Arial"/>
              </a:rPr>
              <a:t> Ace-DEX cGAMP MPs (15 µg cGAMP @ 1% weight loading) or </a:t>
            </a:r>
            <a:r>
              <a:rPr lang="en-US" sz="1100" dirty="0" err="1">
                <a:latin typeface="Arial"/>
                <a:cs typeface="Arial"/>
              </a:rPr>
              <a:t>AddaVax</a:t>
            </a:r>
            <a:r>
              <a:rPr lang="en-US" sz="1100" dirty="0">
                <a:latin typeface="Arial"/>
                <a:cs typeface="Arial"/>
              </a:rPr>
              <a:t> (9.75 mg </a:t>
            </a:r>
            <a:r>
              <a:rPr lang="en-US" sz="1100" dirty="0" err="1">
                <a:latin typeface="Arial"/>
                <a:cs typeface="Arial"/>
              </a:rPr>
              <a:t>squalene</a:t>
            </a:r>
            <a:r>
              <a:rPr lang="en-US" sz="1100" dirty="0">
                <a:latin typeface="Arial"/>
                <a:cs typeface="Arial"/>
              </a:rPr>
              <a:t>). </a:t>
            </a:r>
            <a:r>
              <a:rPr lang="en-US" sz="1100" b="1" dirty="0">
                <a:latin typeface="Arial"/>
                <a:cs typeface="Arial"/>
              </a:rPr>
              <a:t>(A) </a:t>
            </a:r>
            <a:r>
              <a:rPr lang="en-US" sz="1100" dirty="0">
                <a:latin typeface="Arial"/>
                <a:cs typeface="Arial"/>
              </a:rPr>
              <a:t>Serum was collected monthly and virus neutralizing titers against A/California/07/09 were assessed. </a:t>
            </a:r>
            <a:r>
              <a:rPr lang="pt-BR" sz="1100" dirty="0">
                <a:latin typeface="Arial"/>
                <a:cs typeface="Arial"/>
              </a:rPr>
              <a:t>(</a:t>
            </a:r>
            <a:r>
              <a:rPr lang="pt-BR" sz="1100" dirty="0" err="1">
                <a:latin typeface="Arial"/>
                <a:cs typeface="Arial"/>
              </a:rPr>
              <a:t>n</a:t>
            </a:r>
            <a:r>
              <a:rPr lang="pt-BR" sz="1100" dirty="0">
                <a:latin typeface="Arial"/>
                <a:cs typeface="Arial"/>
              </a:rPr>
              <a:t>=4 </a:t>
            </a:r>
            <a:r>
              <a:rPr lang="en-US" sz="1100" dirty="0">
                <a:latin typeface="Arial"/>
                <a:cs typeface="Arial"/>
              </a:rPr>
              <a:t>± SD, *p &lt; 0.05). One year after immunization, ferrets were challenged </a:t>
            </a:r>
            <a:r>
              <a:rPr lang="en-US" sz="1100" dirty="0" err="1">
                <a:latin typeface="Arial"/>
                <a:cs typeface="Arial"/>
              </a:rPr>
              <a:t>intranasally</a:t>
            </a:r>
            <a:r>
              <a:rPr lang="en-US" sz="1100" dirty="0">
                <a:latin typeface="Arial"/>
                <a:cs typeface="Arial"/>
              </a:rPr>
              <a:t> with 1.25 x 10</a:t>
            </a:r>
            <a:r>
              <a:rPr lang="en-US" sz="1100" baseline="30000" dirty="0">
                <a:latin typeface="Arial"/>
                <a:cs typeface="Arial"/>
              </a:rPr>
              <a:t>7</a:t>
            </a:r>
            <a:r>
              <a:rPr lang="en-US" sz="1100" dirty="0">
                <a:latin typeface="Arial"/>
                <a:cs typeface="Arial"/>
              </a:rPr>
              <a:t> FFU of influenza strain A/California/07/09. Nasal lavage was collected </a:t>
            </a:r>
            <a:r>
              <a:rPr lang="en-US" sz="1100" b="1" dirty="0">
                <a:latin typeface="Arial"/>
                <a:cs typeface="Arial"/>
              </a:rPr>
              <a:t>(B)</a:t>
            </a:r>
            <a:r>
              <a:rPr lang="en-US" sz="1100" dirty="0">
                <a:latin typeface="Arial"/>
                <a:cs typeface="Arial"/>
              </a:rPr>
              <a:t> day 2 and </a:t>
            </a:r>
            <a:r>
              <a:rPr lang="en-US" sz="1100" b="1" dirty="0">
                <a:latin typeface="Arial"/>
                <a:cs typeface="Arial"/>
              </a:rPr>
              <a:t>(C)</a:t>
            </a:r>
            <a:r>
              <a:rPr lang="en-US" sz="1100" dirty="0">
                <a:latin typeface="Arial"/>
                <a:cs typeface="Arial"/>
              </a:rPr>
              <a:t> day 4 post challenge and viral load was assessed by foci forming assay. </a:t>
            </a:r>
            <a:r>
              <a:rPr lang="en-US" sz="1100" b="1" dirty="0">
                <a:latin typeface="Arial"/>
                <a:cs typeface="Arial"/>
              </a:rPr>
              <a:t>(D)</a:t>
            </a:r>
            <a:r>
              <a:rPr lang="en-US" sz="1100" dirty="0">
                <a:latin typeface="Arial"/>
                <a:cs typeface="Arial"/>
              </a:rPr>
              <a:t> Animal weights and </a:t>
            </a:r>
            <a:r>
              <a:rPr lang="pt-BR" sz="1100" b="1" dirty="0">
                <a:latin typeface="Arial"/>
                <a:cs typeface="Arial"/>
              </a:rPr>
              <a:t>(E) </a:t>
            </a:r>
            <a:r>
              <a:rPr lang="en-US" sz="1100" dirty="0">
                <a:latin typeface="Arial"/>
                <a:cs typeface="Arial"/>
              </a:rPr>
              <a:t>t</a:t>
            </a:r>
            <a:r>
              <a:rPr lang="pt-BR" sz="1100" dirty="0" err="1">
                <a:latin typeface="Arial"/>
                <a:cs typeface="Arial"/>
              </a:rPr>
              <a:t>he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periodic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combined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clinical</a:t>
            </a:r>
            <a:r>
              <a:rPr lang="pt-BR" sz="1100" dirty="0">
                <a:latin typeface="Arial"/>
                <a:cs typeface="Arial"/>
              </a:rPr>
              <a:t> index</a:t>
            </a:r>
            <a:r>
              <a:rPr lang="pt-BR" sz="1100" b="1" dirty="0">
                <a:latin typeface="Arial"/>
                <a:cs typeface="Arial"/>
              </a:rPr>
              <a:t>,</a:t>
            </a:r>
            <a:r>
              <a:rPr lang="pt-BR" sz="1100" dirty="0">
                <a:latin typeface="Arial"/>
                <a:cs typeface="Arial"/>
              </a:rPr>
              <a:t> a </a:t>
            </a:r>
            <a:r>
              <a:rPr lang="pt-BR" sz="1100" dirty="0" err="1">
                <a:latin typeface="Arial"/>
                <a:cs typeface="Arial"/>
              </a:rPr>
              <a:t>composite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measure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of</a:t>
            </a:r>
            <a:r>
              <a:rPr lang="pt-BR" sz="1100" dirty="0">
                <a:latin typeface="Arial"/>
                <a:cs typeface="Arial"/>
              </a:rPr>
              <a:t> animal </a:t>
            </a:r>
            <a:r>
              <a:rPr lang="pt-BR" sz="1100" dirty="0" err="1">
                <a:latin typeface="Arial"/>
                <a:cs typeface="Arial"/>
              </a:rPr>
              <a:t>activity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and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respiratory</a:t>
            </a:r>
            <a:r>
              <a:rPr lang="pt-BR" sz="1100" dirty="0">
                <a:latin typeface="Arial"/>
                <a:cs typeface="Arial"/>
              </a:rPr>
              <a:t> index (</a:t>
            </a:r>
            <a:r>
              <a:rPr lang="pt-BR" sz="1100" dirty="0" err="1">
                <a:latin typeface="Arial"/>
                <a:cs typeface="Arial"/>
              </a:rPr>
              <a:t>sneezing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and</a:t>
            </a:r>
            <a:r>
              <a:rPr lang="pt-BR" sz="1100" dirty="0">
                <a:latin typeface="Arial"/>
                <a:cs typeface="Arial"/>
              </a:rPr>
              <a:t> nasal </a:t>
            </a:r>
            <a:r>
              <a:rPr lang="pt-BR" sz="1100" dirty="0" err="1">
                <a:latin typeface="Arial"/>
                <a:cs typeface="Arial"/>
              </a:rPr>
              <a:t>discharge</a:t>
            </a:r>
            <a:r>
              <a:rPr lang="pt-BR" sz="1100" dirty="0">
                <a:latin typeface="Arial"/>
                <a:cs typeface="Arial"/>
              </a:rPr>
              <a:t>), </a:t>
            </a:r>
            <a:r>
              <a:rPr lang="pt-BR" sz="1100" dirty="0" err="1">
                <a:latin typeface="Arial"/>
                <a:cs typeface="Arial"/>
              </a:rPr>
              <a:t>were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assessed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daily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following</a:t>
            </a:r>
            <a:r>
              <a:rPr lang="pt-BR" sz="1100" dirty="0">
                <a:latin typeface="Arial"/>
                <a:cs typeface="Arial"/>
              </a:rPr>
              <a:t> </a:t>
            </a:r>
            <a:r>
              <a:rPr lang="pt-BR" sz="1100" dirty="0" err="1">
                <a:latin typeface="Arial"/>
                <a:cs typeface="Arial"/>
              </a:rPr>
              <a:t>infection</a:t>
            </a:r>
            <a:r>
              <a:rPr lang="pt-BR" sz="1100" dirty="0">
                <a:latin typeface="Arial"/>
                <a:cs typeface="Arial"/>
              </a:rPr>
              <a:t>. (</a:t>
            </a:r>
            <a:r>
              <a:rPr lang="pt-BR" sz="1100" dirty="0" err="1">
                <a:latin typeface="Arial"/>
                <a:cs typeface="Arial"/>
              </a:rPr>
              <a:t>n</a:t>
            </a:r>
            <a:r>
              <a:rPr lang="pt-BR" sz="1100" dirty="0">
                <a:latin typeface="Arial"/>
                <a:cs typeface="Arial"/>
              </a:rPr>
              <a:t>=4 </a:t>
            </a:r>
            <a:r>
              <a:rPr lang="en-US" sz="1100" dirty="0">
                <a:latin typeface="Arial"/>
                <a:cs typeface="Arial"/>
              </a:rPr>
              <a:t>± SD, *p &lt; 0.05, ****p &lt; 0.0001).</a:t>
            </a:r>
          </a:p>
        </p:txBody>
      </p:sp>
    </p:spTree>
    <p:extLst>
      <p:ext uri="{BB962C8B-B14F-4D97-AF65-F5344CB8AC3E}">
        <p14:creationId xmlns:p14="http://schemas.microsoft.com/office/powerpoint/2010/main" val="3711128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199400</TotalTime>
  <Words>778</Words>
  <Application>Microsoft Office PowerPoint</Application>
  <PresentationFormat>On-screen Show (4:3)</PresentationFormat>
  <Paragraphs>39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Junkins</dc:creator>
  <cp:lastModifiedBy>205666</cp:lastModifiedBy>
  <cp:revision>173</cp:revision>
  <cp:lastPrinted>2022-03-29T16:29:51Z</cp:lastPrinted>
  <dcterms:created xsi:type="dcterms:W3CDTF">2017-10-18T14:45:11Z</dcterms:created>
  <dcterms:modified xsi:type="dcterms:W3CDTF">2022-05-09T06:49:29Z</dcterms:modified>
</cp:coreProperties>
</file>