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 ContentType="image/tiff"/>
  <Default Extension="tiff" ContentType="image/tiff"/>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9" r:id="rId4"/>
    <p:sldId id="258" r:id="rId5"/>
    <p:sldId id="261" r:id="rId6"/>
    <p:sldId id="262" r:id="rId7"/>
    <p:sldId id="263" r:id="rId8"/>
    <p:sldId id="260" r:id="rId9"/>
    <p:sldId id="264" r:id="rId10"/>
    <p:sldId id="265" r:id="rId11"/>
    <p:sldId id="266" r:id="rId12"/>
    <p:sldId id="267" r:id="rId13"/>
    <p:sldId id="268" r:id="rId14"/>
    <p:sldId id="269" r:id="rId15"/>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4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9" d="100"/>
          <a:sy n="49" d="100"/>
        </p:scale>
        <p:origin x="2813" y="67"/>
      </p:cViewPr>
      <p:guideLst>
        <p:guide orient="horz" pos="384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eter%20Deak\Dropbox\Lab%20Stuff\EK%20Lab\DC%20Tolerance\Flow%20data\6-28-19%20Lipo%20inhibitors%20test%20flow%20plate%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eter%20Deak\Dropbox\Lab%20Stuff\EK%20Lab\DC%20Tolerance\Flow%20data\6-28-19%20Lipo%20inhibitors%20test%20flow%20plate%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Inhibitor Free</a:t>
            </a:r>
          </a:p>
        </c:rich>
      </c:tx>
      <c:overlay val="1"/>
    </c:title>
    <c:autoTitleDeleted val="0"/>
    <c:plotArea>
      <c:layout/>
      <c:barChart>
        <c:barDir val="col"/>
        <c:grouping val="clustered"/>
        <c:varyColors val="0"/>
        <c:ser>
          <c:idx val="0"/>
          <c:order val="0"/>
          <c:tx>
            <c:strRef>
              <c:f>'6-28-19 Lipo inhibitors test fl'!$AC$4</c:f>
              <c:strCache>
                <c:ptCount val="1"/>
                <c:pt idx="0">
                  <c:v>PD-L1</c:v>
                </c:pt>
              </c:strCache>
            </c:strRef>
          </c:tx>
          <c:invertIfNegative val="0"/>
          <c:errBars>
            <c:errBarType val="both"/>
            <c:errValType val="cust"/>
            <c:noEndCap val="0"/>
            <c:plus>
              <c:numRef>
                <c:f>'6-28-19 Lipo inhibitors test fl'!$AC$48:$AC$54</c:f>
                <c:numCache>
                  <c:formatCode>General</c:formatCode>
                  <c:ptCount val="7"/>
                  <c:pt idx="0">
                    <c:v>0.1844957545720412</c:v>
                  </c:pt>
                  <c:pt idx="1">
                    <c:v>0.18146476293951616</c:v>
                  </c:pt>
                  <c:pt idx="2">
                    <c:v>0.11207334855171552</c:v>
                  </c:pt>
                  <c:pt idx="3">
                    <c:v>0.15862290981826746</c:v>
                  </c:pt>
                  <c:pt idx="4">
                    <c:v>9.6497184573894515E-2</c:v>
                  </c:pt>
                  <c:pt idx="5">
                    <c:v>7.4775829073671196E-2</c:v>
                  </c:pt>
                  <c:pt idx="6">
                    <c:v>0.20537940788008727</c:v>
                  </c:pt>
                </c:numCache>
              </c:numRef>
            </c:plus>
            <c:minus>
              <c:numRef>
                <c:f>'6-28-19 Lipo inhibitors test fl'!$AC$48:$AC$54</c:f>
                <c:numCache>
                  <c:formatCode>General</c:formatCode>
                  <c:ptCount val="7"/>
                  <c:pt idx="0">
                    <c:v>0.1844957545720412</c:v>
                  </c:pt>
                  <c:pt idx="1">
                    <c:v>0.18146476293951616</c:v>
                  </c:pt>
                  <c:pt idx="2">
                    <c:v>0.11207334855171552</c:v>
                  </c:pt>
                  <c:pt idx="3">
                    <c:v>0.15862290981826746</c:v>
                  </c:pt>
                  <c:pt idx="4">
                    <c:v>9.6497184573894515E-2</c:v>
                  </c:pt>
                  <c:pt idx="5">
                    <c:v>7.4775829073671196E-2</c:v>
                  </c:pt>
                  <c:pt idx="6">
                    <c:v>0.20537940788008727</c:v>
                  </c:pt>
                </c:numCache>
              </c:numRef>
            </c:minus>
          </c:errBars>
          <c:cat>
            <c:numRef>
              <c:f>'6-28-19 Lipo inhibitors test fl'!$U$22:$U$28</c:f>
              <c:numCache>
                <c:formatCode>General</c:formatCode>
                <c:ptCount val="7"/>
                <c:pt idx="0">
                  <c:v>20</c:v>
                </c:pt>
                <c:pt idx="1">
                  <c:v>10</c:v>
                </c:pt>
                <c:pt idx="2">
                  <c:v>5</c:v>
                </c:pt>
                <c:pt idx="3">
                  <c:v>2.5</c:v>
                </c:pt>
                <c:pt idx="4">
                  <c:v>1.25</c:v>
                </c:pt>
                <c:pt idx="5">
                  <c:v>0.625</c:v>
                </c:pt>
                <c:pt idx="6">
                  <c:v>0</c:v>
                </c:pt>
              </c:numCache>
            </c:numRef>
          </c:cat>
          <c:val>
            <c:numRef>
              <c:f>'6-28-19 Lipo inhibitors test fl'!$AC$22:$AC$28</c:f>
              <c:numCache>
                <c:formatCode>General</c:formatCode>
                <c:ptCount val="7"/>
                <c:pt idx="0">
                  <c:v>3.555191872905036</c:v>
                </c:pt>
                <c:pt idx="1">
                  <c:v>4.4370738093939233</c:v>
                </c:pt>
                <c:pt idx="2">
                  <c:v>2.9260208875068945</c:v>
                </c:pt>
                <c:pt idx="3">
                  <c:v>2.6150297916704552</c:v>
                </c:pt>
                <c:pt idx="4">
                  <c:v>2.2043714654592401</c:v>
                </c:pt>
                <c:pt idx="5">
                  <c:v>2.0705604955782251</c:v>
                </c:pt>
                <c:pt idx="6">
                  <c:v>1</c:v>
                </c:pt>
              </c:numCache>
            </c:numRef>
          </c:val>
          <c:extLst>
            <c:ext xmlns:c16="http://schemas.microsoft.com/office/drawing/2014/chart" uri="{C3380CC4-5D6E-409C-BE32-E72D297353CC}">
              <c16:uniqueId val="{00000000-3BF9-4004-B252-160ABF09833F}"/>
            </c:ext>
          </c:extLst>
        </c:ser>
        <c:ser>
          <c:idx val="1"/>
          <c:order val="1"/>
          <c:tx>
            <c:strRef>
              <c:f>'6-28-19 Lipo inhibitors test fl'!$AD$4</c:f>
              <c:strCache>
                <c:ptCount val="1"/>
                <c:pt idx="0">
                  <c:v>CD80</c:v>
                </c:pt>
              </c:strCache>
            </c:strRef>
          </c:tx>
          <c:invertIfNegative val="0"/>
          <c:errBars>
            <c:errBarType val="both"/>
            <c:errValType val="cust"/>
            <c:noEndCap val="0"/>
            <c:plus>
              <c:numRef>
                <c:f>'6-28-19 Lipo inhibitors test fl'!$AD$48:$AD$54</c:f>
                <c:numCache>
                  <c:formatCode>General</c:formatCode>
                  <c:ptCount val="7"/>
                  <c:pt idx="0">
                    <c:v>5.9546565773090206E-2</c:v>
                  </c:pt>
                  <c:pt idx="1">
                    <c:v>0.17631212433597357</c:v>
                  </c:pt>
                  <c:pt idx="2">
                    <c:v>0.12419507914897274</c:v>
                  </c:pt>
                  <c:pt idx="3">
                    <c:v>9.6113632307378571E-2</c:v>
                  </c:pt>
                  <c:pt idx="4">
                    <c:v>0.11394334000429508</c:v>
                  </c:pt>
                  <c:pt idx="5">
                    <c:v>8.2178245440434634E-3</c:v>
                  </c:pt>
                  <c:pt idx="6">
                    <c:v>0.22041457083653898</c:v>
                  </c:pt>
                </c:numCache>
              </c:numRef>
            </c:plus>
            <c:minus>
              <c:numRef>
                <c:f>'6-28-19 Lipo inhibitors test fl'!$AD$48:$AD$54</c:f>
                <c:numCache>
                  <c:formatCode>General</c:formatCode>
                  <c:ptCount val="7"/>
                  <c:pt idx="0">
                    <c:v>5.9546565773090206E-2</c:v>
                  </c:pt>
                  <c:pt idx="1">
                    <c:v>0.17631212433597357</c:v>
                  </c:pt>
                  <c:pt idx="2">
                    <c:v>0.12419507914897274</c:v>
                  </c:pt>
                  <c:pt idx="3">
                    <c:v>9.6113632307378571E-2</c:v>
                  </c:pt>
                  <c:pt idx="4">
                    <c:v>0.11394334000429508</c:v>
                  </c:pt>
                  <c:pt idx="5">
                    <c:v>8.2178245440434634E-3</c:v>
                  </c:pt>
                  <c:pt idx="6">
                    <c:v>0.22041457083653898</c:v>
                  </c:pt>
                </c:numCache>
              </c:numRef>
            </c:minus>
          </c:errBars>
          <c:cat>
            <c:numRef>
              <c:f>'6-28-19 Lipo inhibitors test fl'!$U$22:$U$28</c:f>
              <c:numCache>
                <c:formatCode>General</c:formatCode>
                <c:ptCount val="7"/>
                <c:pt idx="0">
                  <c:v>20</c:v>
                </c:pt>
                <c:pt idx="1">
                  <c:v>10</c:v>
                </c:pt>
                <c:pt idx="2">
                  <c:v>5</c:v>
                </c:pt>
                <c:pt idx="3">
                  <c:v>2.5</c:v>
                </c:pt>
                <c:pt idx="4">
                  <c:v>1.25</c:v>
                </c:pt>
                <c:pt idx="5">
                  <c:v>0.625</c:v>
                </c:pt>
                <c:pt idx="6">
                  <c:v>0</c:v>
                </c:pt>
              </c:numCache>
            </c:numRef>
          </c:cat>
          <c:val>
            <c:numRef>
              <c:f>'6-28-19 Lipo inhibitors test fl'!$AD$22:$AD$28</c:f>
              <c:numCache>
                <c:formatCode>General</c:formatCode>
                <c:ptCount val="7"/>
                <c:pt idx="0">
                  <c:v>0.57382118010821948</c:v>
                </c:pt>
                <c:pt idx="1">
                  <c:v>0.20200979129090438</c:v>
                </c:pt>
                <c:pt idx="2">
                  <c:v>0.23988662715794895</c:v>
                </c:pt>
                <c:pt idx="3">
                  <c:v>0.45220304045349136</c:v>
                </c:pt>
                <c:pt idx="4">
                  <c:v>0.5060551404277247</c:v>
                </c:pt>
                <c:pt idx="5">
                  <c:v>0.60029631538263328</c:v>
                </c:pt>
                <c:pt idx="6">
                  <c:v>1</c:v>
                </c:pt>
              </c:numCache>
            </c:numRef>
          </c:val>
          <c:extLst>
            <c:ext xmlns:c16="http://schemas.microsoft.com/office/drawing/2014/chart" uri="{C3380CC4-5D6E-409C-BE32-E72D297353CC}">
              <c16:uniqueId val="{00000001-3BF9-4004-B252-160ABF09833F}"/>
            </c:ext>
          </c:extLst>
        </c:ser>
        <c:ser>
          <c:idx val="2"/>
          <c:order val="2"/>
          <c:tx>
            <c:strRef>
              <c:f>'6-28-19 Lipo inhibitors test fl'!$AE$4</c:f>
              <c:strCache>
                <c:ptCount val="1"/>
                <c:pt idx="0">
                  <c:v>CD40</c:v>
                </c:pt>
              </c:strCache>
            </c:strRef>
          </c:tx>
          <c:invertIfNegative val="0"/>
          <c:errBars>
            <c:errBarType val="both"/>
            <c:errValType val="cust"/>
            <c:noEndCap val="0"/>
            <c:plus>
              <c:numRef>
                <c:f>'6-28-19 Lipo inhibitors test fl'!$AE$48:$AE$54</c:f>
                <c:numCache>
                  <c:formatCode>General</c:formatCode>
                  <c:ptCount val="7"/>
                  <c:pt idx="0">
                    <c:v>6.0483159755698422E-2</c:v>
                  </c:pt>
                  <c:pt idx="1">
                    <c:v>9.625479449070147E-2</c:v>
                  </c:pt>
                  <c:pt idx="2">
                    <c:v>6.6655165494483165E-2</c:v>
                  </c:pt>
                  <c:pt idx="3">
                    <c:v>0.11407700113228807</c:v>
                  </c:pt>
                  <c:pt idx="4">
                    <c:v>2.7271620837505322E-2</c:v>
                  </c:pt>
                  <c:pt idx="5">
                    <c:v>8.0645436525183148E-2</c:v>
                  </c:pt>
                  <c:pt idx="6">
                    <c:v>0.59276575319142444</c:v>
                  </c:pt>
                </c:numCache>
              </c:numRef>
            </c:plus>
            <c:minus>
              <c:numRef>
                <c:f>'6-28-19 Lipo inhibitors test fl'!$AE$48:$AE$54</c:f>
                <c:numCache>
                  <c:formatCode>General</c:formatCode>
                  <c:ptCount val="7"/>
                  <c:pt idx="0">
                    <c:v>6.0483159755698422E-2</c:v>
                  </c:pt>
                  <c:pt idx="1">
                    <c:v>9.625479449070147E-2</c:v>
                  </c:pt>
                  <c:pt idx="2">
                    <c:v>6.6655165494483165E-2</c:v>
                  </c:pt>
                  <c:pt idx="3">
                    <c:v>0.11407700113228807</c:v>
                  </c:pt>
                  <c:pt idx="4">
                    <c:v>2.7271620837505322E-2</c:v>
                  </c:pt>
                  <c:pt idx="5">
                    <c:v>8.0645436525183148E-2</c:v>
                  </c:pt>
                  <c:pt idx="6">
                    <c:v>0.59276575319142444</c:v>
                  </c:pt>
                </c:numCache>
              </c:numRef>
            </c:minus>
          </c:errBars>
          <c:cat>
            <c:numRef>
              <c:f>'6-28-19 Lipo inhibitors test fl'!$U$22:$U$28</c:f>
              <c:numCache>
                <c:formatCode>General</c:formatCode>
                <c:ptCount val="7"/>
                <c:pt idx="0">
                  <c:v>20</c:v>
                </c:pt>
                <c:pt idx="1">
                  <c:v>10</c:v>
                </c:pt>
                <c:pt idx="2">
                  <c:v>5</c:v>
                </c:pt>
                <c:pt idx="3">
                  <c:v>2.5</c:v>
                </c:pt>
                <c:pt idx="4">
                  <c:v>1.25</c:v>
                </c:pt>
                <c:pt idx="5">
                  <c:v>0.625</c:v>
                </c:pt>
                <c:pt idx="6">
                  <c:v>0</c:v>
                </c:pt>
              </c:numCache>
            </c:numRef>
          </c:cat>
          <c:val>
            <c:numRef>
              <c:f>'6-28-19 Lipo inhibitors test fl'!$AE$22:$AE$28</c:f>
              <c:numCache>
                <c:formatCode>General</c:formatCode>
                <c:ptCount val="7"/>
                <c:pt idx="0">
                  <c:v>1.0700508974015537</c:v>
                </c:pt>
                <c:pt idx="1">
                  <c:v>0.91267077417626585</c:v>
                </c:pt>
                <c:pt idx="2">
                  <c:v>0.27323868202518081</c:v>
                </c:pt>
                <c:pt idx="3">
                  <c:v>0.31542994910259847</c:v>
                </c:pt>
                <c:pt idx="4">
                  <c:v>0.21671577819448168</c:v>
                </c:pt>
                <c:pt idx="5">
                  <c:v>0.47160460755424599</c:v>
                </c:pt>
                <c:pt idx="6">
                  <c:v>1</c:v>
                </c:pt>
              </c:numCache>
            </c:numRef>
          </c:val>
          <c:extLst>
            <c:ext xmlns:c16="http://schemas.microsoft.com/office/drawing/2014/chart" uri="{C3380CC4-5D6E-409C-BE32-E72D297353CC}">
              <c16:uniqueId val="{00000002-3BF9-4004-B252-160ABF09833F}"/>
            </c:ext>
          </c:extLst>
        </c:ser>
        <c:dLbls>
          <c:showLegendKey val="0"/>
          <c:showVal val="0"/>
          <c:showCatName val="0"/>
          <c:showSerName val="0"/>
          <c:showPercent val="0"/>
          <c:showBubbleSize val="0"/>
        </c:dLbls>
        <c:gapWidth val="150"/>
        <c:axId val="314741504"/>
        <c:axId val="314743424"/>
      </c:barChart>
      <c:catAx>
        <c:axId val="314741504"/>
        <c:scaling>
          <c:orientation val="minMax"/>
        </c:scaling>
        <c:delete val="0"/>
        <c:axPos val="b"/>
        <c:title>
          <c:tx>
            <c:rich>
              <a:bodyPr/>
              <a:lstStyle/>
              <a:p>
                <a:pPr>
                  <a:defRPr/>
                </a:pPr>
                <a:r>
                  <a:rPr lang="en-US" dirty="0"/>
                  <a:t>Inhibitor (µM)</a:t>
                </a:r>
              </a:p>
            </c:rich>
          </c:tx>
          <c:overlay val="0"/>
        </c:title>
        <c:numFmt formatCode="General" sourceLinked="1"/>
        <c:majorTickMark val="out"/>
        <c:minorTickMark val="none"/>
        <c:tickLblPos val="nextTo"/>
        <c:crossAx val="314743424"/>
        <c:crosses val="autoZero"/>
        <c:auto val="1"/>
        <c:lblAlgn val="ctr"/>
        <c:lblOffset val="100"/>
        <c:noMultiLvlLbl val="0"/>
      </c:catAx>
      <c:valAx>
        <c:axId val="314743424"/>
        <c:scaling>
          <c:orientation val="minMax"/>
        </c:scaling>
        <c:delete val="0"/>
        <c:axPos val="l"/>
        <c:title>
          <c:tx>
            <c:rich>
              <a:bodyPr rot="-5400000" vert="horz"/>
              <a:lstStyle/>
              <a:p>
                <a:pPr>
                  <a:defRPr/>
                </a:pPr>
                <a:r>
                  <a:rPr lang="en-US"/>
                  <a:t>Fold Increase</a:t>
                </a:r>
              </a:p>
            </c:rich>
          </c:tx>
          <c:overlay val="0"/>
        </c:title>
        <c:numFmt formatCode="General" sourceLinked="1"/>
        <c:majorTickMark val="out"/>
        <c:minorTickMark val="none"/>
        <c:tickLblPos val="nextTo"/>
        <c:crossAx val="314741504"/>
        <c:crosses val="autoZero"/>
        <c:crossBetween val="between"/>
      </c:valAx>
    </c:plotArea>
    <c:legend>
      <c:legendPos val="r"/>
      <c:overlay val="0"/>
    </c:legend>
    <c:plotVisOnly val="1"/>
    <c:dispBlanksAs val="gap"/>
    <c:showDLblsOverMax val="0"/>
  </c:chart>
  <c:txPr>
    <a:bodyPr/>
    <a:lstStyle/>
    <a:p>
      <a:pPr>
        <a:defRPr sz="16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Inhibitor Liposomes</a:t>
            </a:r>
          </a:p>
        </c:rich>
      </c:tx>
      <c:overlay val="1"/>
    </c:title>
    <c:autoTitleDeleted val="0"/>
    <c:plotArea>
      <c:layout/>
      <c:barChart>
        <c:barDir val="col"/>
        <c:grouping val="clustered"/>
        <c:varyColors val="0"/>
        <c:ser>
          <c:idx val="0"/>
          <c:order val="0"/>
          <c:tx>
            <c:strRef>
              <c:f>'6-28-19 Lipo inhibitors test fl'!$AC$4</c:f>
              <c:strCache>
                <c:ptCount val="1"/>
                <c:pt idx="0">
                  <c:v>PD-L1</c:v>
                </c:pt>
              </c:strCache>
            </c:strRef>
          </c:tx>
          <c:invertIfNegative val="0"/>
          <c:errBars>
            <c:errBarType val="both"/>
            <c:errValType val="cust"/>
            <c:noEndCap val="0"/>
            <c:plus>
              <c:numRef>
                <c:f>'6-28-19 Lipo inhibitors test fl'!$AC$48:$AC$54</c:f>
                <c:numCache>
                  <c:formatCode>General</c:formatCode>
                  <c:ptCount val="7"/>
                  <c:pt idx="0">
                    <c:v>0.42721431606627874</c:v>
                  </c:pt>
                  <c:pt idx="1">
                    <c:v>0.17036887989273466</c:v>
                  </c:pt>
                  <c:pt idx="2">
                    <c:v>0.19910113616708158</c:v>
                  </c:pt>
                  <c:pt idx="3">
                    <c:v>0.12030422535798589</c:v>
                  </c:pt>
                  <c:pt idx="4">
                    <c:v>0.10806953471639257</c:v>
                  </c:pt>
                  <c:pt idx="5">
                    <c:v>0.14788920590353641</c:v>
                  </c:pt>
                  <c:pt idx="6">
                    <c:v>0.10135281731587334</c:v>
                  </c:pt>
                </c:numCache>
              </c:numRef>
            </c:plus>
            <c:minus>
              <c:numRef>
                <c:f>'6-28-19 Lipo inhibitors test fl'!$AC$48:$AC$54</c:f>
                <c:numCache>
                  <c:formatCode>General</c:formatCode>
                  <c:ptCount val="7"/>
                  <c:pt idx="0">
                    <c:v>0.42721431606627874</c:v>
                  </c:pt>
                  <c:pt idx="1">
                    <c:v>0.17036887989273466</c:v>
                  </c:pt>
                  <c:pt idx="2">
                    <c:v>0.19910113616708158</c:v>
                  </c:pt>
                  <c:pt idx="3">
                    <c:v>0.12030422535798589</c:v>
                  </c:pt>
                  <c:pt idx="4">
                    <c:v>0.10806953471639257</c:v>
                  </c:pt>
                  <c:pt idx="5">
                    <c:v>0.14788920590353641</c:v>
                  </c:pt>
                  <c:pt idx="6">
                    <c:v>0.10135281731587334</c:v>
                  </c:pt>
                </c:numCache>
              </c:numRef>
            </c:minus>
          </c:errBars>
          <c:cat>
            <c:numRef>
              <c:f>'6-28-19 Lipo inhibitors test fl'!$U$22:$U$28</c:f>
              <c:numCache>
                <c:formatCode>General</c:formatCode>
                <c:ptCount val="7"/>
                <c:pt idx="0">
                  <c:v>20</c:v>
                </c:pt>
                <c:pt idx="1">
                  <c:v>10</c:v>
                </c:pt>
                <c:pt idx="2">
                  <c:v>5</c:v>
                </c:pt>
                <c:pt idx="3">
                  <c:v>2.5</c:v>
                </c:pt>
                <c:pt idx="4">
                  <c:v>1.25</c:v>
                </c:pt>
                <c:pt idx="5">
                  <c:v>0.625</c:v>
                </c:pt>
                <c:pt idx="6">
                  <c:v>0</c:v>
                </c:pt>
              </c:numCache>
            </c:numRef>
          </c:cat>
          <c:val>
            <c:numRef>
              <c:f>'6-28-19 Lipo inhibitors test fl'!$AC$22:$AC$28</c:f>
              <c:numCache>
                <c:formatCode>General</c:formatCode>
                <c:ptCount val="7"/>
                <c:pt idx="0">
                  <c:v>3.8478897314203624</c:v>
                </c:pt>
                <c:pt idx="1">
                  <c:v>2.6940277247407245</c:v>
                </c:pt>
                <c:pt idx="2">
                  <c:v>2.4973178404524212</c:v>
                </c:pt>
                <c:pt idx="3">
                  <c:v>2.2025712363391703</c:v>
                </c:pt>
                <c:pt idx="4">
                  <c:v>2.0421265736851359</c:v>
                </c:pt>
                <c:pt idx="5">
                  <c:v>2.0329738936470703</c:v>
                </c:pt>
                <c:pt idx="6">
                  <c:v>1</c:v>
                </c:pt>
              </c:numCache>
            </c:numRef>
          </c:val>
          <c:extLst>
            <c:ext xmlns:c16="http://schemas.microsoft.com/office/drawing/2014/chart" uri="{C3380CC4-5D6E-409C-BE32-E72D297353CC}">
              <c16:uniqueId val="{00000000-66D6-4E9D-83A2-434C5585A32C}"/>
            </c:ext>
          </c:extLst>
        </c:ser>
        <c:ser>
          <c:idx val="1"/>
          <c:order val="1"/>
          <c:tx>
            <c:strRef>
              <c:f>'6-28-19 Lipo inhibitors test fl'!$AD$4</c:f>
              <c:strCache>
                <c:ptCount val="1"/>
                <c:pt idx="0">
                  <c:v>CD80</c:v>
                </c:pt>
              </c:strCache>
            </c:strRef>
          </c:tx>
          <c:invertIfNegative val="0"/>
          <c:errBars>
            <c:errBarType val="both"/>
            <c:errValType val="cust"/>
            <c:noEndCap val="0"/>
            <c:plus>
              <c:numRef>
                <c:f>'6-28-19 Lipo inhibitors test fl'!$AD$48:$AD$54</c:f>
                <c:numCache>
                  <c:formatCode>General</c:formatCode>
                  <c:ptCount val="7"/>
                  <c:pt idx="0">
                    <c:v>6.6498587800974354E-2</c:v>
                  </c:pt>
                  <c:pt idx="1">
                    <c:v>6.0731092378992352E-2</c:v>
                  </c:pt>
                  <c:pt idx="2">
                    <c:v>4.193506828137078E-2</c:v>
                  </c:pt>
                  <c:pt idx="3">
                    <c:v>4.8008449346933484E-2</c:v>
                  </c:pt>
                  <c:pt idx="4">
                    <c:v>0.13143576285575548</c:v>
                  </c:pt>
                  <c:pt idx="5">
                    <c:v>3.7795076849563992E-2</c:v>
                  </c:pt>
                  <c:pt idx="6">
                    <c:v>4.6755515674730658E-2</c:v>
                  </c:pt>
                </c:numCache>
              </c:numRef>
            </c:plus>
            <c:minus>
              <c:numRef>
                <c:f>'6-28-19 Lipo inhibitors test fl'!$AD$48:$AD$54</c:f>
                <c:numCache>
                  <c:formatCode>General</c:formatCode>
                  <c:ptCount val="7"/>
                  <c:pt idx="0">
                    <c:v>6.6498587800974354E-2</c:v>
                  </c:pt>
                  <c:pt idx="1">
                    <c:v>6.0731092378992352E-2</c:v>
                  </c:pt>
                  <c:pt idx="2">
                    <c:v>4.193506828137078E-2</c:v>
                  </c:pt>
                  <c:pt idx="3">
                    <c:v>4.8008449346933484E-2</c:v>
                  </c:pt>
                  <c:pt idx="4">
                    <c:v>0.13143576285575548</c:v>
                  </c:pt>
                  <c:pt idx="5">
                    <c:v>3.7795076849563992E-2</c:v>
                  </c:pt>
                  <c:pt idx="6">
                    <c:v>4.6755515674730658E-2</c:v>
                  </c:pt>
                </c:numCache>
              </c:numRef>
            </c:minus>
          </c:errBars>
          <c:cat>
            <c:numRef>
              <c:f>'6-28-19 Lipo inhibitors test fl'!$U$22:$U$28</c:f>
              <c:numCache>
                <c:formatCode>General</c:formatCode>
                <c:ptCount val="7"/>
                <c:pt idx="0">
                  <c:v>20</c:v>
                </c:pt>
                <c:pt idx="1">
                  <c:v>10</c:v>
                </c:pt>
                <c:pt idx="2">
                  <c:v>5</c:v>
                </c:pt>
                <c:pt idx="3">
                  <c:v>2.5</c:v>
                </c:pt>
                <c:pt idx="4">
                  <c:v>1.25</c:v>
                </c:pt>
                <c:pt idx="5">
                  <c:v>0.625</c:v>
                </c:pt>
                <c:pt idx="6">
                  <c:v>0</c:v>
                </c:pt>
              </c:numCache>
            </c:numRef>
          </c:cat>
          <c:val>
            <c:numRef>
              <c:f>'6-28-19 Lipo inhibitors test fl'!$AD$22:$AD$28</c:f>
              <c:numCache>
                <c:formatCode>General</c:formatCode>
                <c:ptCount val="7"/>
                <c:pt idx="0">
                  <c:v>0.44208966761144031</c:v>
                </c:pt>
                <c:pt idx="1">
                  <c:v>0.50315640298892028</c:v>
                </c:pt>
                <c:pt idx="2">
                  <c:v>0.52872970883792836</c:v>
                </c:pt>
                <c:pt idx="3">
                  <c:v>0.60821953104869875</c:v>
                </c:pt>
                <c:pt idx="4">
                  <c:v>0.48840505024478226</c:v>
                </c:pt>
                <c:pt idx="5">
                  <c:v>0.479386755990724</c:v>
                </c:pt>
                <c:pt idx="6">
                  <c:v>1</c:v>
                </c:pt>
              </c:numCache>
            </c:numRef>
          </c:val>
          <c:extLst>
            <c:ext xmlns:c16="http://schemas.microsoft.com/office/drawing/2014/chart" uri="{C3380CC4-5D6E-409C-BE32-E72D297353CC}">
              <c16:uniqueId val="{00000001-66D6-4E9D-83A2-434C5585A32C}"/>
            </c:ext>
          </c:extLst>
        </c:ser>
        <c:ser>
          <c:idx val="2"/>
          <c:order val="2"/>
          <c:tx>
            <c:strRef>
              <c:f>'6-28-19 Lipo inhibitors test fl'!$AE$4</c:f>
              <c:strCache>
                <c:ptCount val="1"/>
                <c:pt idx="0">
                  <c:v>CD40</c:v>
                </c:pt>
              </c:strCache>
            </c:strRef>
          </c:tx>
          <c:invertIfNegative val="0"/>
          <c:errBars>
            <c:errBarType val="both"/>
            <c:errValType val="cust"/>
            <c:noEndCap val="0"/>
            <c:plus>
              <c:numRef>
                <c:f>'6-28-19 Lipo inhibitors test fl'!$AE$48:$AE$54</c:f>
                <c:numCache>
                  <c:formatCode>General</c:formatCode>
                  <c:ptCount val="7"/>
                  <c:pt idx="0">
                    <c:v>3.0780687922109123E-2</c:v>
                  </c:pt>
                  <c:pt idx="1">
                    <c:v>0.14274340882402423</c:v>
                  </c:pt>
                  <c:pt idx="2">
                    <c:v>3.5035371187359256E-2</c:v>
                  </c:pt>
                  <c:pt idx="3">
                    <c:v>1.9750665514242444E-2</c:v>
                  </c:pt>
                  <c:pt idx="4">
                    <c:v>9.5698798381624858E-2</c:v>
                  </c:pt>
                  <c:pt idx="5">
                    <c:v>5.8810265458956776E-2</c:v>
                  </c:pt>
                  <c:pt idx="6">
                    <c:v>0.18051422239486645</c:v>
                  </c:pt>
                </c:numCache>
              </c:numRef>
            </c:plus>
            <c:minus>
              <c:numRef>
                <c:f>'6-28-19 Lipo inhibitors test fl'!$AE$48:$AE$54</c:f>
                <c:numCache>
                  <c:formatCode>General</c:formatCode>
                  <c:ptCount val="7"/>
                  <c:pt idx="0">
                    <c:v>3.0780687922109123E-2</c:v>
                  </c:pt>
                  <c:pt idx="1">
                    <c:v>0.14274340882402423</c:v>
                  </c:pt>
                  <c:pt idx="2">
                    <c:v>3.5035371187359256E-2</c:v>
                  </c:pt>
                  <c:pt idx="3">
                    <c:v>1.9750665514242444E-2</c:v>
                  </c:pt>
                  <c:pt idx="4">
                    <c:v>9.5698798381624858E-2</c:v>
                  </c:pt>
                  <c:pt idx="5">
                    <c:v>5.8810265458956776E-2</c:v>
                  </c:pt>
                  <c:pt idx="6">
                    <c:v>0.18051422239486645</c:v>
                  </c:pt>
                </c:numCache>
              </c:numRef>
            </c:minus>
          </c:errBars>
          <c:cat>
            <c:numRef>
              <c:f>'6-28-19 Lipo inhibitors test fl'!$U$22:$U$28</c:f>
              <c:numCache>
                <c:formatCode>General</c:formatCode>
                <c:ptCount val="7"/>
                <c:pt idx="0">
                  <c:v>20</c:v>
                </c:pt>
                <c:pt idx="1">
                  <c:v>10</c:v>
                </c:pt>
                <c:pt idx="2">
                  <c:v>5</c:v>
                </c:pt>
                <c:pt idx="3">
                  <c:v>2.5</c:v>
                </c:pt>
                <c:pt idx="4">
                  <c:v>1.25</c:v>
                </c:pt>
                <c:pt idx="5">
                  <c:v>0.625</c:v>
                </c:pt>
                <c:pt idx="6">
                  <c:v>0</c:v>
                </c:pt>
              </c:numCache>
            </c:numRef>
          </c:cat>
          <c:val>
            <c:numRef>
              <c:f>'6-28-19 Lipo inhibitors test fl'!$AE$22:$AE$28</c:f>
              <c:numCache>
                <c:formatCode>General</c:formatCode>
                <c:ptCount val="7"/>
                <c:pt idx="0">
                  <c:v>-6.4291454594160198E-3</c:v>
                </c:pt>
                <c:pt idx="1">
                  <c:v>0.12496651486739888</c:v>
                </c:pt>
                <c:pt idx="2">
                  <c:v>0.1994374497723011</c:v>
                </c:pt>
                <c:pt idx="3">
                  <c:v>0.25877310474149479</c:v>
                </c:pt>
                <c:pt idx="4">
                  <c:v>0.25100455397803373</c:v>
                </c:pt>
                <c:pt idx="5">
                  <c:v>0.35802303777122957</c:v>
                </c:pt>
                <c:pt idx="6">
                  <c:v>1</c:v>
                </c:pt>
              </c:numCache>
            </c:numRef>
          </c:val>
          <c:extLst>
            <c:ext xmlns:c16="http://schemas.microsoft.com/office/drawing/2014/chart" uri="{C3380CC4-5D6E-409C-BE32-E72D297353CC}">
              <c16:uniqueId val="{00000002-66D6-4E9D-83A2-434C5585A32C}"/>
            </c:ext>
          </c:extLst>
        </c:ser>
        <c:dLbls>
          <c:showLegendKey val="0"/>
          <c:showVal val="0"/>
          <c:showCatName val="0"/>
          <c:showSerName val="0"/>
          <c:showPercent val="0"/>
          <c:showBubbleSize val="0"/>
        </c:dLbls>
        <c:gapWidth val="150"/>
        <c:axId val="318061568"/>
        <c:axId val="318067840"/>
      </c:barChart>
      <c:catAx>
        <c:axId val="318061568"/>
        <c:scaling>
          <c:orientation val="minMax"/>
        </c:scaling>
        <c:delete val="0"/>
        <c:axPos val="b"/>
        <c:title>
          <c:tx>
            <c:rich>
              <a:bodyPr/>
              <a:lstStyle/>
              <a:p>
                <a:pPr>
                  <a:defRPr/>
                </a:pPr>
                <a:r>
                  <a:rPr lang="en-US" dirty="0"/>
                  <a:t>Inhibitor (µM)</a:t>
                </a:r>
              </a:p>
            </c:rich>
          </c:tx>
          <c:overlay val="0"/>
        </c:title>
        <c:numFmt formatCode="General" sourceLinked="1"/>
        <c:majorTickMark val="out"/>
        <c:minorTickMark val="none"/>
        <c:tickLblPos val="nextTo"/>
        <c:crossAx val="318067840"/>
        <c:crosses val="autoZero"/>
        <c:auto val="1"/>
        <c:lblAlgn val="ctr"/>
        <c:lblOffset val="100"/>
        <c:noMultiLvlLbl val="0"/>
      </c:catAx>
      <c:valAx>
        <c:axId val="318067840"/>
        <c:scaling>
          <c:orientation val="minMax"/>
        </c:scaling>
        <c:delete val="0"/>
        <c:axPos val="l"/>
        <c:title>
          <c:tx>
            <c:rich>
              <a:bodyPr rot="-5400000" vert="horz"/>
              <a:lstStyle/>
              <a:p>
                <a:pPr>
                  <a:defRPr/>
                </a:pPr>
                <a:r>
                  <a:rPr lang="en-US"/>
                  <a:t>Fold Increase</a:t>
                </a:r>
              </a:p>
            </c:rich>
          </c:tx>
          <c:overlay val="0"/>
        </c:title>
        <c:numFmt formatCode="General" sourceLinked="1"/>
        <c:majorTickMark val="out"/>
        <c:minorTickMark val="none"/>
        <c:tickLblPos val="nextTo"/>
        <c:crossAx val="318061568"/>
        <c:crosses val="autoZero"/>
        <c:crossBetween val="between"/>
      </c:valAx>
    </c:plotArea>
    <c:legend>
      <c:legendPos val="r"/>
      <c:overlay val="0"/>
    </c:legend>
    <c:plotVisOnly val="1"/>
    <c:dispBlanksAs val="gap"/>
    <c:showDLblsOverMax val="0"/>
  </c:chart>
  <c:txPr>
    <a:bodyPr/>
    <a:lstStyle/>
    <a:p>
      <a:pPr>
        <a:defRPr sz="16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image" Target="../media/image2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9CFAD2-1D89-45A9-BC01-EDB11C21A108}"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991680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9CFAD2-1D89-45A9-BC01-EDB11C21A108}"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1082195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9CFAD2-1D89-45A9-BC01-EDB11C21A108}"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20093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9CFAD2-1D89-45A9-BC01-EDB11C21A108}"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228782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9CFAD2-1D89-45A9-BC01-EDB11C21A108}" type="datetimeFigureOut">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268468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9CFAD2-1D89-45A9-BC01-EDB11C21A108}"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3144634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9CFAD2-1D89-45A9-BC01-EDB11C21A108}" type="datetimeFigureOut">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1001232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9CFAD2-1D89-45A9-BC01-EDB11C21A108}" type="datetimeFigureOut">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1465677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9CFAD2-1D89-45A9-BC01-EDB11C21A108}" type="datetimeFigureOut">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263760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E9CFAD2-1D89-45A9-BC01-EDB11C21A108}"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3987909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E9CFAD2-1D89-45A9-BC01-EDB11C21A108}" type="datetimeFigureOut">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9A029-C177-49C4-9450-7B715430151C}" type="slidenum">
              <a:rPr lang="en-US" smtClean="0"/>
              <a:t>‹#›</a:t>
            </a:fld>
            <a:endParaRPr lang="en-US"/>
          </a:p>
        </p:txBody>
      </p:sp>
    </p:spTree>
    <p:extLst>
      <p:ext uri="{BB962C8B-B14F-4D97-AF65-F5344CB8AC3E}">
        <p14:creationId xmlns:p14="http://schemas.microsoft.com/office/powerpoint/2010/main" val="1234457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8E9CFAD2-1D89-45A9-BC01-EDB11C21A108}" type="datetimeFigureOut">
              <a:rPr lang="en-US" smtClean="0"/>
              <a:t>4/26/2022</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C789A029-C177-49C4-9450-7B715430151C}" type="slidenum">
              <a:rPr lang="en-US" smtClean="0"/>
              <a:t>‹#›</a:t>
            </a:fld>
            <a:endParaRPr lang="en-US"/>
          </a:p>
        </p:txBody>
      </p:sp>
    </p:spTree>
    <p:extLst>
      <p:ext uri="{BB962C8B-B14F-4D97-AF65-F5344CB8AC3E}">
        <p14:creationId xmlns:p14="http://schemas.microsoft.com/office/powerpoint/2010/main" val="296221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27.tiff"/><Relationship Id="rId4" Type="http://schemas.openxmlformats.org/officeDocument/2006/relationships/image" Target="../media/image26.emf"/></Relationships>
</file>

<file path=ppt/slides/_rels/slide12.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12" Type="http://schemas.openxmlformats.org/officeDocument/2006/relationships/image" Target="../media/image29.e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33.emf"/><Relationship Id="rId11" Type="http://schemas.openxmlformats.org/officeDocument/2006/relationships/oleObject" Target="../embeddings/oleObject13.bin"/><Relationship Id="rId5" Type="http://schemas.openxmlformats.org/officeDocument/2006/relationships/image" Target="../media/image32.emf"/><Relationship Id="rId10" Type="http://schemas.openxmlformats.org/officeDocument/2006/relationships/image" Target="../media/image28.emf"/><Relationship Id="rId4" Type="http://schemas.openxmlformats.org/officeDocument/2006/relationships/image" Target="../media/image31.emf"/><Relationship Id="rId9"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36.emf"/></Relationships>
</file>

<file path=ppt/slides/_rels/slide14.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image" Target="../media/image37.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8.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emf"/><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7.emf"/><Relationship Id="rId4" Type="http://schemas.openxmlformats.org/officeDocument/2006/relationships/image" Target="../media/image4.emf"/><Relationship Id="rId9" Type="http://schemas.openxmlformats.org/officeDocument/2006/relationships/oleObject" Target="../embeddings/oleObject7.bin"/><Relationship Id="rId14" Type="http://schemas.openxmlformats.org/officeDocument/2006/relationships/image" Target="../media/image9.emf"/></Relationships>
</file>

<file path=ppt/slides/_rels/slide6.xml.rels><?xml version="1.0" encoding="UTF-8" standalone="yes"?>
<Relationships xmlns="http://schemas.openxmlformats.org/package/2006/relationships"><Relationship Id="rId8" Type="http://schemas.openxmlformats.org/officeDocument/2006/relationships/image" Target="../media/image13.tif"/><Relationship Id="rId13" Type="http://schemas.openxmlformats.org/officeDocument/2006/relationships/image" Target="../media/image18.png"/><Relationship Id="rId3" Type="http://schemas.openxmlformats.org/officeDocument/2006/relationships/image" Target="../media/image11.tiff"/><Relationship Id="rId7" Type="http://schemas.microsoft.com/office/2007/relationships/hdphoto" Target="../media/hdphoto1.wdp"/><Relationship Id="rId12"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png"/><Relationship Id="rId11" Type="http://schemas.openxmlformats.org/officeDocument/2006/relationships/image" Target="../media/image16.jpeg"/><Relationship Id="rId5" Type="http://schemas.openxmlformats.org/officeDocument/2006/relationships/image" Target="../media/image10.emf"/><Relationship Id="rId10" Type="http://schemas.openxmlformats.org/officeDocument/2006/relationships/image" Target="../media/image15.jpeg"/><Relationship Id="rId4" Type="http://schemas.openxmlformats.org/officeDocument/2006/relationships/oleObject" Target="../embeddings/oleObject10.bin"/><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6A1F3A6-C40C-40A1-9182-108E9C90E94E}"/>
              </a:ext>
            </a:extLst>
          </p:cNvPr>
          <p:cNvGraphicFramePr>
            <a:graphicFrameLocks noGrp="1"/>
          </p:cNvGraphicFramePr>
          <p:nvPr>
            <p:extLst>
              <p:ext uri="{D42A27DB-BD31-4B8C-83A1-F6EECF244321}">
                <p14:modId xmlns:p14="http://schemas.microsoft.com/office/powerpoint/2010/main" val="979768363"/>
              </p:ext>
            </p:extLst>
          </p:nvPr>
        </p:nvGraphicFramePr>
        <p:xfrm>
          <a:off x="471487" y="1373845"/>
          <a:ext cx="5915025" cy="7429191"/>
        </p:xfrm>
        <a:graphic>
          <a:graphicData uri="http://schemas.openxmlformats.org/drawingml/2006/table">
            <a:tbl>
              <a:tblPr>
                <a:tableStyleId>{616DA210-FB5B-4158-B5E0-FEB733F419BA}</a:tableStyleId>
              </a:tblPr>
              <a:tblGrid>
                <a:gridCol w="575905">
                  <a:extLst>
                    <a:ext uri="{9D8B030D-6E8A-4147-A177-3AD203B41FA5}">
                      <a16:colId xmlns:a16="http://schemas.microsoft.com/office/drawing/2014/main" val="502547230"/>
                    </a:ext>
                  </a:extLst>
                </a:gridCol>
                <a:gridCol w="1775707">
                  <a:extLst>
                    <a:ext uri="{9D8B030D-6E8A-4147-A177-3AD203B41FA5}">
                      <a16:colId xmlns:a16="http://schemas.microsoft.com/office/drawing/2014/main" val="839455311"/>
                    </a:ext>
                  </a:extLst>
                </a:gridCol>
                <a:gridCol w="995836">
                  <a:extLst>
                    <a:ext uri="{9D8B030D-6E8A-4147-A177-3AD203B41FA5}">
                      <a16:colId xmlns:a16="http://schemas.microsoft.com/office/drawing/2014/main" val="3127560543"/>
                    </a:ext>
                  </a:extLst>
                </a:gridCol>
                <a:gridCol w="995836">
                  <a:extLst>
                    <a:ext uri="{9D8B030D-6E8A-4147-A177-3AD203B41FA5}">
                      <a16:colId xmlns:a16="http://schemas.microsoft.com/office/drawing/2014/main" val="1332325794"/>
                    </a:ext>
                  </a:extLst>
                </a:gridCol>
                <a:gridCol w="575905">
                  <a:extLst>
                    <a:ext uri="{9D8B030D-6E8A-4147-A177-3AD203B41FA5}">
                      <a16:colId xmlns:a16="http://schemas.microsoft.com/office/drawing/2014/main" val="2412791533"/>
                    </a:ext>
                  </a:extLst>
                </a:gridCol>
                <a:gridCol w="995836">
                  <a:extLst>
                    <a:ext uri="{9D8B030D-6E8A-4147-A177-3AD203B41FA5}">
                      <a16:colId xmlns:a16="http://schemas.microsoft.com/office/drawing/2014/main" val="2566550539"/>
                    </a:ext>
                  </a:extLst>
                </a:gridCol>
              </a:tblGrid>
              <a:tr h="172772">
                <a:tc>
                  <a:txBody>
                    <a:bodyPr/>
                    <a:lstStyle/>
                    <a:p>
                      <a:pPr algn="ctr" fontAlgn="b"/>
                      <a:r>
                        <a:rPr lang="en-US" sz="1000" u="none" strike="noStrike" dirty="0">
                          <a:effectLst/>
                        </a:rPr>
                        <a:t>#</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Inhibitor Name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Type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MW</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Final Conc</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Vendor</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019317161"/>
                  </a:ext>
                </a:extLst>
              </a:tr>
              <a:tr h="345543">
                <a:tc>
                  <a:txBody>
                    <a:bodyPr/>
                    <a:lstStyle/>
                    <a:p>
                      <a:pPr algn="ctr" fontAlgn="b"/>
                      <a:r>
                        <a:rPr lang="en-US" sz="1000" u="none" strike="noStrike">
                          <a:effectLst/>
                        </a:rPr>
                        <a:t>1</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Dexamethasone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cholesterol like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392.46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092340933"/>
                  </a:ext>
                </a:extLst>
              </a:tr>
              <a:tr h="323947">
                <a:tc>
                  <a:txBody>
                    <a:bodyPr/>
                    <a:lstStyle/>
                    <a:p>
                      <a:pPr algn="ctr" fontAlgn="b"/>
                      <a:r>
                        <a:rPr lang="en-US" sz="1000" u="none" strike="noStrike">
                          <a:effectLst/>
                        </a:rPr>
                        <a:t>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rapamycin</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Cyclic lipid</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914.17</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702193394"/>
                  </a:ext>
                </a:extLst>
              </a:tr>
              <a:tr h="172772">
                <a:tc>
                  <a:txBody>
                    <a:bodyPr/>
                    <a:lstStyle/>
                    <a:p>
                      <a:pPr algn="ctr" fontAlgn="b"/>
                      <a:r>
                        <a:rPr lang="en-US" sz="1000" u="none" strike="noStrike">
                          <a:effectLst/>
                        </a:rPr>
                        <a:t>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Ridaforolimus</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Cyclic lipid</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990.21</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Selleck Chem</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1746892463"/>
                  </a:ext>
                </a:extLst>
              </a:tr>
              <a:tr h="172772">
                <a:tc>
                  <a:txBody>
                    <a:bodyPr/>
                    <a:lstStyle/>
                    <a:p>
                      <a:pPr algn="ctr" fontAlgn="b"/>
                      <a:r>
                        <a:rPr lang="en-US" sz="1000" u="none" strike="noStrike">
                          <a:effectLst/>
                        </a:rPr>
                        <a:t>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acetylsalicylic acid</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180.16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 mM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188443836"/>
                  </a:ext>
                </a:extLst>
              </a:tr>
              <a:tr h="323947">
                <a:tc>
                  <a:txBody>
                    <a:bodyPr/>
                    <a:lstStyle/>
                    <a:p>
                      <a:pPr algn="ctr" fontAlgn="b"/>
                      <a:r>
                        <a:rPr lang="en-US" sz="1000" u="none" strike="noStrike">
                          <a:effectLst/>
                        </a:rPr>
                        <a:t>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ly294002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343.8</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646202882"/>
                  </a:ext>
                </a:extLst>
              </a:tr>
              <a:tr h="323947">
                <a:tc>
                  <a:txBody>
                    <a:bodyPr/>
                    <a:lstStyle/>
                    <a:p>
                      <a:pPr algn="ctr" fontAlgn="b"/>
                      <a:r>
                        <a:rPr lang="en-US" sz="1000" u="none" strike="noStrike">
                          <a:effectLst/>
                        </a:rPr>
                        <a:t>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simvastatin</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418.57</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758835808"/>
                  </a:ext>
                </a:extLst>
              </a:tr>
              <a:tr h="172772">
                <a:tc>
                  <a:txBody>
                    <a:bodyPr/>
                    <a:lstStyle/>
                    <a:p>
                      <a:pPr algn="ctr" fontAlgn="b"/>
                      <a:r>
                        <a:rPr lang="en-US" sz="1000" u="none" strike="noStrike">
                          <a:effectLst/>
                        </a:rPr>
                        <a:t>7</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IRF3-siRNA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siRNA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13300</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552194526"/>
                  </a:ext>
                </a:extLst>
              </a:tr>
              <a:tr h="172772">
                <a:tc>
                  <a:txBody>
                    <a:bodyPr/>
                    <a:lstStyle/>
                    <a:p>
                      <a:pPr algn="ctr" fontAlgn="b"/>
                      <a:r>
                        <a:rPr lang="en-US" sz="1000" u="none" strike="noStrike">
                          <a:effectLst/>
                        </a:rPr>
                        <a:t>8</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3'-Sialyl Lewis X</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Sugar</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820.74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Carbo Synth</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735543012"/>
                  </a:ext>
                </a:extLst>
              </a:tr>
              <a:tr h="172772">
                <a:tc>
                  <a:txBody>
                    <a:bodyPr/>
                    <a:lstStyle/>
                    <a:p>
                      <a:pPr algn="ctr" fontAlgn="b"/>
                      <a:r>
                        <a:rPr lang="en-US" sz="1000" u="none" strike="noStrike">
                          <a:effectLst/>
                        </a:rPr>
                        <a:t>9</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Cholecalciferol (Vitamin </a:t>
                      </a:r>
                      <a:r>
                        <a:rPr lang="en-US" sz="1000" i="1" u="none" strike="noStrike" dirty="0">
                          <a:effectLst/>
                        </a:rPr>
                        <a:t>D3</a:t>
                      </a:r>
                      <a:r>
                        <a:rPr lang="en-US" sz="1000" u="none" strike="noStrike" dirty="0">
                          <a:effectLst/>
                        </a:rPr>
                        <a:t>)</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Cholesterol-like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384.46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255460546"/>
                  </a:ext>
                </a:extLst>
              </a:tr>
              <a:tr h="172772">
                <a:tc>
                  <a:txBody>
                    <a:bodyPr/>
                    <a:lstStyle/>
                    <a:p>
                      <a:pPr algn="ctr" fontAlgn="b"/>
                      <a:r>
                        <a:rPr lang="en-US" sz="1000" u="none" strike="noStrike">
                          <a:effectLst/>
                        </a:rPr>
                        <a:t>10</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Vasoactive intestinal peptide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Peptide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3325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318012033"/>
                  </a:ext>
                </a:extLst>
              </a:tr>
              <a:tr h="172772">
                <a:tc>
                  <a:txBody>
                    <a:bodyPr/>
                    <a:lstStyle/>
                    <a:p>
                      <a:pPr algn="ctr" fontAlgn="b"/>
                      <a:r>
                        <a:rPr lang="en-US" sz="1000" u="none" strike="noStrike">
                          <a:effectLst/>
                        </a:rPr>
                        <a:t>11</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Lifitegrast</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615.5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Camen Chemical</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1971306141"/>
                  </a:ext>
                </a:extLst>
              </a:tr>
              <a:tr h="172772">
                <a:tc>
                  <a:txBody>
                    <a:bodyPr/>
                    <a:lstStyle/>
                    <a:p>
                      <a:pPr algn="ctr" fontAlgn="b"/>
                      <a:r>
                        <a:rPr lang="en-US" sz="1000" u="none" strike="noStrike">
                          <a:effectLst/>
                        </a:rPr>
                        <a:t>12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TSLP</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protein</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15.4 kDA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ng/mL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SinoBiologicals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1925223355"/>
                  </a:ext>
                </a:extLst>
              </a:tr>
              <a:tr h="172772">
                <a:tc>
                  <a:txBody>
                    <a:bodyPr/>
                    <a:lstStyle/>
                    <a:p>
                      <a:pPr algn="ctr" fontAlgn="b"/>
                      <a:r>
                        <a:rPr lang="en-US" sz="1000" u="none" strike="noStrike">
                          <a:effectLst/>
                        </a:rPr>
                        <a:t>13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minocycline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antiboiotic</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493.94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5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1979588015"/>
                  </a:ext>
                </a:extLst>
              </a:tr>
              <a:tr h="323947">
                <a:tc>
                  <a:txBody>
                    <a:bodyPr/>
                    <a:lstStyle/>
                    <a:p>
                      <a:pPr algn="ctr" fontAlgn="b"/>
                      <a:r>
                        <a:rPr lang="en-US" sz="1000" u="none" strike="noStrike">
                          <a:effectLst/>
                        </a:rPr>
                        <a:t>14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Hydroxychloroquine</a:t>
                      </a:r>
                      <a:endParaRPr lang="en-US" sz="1000" b="0" i="0" u="none" strike="noStrike">
                        <a:solidFill>
                          <a:srgbClr val="333333"/>
                        </a:solidFill>
                        <a:effectLst/>
                        <a:latin typeface="Arial" panose="020B060402020202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433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563397407"/>
                  </a:ext>
                </a:extLst>
              </a:tr>
              <a:tr h="323947">
                <a:tc>
                  <a:txBody>
                    <a:bodyPr/>
                    <a:lstStyle/>
                    <a:p>
                      <a:pPr algn="ctr" fontAlgn="b"/>
                      <a:r>
                        <a:rPr lang="en-US" sz="1000" u="none" strike="noStrike">
                          <a:effectLst/>
                        </a:rPr>
                        <a:t>15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Ligustilide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190.4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20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575724264"/>
                  </a:ext>
                </a:extLst>
              </a:tr>
              <a:tr h="172772">
                <a:tc>
                  <a:txBody>
                    <a:bodyPr/>
                    <a:lstStyle/>
                    <a:p>
                      <a:pPr algn="ctr" fontAlgn="b"/>
                      <a:r>
                        <a:rPr lang="en-US" sz="1000" u="none" strike="noStrike">
                          <a:effectLst/>
                        </a:rPr>
                        <a:t>16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Sapanisertib</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Selleck Chem</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944324921"/>
                  </a:ext>
                </a:extLst>
              </a:tr>
              <a:tr h="323947">
                <a:tc>
                  <a:txBody>
                    <a:bodyPr/>
                    <a:lstStyle/>
                    <a:p>
                      <a:pPr algn="ctr" fontAlgn="b"/>
                      <a:r>
                        <a:rPr lang="en-US" sz="1000" u="none" strike="noStrike">
                          <a:effectLst/>
                        </a:rPr>
                        <a:t>17</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HGF mouse protein</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protein</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79.3 kDa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100 ng/mL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Sino Biological</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736447831"/>
                  </a:ext>
                </a:extLst>
              </a:tr>
              <a:tr h="32394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Retinoic acid</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300.44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Med Chem Express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426063330"/>
                  </a:ext>
                </a:extLst>
              </a:tr>
              <a:tr h="172772">
                <a:tc>
                  <a:txBody>
                    <a:bodyPr/>
                    <a:lstStyle/>
                    <a:p>
                      <a:pPr algn="ctr" fontAlgn="b"/>
                      <a:r>
                        <a:rPr lang="en-US" sz="1000" u="none" strike="noStrike">
                          <a:effectLst/>
                        </a:rPr>
                        <a:t>19</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BX-795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591.47</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802619643"/>
                  </a:ext>
                </a:extLst>
              </a:tr>
              <a:tr h="172772">
                <a:tc>
                  <a:txBody>
                    <a:bodyPr/>
                    <a:lstStyle/>
                    <a:p>
                      <a:pPr algn="ctr" fontAlgn="b"/>
                      <a:r>
                        <a:rPr lang="en-US" sz="1000" u="none" strike="noStrike">
                          <a:effectLst/>
                        </a:rPr>
                        <a:t>20</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SB203580</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377.44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10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034747653"/>
                  </a:ext>
                </a:extLst>
              </a:tr>
              <a:tr h="172772">
                <a:tc>
                  <a:txBody>
                    <a:bodyPr/>
                    <a:lstStyle/>
                    <a:p>
                      <a:pPr algn="ctr" fontAlgn="b"/>
                      <a:r>
                        <a:rPr lang="en-US" sz="1000" u="none" strike="noStrike">
                          <a:effectLst/>
                        </a:rPr>
                        <a:t>21</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SP600125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220.2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10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359163116"/>
                  </a:ext>
                </a:extLst>
              </a:tr>
              <a:tr h="172772">
                <a:tc>
                  <a:txBody>
                    <a:bodyPr/>
                    <a:lstStyle/>
                    <a:p>
                      <a:pPr algn="ctr" fontAlgn="b"/>
                      <a:r>
                        <a:rPr lang="en-US" sz="1000" u="none" strike="noStrike">
                          <a:effectLst/>
                        </a:rPr>
                        <a:t>22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Curcumin</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368.38</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25 µM</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1172779797"/>
                  </a:ext>
                </a:extLst>
              </a:tr>
              <a:tr h="172772">
                <a:tc>
                  <a:txBody>
                    <a:bodyPr/>
                    <a:lstStyle/>
                    <a:p>
                      <a:pPr algn="ctr" fontAlgn="b"/>
                      <a:r>
                        <a:rPr lang="en-US" sz="1000" u="none" strike="noStrike">
                          <a:effectLst/>
                        </a:rPr>
                        <a:t>23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Bee venom PLA2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enzyme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0.1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Sigma</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928584598"/>
                  </a:ext>
                </a:extLst>
              </a:tr>
              <a:tr h="172772">
                <a:tc>
                  <a:txBody>
                    <a:bodyPr/>
                    <a:lstStyle/>
                    <a:p>
                      <a:pPr algn="ctr" fontAlgn="b"/>
                      <a:r>
                        <a:rPr lang="en-US" sz="1000" u="none" strike="noStrike">
                          <a:effectLst/>
                        </a:rPr>
                        <a:t>24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PI103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348.36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abcam</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372521158"/>
                  </a:ext>
                </a:extLst>
              </a:tr>
              <a:tr h="172772">
                <a:tc>
                  <a:txBody>
                    <a:bodyPr/>
                    <a:lstStyle/>
                    <a:p>
                      <a:pPr algn="ctr" fontAlgn="b"/>
                      <a:r>
                        <a:rPr lang="en-US" sz="1000" u="none" strike="noStrike">
                          <a:effectLst/>
                        </a:rPr>
                        <a:t>25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Parthenolide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248.3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abcam</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798658394"/>
                  </a:ext>
                </a:extLst>
              </a:tr>
              <a:tr h="172772">
                <a:tc>
                  <a:txBody>
                    <a:bodyPr/>
                    <a:lstStyle/>
                    <a:p>
                      <a:pPr algn="ctr" fontAlgn="b"/>
                      <a:r>
                        <a:rPr lang="en-US" sz="1000" u="none" strike="noStrike">
                          <a:effectLst/>
                        </a:rPr>
                        <a:t>26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SC 514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small molecule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224.3</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100 nM</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Tocris</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243369187"/>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Agonist Name</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gridSpan="2">
                  <a:txBody>
                    <a:bodyPr/>
                    <a:lstStyle/>
                    <a:p>
                      <a:pPr algn="ctr" fontAlgn="b"/>
                      <a:r>
                        <a:rPr lang="en-US" sz="1000" u="none" strike="noStrike">
                          <a:effectLst/>
                        </a:rPr>
                        <a:t>Concentration</a:t>
                      </a:r>
                      <a:endParaRPr lang="en-US" sz="1000" b="0" i="0" u="none" strike="noStrike">
                        <a:solidFill>
                          <a:srgbClr val="000000"/>
                        </a:solidFill>
                        <a:effectLst/>
                        <a:latin typeface="Calibri" panose="020F0502020204030204" pitchFamily="34" charset="0"/>
                      </a:endParaRPr>
                    </a:p>
                  </a:txBody>
                  <a:tcPr marL="7199" marR="7199" marT="7199" marB="0" anchor="ctr"/>
                </a:tc>
                <a:tc hMerge="1">
                  <a:txBody>
                    <a:bodyPr/>
                    <a:lstStyle/>
                    <a:p>
                      <a:endParaRPr lang="en-US"/>
                    </a:p>
                  </a:txBody>
                  <a:tcPr/>
                </a:tc>
                <a:extLst>
                  <a:ext uri="{0D108BD9-81ED-4DB2-BD59-A6C34878D82A}">
                    <a16:rowId xmlns:a16="http://schemas.microsoft.com/office/drawing/2014/main" val="2451517778"/>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LTA (Lipoteichoic acid BS)</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4-12 kDa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399512495"/>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LPS (Lipopolysaccaride EK)</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50-100 kDa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0.1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303015076"/>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a:effectLst/>
                        </a:rPr>
                        <a:t>FLA (Flagellin BS)</a:t>
                      </a:r>
                      <a:endParaRPr lang="en-US" sz="1000" b="0" i="0" u="none" strike="noStrike" dirty="0">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TLR5</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32 kDa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0.1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492502650"/>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R848</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TLR7</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350.8 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 ug/mL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358324733"/>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GpG (ODN 1826)</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TLR9</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6383 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 µM </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1972293158"/>
                  </a:ext>
                </a:extLst>
              </a:tr>
              <a:tr h="323947">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BF (bacteria fragilis, heat killed)</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TLR2</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n/a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10^6 cells per 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Invivogen</a:t>
                      </a:r>
                      <a:endParaRPr lang="en-US" sz="1000" b="0" i="0" u="none" strike="noStrike">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2385540560"/>
                  </a:ext>
                </a:extLst>
              </a:tr>
              <a:tr h="172772">
                <a:tc>
                  <a:txBody>
                    <a:bodyPr/>
                    <a:lstStyle/>
                    <a:p>
                      <a:pPr algn="ctr" fontAlgn="b"/>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HSP60 (Heat Shock Protein 60)</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TLR4</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57-59 kDa</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a:effectLst/>
                        </a:rPr>
                        <a:t>1 ng/mL</a:t>
                      </a:r>
                      <a:endParaRPr lang="en-US" sz="1000" b="0" i="0" u="none" strike="noStrike">
                        <a:solidFill>
                          <a:srgbClr val="000000"/>
                        </a:solidFill>
                        <a:effectLst/>
                        <a:latin typeface="Calibri" panose="020F0502020204030204" pitchFamily="34" charset="0"/>
                      </a:endParaRPr>
                    </a:p>
                  </a:txBody>
                  <a:tcPr marL="7199" marR="7199" marT="7199" marB="0" anchor="ctr"/>
                </a:tc>
                <a:tc>
                  <a:txBody>
                    <a:bodyPr/>
                    <a:lstStyle/>
                    <a:p>
                      <a:pPr algn="ctr" fontAlgn="b"/>
                      <a:r>
                        <a:rPr lang="en-US" sz="1000" u="none" strike="noStrike" dirty="0" err="1">
                          <a:effectLst/>
                        </a:rPr>
                        <a:t>NovusBio</a:t>
                      </a:r>
                      <a:endParaRPr lang="en-US" sz="1000" b="0" i="0" u="none" strike="noStrike" dirty="0">
                        <a:solidFill>
                          <a:srgbClr val="000000"/>
                        </a:solidFill>
                        <a:effectLst/>
                        <a:latin typeface="Calibri" panose="020F0502020204030204" pitchFamily="34" charset="0"/>
                      </a:endParaRPr>
                    </a:p>
                  </a:txBody>
                  <a:tcPr marL="7199" marR="7199" marT="7199" marB="0" anchor="ctr"/>
                </a:tc>
                <a:extLst>
                  <a:ext uri="{0D108BD9-81ED-4DB2-BD59-A6C34878D82A}">
                    <a16:rowId xmlns:a16="http://schemas.microsoft.com/office/drawing/2014/main" val="3793857984"/>
                  </a:ext>
                </a:extLst>
              </a:tr>
            </a:tbl>
          </a:graphicData>
        </a:graphic>
      </p:graphicFrame>
      <p:sp>
        <p:nvSpPr>
          <p:cNvPr id="6" name="TextBox 5">
            <a:extLst>
              <a:ext uri="{FF2B5EF4-FFF2-40B4-BE49-F238E27FC236}">
                <a16:creationId xmlns:a16="http://schemas.microsoft.com/office/drawing/2014/main" id="{FC6F2701-A0FD-41F9-BA69-57E9FE1F2CD0}"/>
              </a:ext>
            </a:extLst>
          </p:cNvPr>
          <p:cNvSpPr txBox="1"/>
          <p:nvPr/>
        </p:nvSpPr>
        <p:spPr>
          <a:xfrm>
            <a:off x="610257" y="9206077"/>
            <a:ext cx="5926046" cy="369332"/>
          </a:xfrm>
          <a:prstGeom prst="rect">
            <a:avLst/>
          </a:prstGeom>
          <a:noFill/>
        </p:spPr>
        <p:txBody>
          <a:bodyPr wrap="none" rtlCol="0">
            <a:spAutoFit/>
          </a:bodyPr>
          <a:lstStyle/>
          <a:p>
            <a:r>
              <a:rPr lang="en-US" dirty="0"/>
              <a:t>Table S-1. List of immunomodulators and TLR agonists tested.</a:t>
            </a:r>
          </a:p>
        </p:txBody>
      </p:sp>
    </p:spTree>
    <p:extLst>
      <p:ext uri="{BB962C8B-B14F-4D97-AF65-F5344CB8AC3E}">
        <p14:creationId xmlns:p14="http://schemas.microsoft.com/office/powerpoint/2010/main" val="26108727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2BA68B4-22B4-44B9-BE91-3A81ABF04D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909" b="27300"/>
          <a:stretch/>
        </p:blipFill>
        <p:spPr bwMode="auto">
          <a:xfrm>
            <a:off x="908753" y="5135958"/>
            <a:ext cx="3865444" cy="1888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a:extLst>
              <a:ext uri="{FF2B5EF4-FFF2-40B4-BE49-F238E27FC236}">
                <a16:creationId xmlns:a16="http://schemas.microsoft.com/office/drawing/2014/main" id="{6DCD635B-2F14-4C9D-87C3-E412007F29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595" y="7116423"/>
            <a:ext cx="4182752" cy="2984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0E5AEFD4-0B38-4763-BA5C-10BF0A82A443}"/>
              </a:ext>
            </a:extLst>
          </p:cNvPr>
          <p:cNvPicPr>
            <a:picLocks noChangeAspect="1"/>
          </p:cNvPicPr>
          <p:nvPr/>
        </p:nvPicPr>
        <p:blipFill rotWithShape="1">
          <a:blip r:embed="rId4">
            <a:extLst>
              <a:ext uri="{28A0092B-C50C-407E-A947-70E740481C1C}">
                <a14:useLocalDpi xmlns:a14="http://schemas.microsoft.com/office/drawing/2010/main" val="0"/>
              </a:ext>
            </a:extLst>
          </a:blip>
          <a:srcRect l="58182" b="50000"/>
          <a:stretch/>
        </p:blipFill>
        <p:spPr>
          <a:xfrm>
            <a:off x="4565597" y="617745"/>
            <a:ext cx="2200802" cy="2135499"/>
          </a:xfrm>
          <a:prstGeom prst="rect">
            <a:avLst/>
          </a:prstGeom>
        </p:spPr>
      </p:pic>
      <p:sp>
        <p:nvSpPr>
          <p:cNvPr id="11" name="TextBox 10">
            <a:extLst>
              <a:ext uri="{FF2B5EF4-FFF2-40B4-BE49-F238E27FC236}">
                <a16:creationId xmlns:a16="http://schemas.microsoft.com/office/drawing/2014/main" id="{42229BB2-5455-4CAF-AA06-144810CABA92}"/>
              </a:ext>
            </a:extLst>
          </p:cNvPr>
          <p:cNvSpPr txBox="1"/>
          <p:nvPr/>
        </p:nvSpPr>
        <p:spPr>
          <a:xfrm>
            <a:off x="185057" y="250371"/>
            <a:ext cx="457200" cy="369332"/>
          </a:xfrm>
          <a:prstGeom prst="rect">
            <a:avLst/>
          </a:prstGeom>
          <a:noFill/>
        </p:spPr>
        <p:txBody>
          <a:bodyPr wrap="square" rtlCol="0">
            <a:spAutoFit/>
          </a:bodyPr>
          <a:lstStyle/>
          <a:p>
            <a:r>
              <a:rPr lang="en-US" dirty="0"/>
              <a:t>A.</a:t>
            </a:r>
          </a:p>
        </p:txBody>
      </p:sp>
      <p:sp>
        <p:nvSpPr>
          <p:cNvPr id="12" name="TextBox 11">
            <a:extLst>
              <a:ext uri="{FF2B5EF4-FFF2-40B4-BE49-F238E27FC236}">
                <a16:creationId xmlns:a16="http://schemas.microsoft.com/office/drawing/2014/main" id="{7D4C8E98-9995-413E-B4AD-214126E089E5}"/>
              </a:ext>
            </a:extLst>
          </p:cNvPr>
          <p:cNvSpPr txBox="1"/>
          <p:nvPr/>
        </p:nvSpPr>
        <p:spPr>
          <a:xfrm>
            <a:off x="185057" y="5306426"/>
            <a:ext cx="367408" cy="369332"/>
          </a:xfrm>
          <a:prstGeom prst="rect">
            <a:avLst/>
          </a:prstGeom>
          <a:noFill/>
        </p:spPr>
        <p:txBody>
          <a:bodyPr wrap="none" rtlCol="0">
            <a:spAutoFit/>
          </a:bodyPr>
          <a:lstStyle/>
          <a:p>
            <a:r>
              <a:rPr lang="en-US" dirty="0"/>
              <a:t>B.</a:t>
            </a:r>
          </a:p>
        </p:txBody>
      </p:sp>
      <p:sp>
        <p:nvSpPr>
          <p:cNvPr id="13" name="TextBox 12">
            <a:extLst>
              <a:ext uri="{FF2B5EF4-FFF2-40B4-BE49-F238E27FC236}">
                <a16:creationId xmlns:a16="http://schemas.microsoft.com/office/drawing/2014/main" id="{D91A6267-2154-40A8-9D66-92B47BD2068F}"/>
              </a:ext>
            </a:extLst>
          </p:cNvPr>
          <p:cNvSpPr txBox="1"/>
          <p:nvPr/>
        </p:nvSpPr>
        <p:spPr>
          <a:xfrm>
            <a:off x="185057" y="7236526"/>
            <a:ext cx="365806" cy="369332"/>
          </a:xfrm>
          <a:prstGeom prst="rect">
            <a:avLst/>
          </a:prstGeom>
          <a:noFill/>
        </p:spPr>
        <p:txBody>
          <a:bodyPr wrap="none" rtlCol="0">
            <a:spAutoFit/>
          </a:bodyPr>
          <a:lstStyle/>
          <a:p>
            <a:r>
              <a:rPr lang="en-US" dirty="0"/>
              <a:t>C.</a:t>
            </a:r>
          </a:p>
        </p:txBody>
      </p:sp>
      <p:sp>
        <p:nvSpPr>
          <p:cNvPr id="14" name="TextBox 13">
            <a:extLst>
              <a:ext uri="{FF2B5EF4-FFF2-40B4-BE49-F238E27FC236}">
                <a16:creationId xmlns:a16="http://schemas.microsoft.com/office/drawing/2014/main" id="{658F38B5-B8B9-48C5-ACE7-58940D1D938A}"/>
              </a:ext>
            </a:extLst>
          </p:cNvPr>
          <p:cNvSpPr txBox="1"/>
          <p:nvPr/>
        </p:nvSpPr>
        <p:spPr>
          <a:xfrm>
            <a:off x="156029" y="10101328"/>
            <a:ext cx="6574972" cy="1754326"/>
          </a:xfrm>
          <a:prstGeom prst="rect">
            <a:avLst/>
          </a:prstGeom>
          <a:noFill/>
        </p:spPr>
        <p:txBody>
          <a:bodyPr wrap="square" rtlCol="0">
            <a:spAutoFit/>
          </a:bodyPr>
          <a:lstStyle/>
          <a:p>
            <a:r>
              <a:rPr lang="en-US" dirty="0"/>
              <a:t>Figure S-8. T cell analysis of mouse lymph nodes from experiment in Figure 3B,C.   (A) Gating strategy for lymphocytes identifying MHCII-epitope tetramer+ Tregs.  (B) Cell counts of live lymphocytes from various treatment groups (C) T cell distribution of lymphocytes for various treatment groups. Error bars indicate ±SD of N=3-4 mice per group.</a:t>
            </a:r>
          </a:p>
        </p:txBody>
      </p:sp>
      <p:sp>
        <p:nvSpPr>
          <p:cNvPr id="18" name="TextBox 17">
            <a:extLst>
              <a:ext uri="{FF2B5EF4-FFF2-40B4-BE49-F238E27FC236}">
                <a16:creationId xmlns:a16="http://schemas.microsoft.com/office/drawing/2014/main" id="{DAEA01C1-621E-4AAC-9AE9-236580CBFBF0}"/>
              </a:ext>
            </a:extLst>
          </p:cNvPr>
          <p:cNvSpPr txBox="1"/>
          <p:nvPr/>
        </p:nvSpPr>
        <p:spPr>
          <a:xfrm>
            <a:off x="3634841" y="7605858"/>
            <a:ext cx="1221505" cy="813556"/>
          </a:xfrm>
          <a:prstGeom prst="rect">
            <a:avLst/>
          </a:prstGeom>
          <a:solidFill>
            <a:schemeClr val="bg1"/>
          </a:solidFill>
        </p:spPr>
        <p:txBody>
          <a:bodyPr wrap="square" rtlCol="0">
            <a:spAutoFit/>
          </a:bodyPr>
          <a:lstStyle/>
          <a:p>
            <a:pPr>
              <a:lnSpc>
                <a:spcPct val="105000"/>
              </a:lnSpc>
            </a:pPr>
            <a:r>
              <a:rPr lang="en-US" sz="900" dirty="0"/>
              <a:t>PBS</a:t>
            </a:r>
          </a:p>
          <a:p>
            <a:pPr>
              <a:lnSpc>
                <a:spcPct val="105000"/>
              </a:lnSpc>
            </a:pPr>
            <a:r>
              <a:rPr lang="en-US" sz="900" dirty="0"/>
              <a:t>Free TLR</a:t>
            </a:r>
          </a:p>
          <a:p>
            <a:pPr>
              <a:lnSpc>
                <a:spcPct val="105000"/>
              </a:lnSpc>
            </a:pPr>
            <a:r>
              <a:rPr lang="en-US" sz="900" dirty="0"/>
              <a:t>Free TLR+I</a:t>
            </a:r>
          </a:p>
          <a:p>
            <a:pPr>
              <a:lnSpc>
                <a:spcPct val="105000"/>
              </a:lnSpc>
            </a:pPr>
            <a:r>
              <a:rPr lang="en-US" sz="900" dirty="0" err="1"/>
              <a:t>Lipo</a:t>
            </a:r>
            <a:r>
              <a:rPr lang="en-US" sz="900" baseline="30000" dirty="0" err="1"/>
              <a:t>TLR</a:t>
            </a:r>
            <a:endParaRPr lang="en-US" sz="900" baseline="30000" dirty="0"/>
          </a:p>
          <a:p>
            <a:pPr>
              <a:lnSpc>
                <a:spcPct val="105000"/>
              </a:lnSpc>
            </a:pPr>
            <a:r>
              <a:rPr lang="en-US" sz="900" dirty="0" err="1"/>
              <a:t>Lipo</a:t>
            </a:r>
            <a:r>
              <a:rPr lang="en-US" sz="900" baseline="30000" dirty="0" err="1"/>
              <a:t>TLR+I</a:t>
            </a:r>
            <a:endParaRPr lang="en-US" sz="900" baseline="30000" dirty="0"/>
          </a:p>
        </p:txBody>
      </p:sp>
      <p:sp>
        <p:nvSpPr>
          <p:cNvPr id="19" name="TextBox 18">
            <a:extLst>
              <a:ext uri="{FF2B5EF4-FFF2-40B4-BE49-F238E27FC236}">
                <a16:creationId xmlns:a16="http://schemas.microsoft.com/office/drawing/2014/main" id="{01C8486D-278A-4FDE-AC13-26F524171A30}"/>
              </a:ext>
            </a:extLst>
          </p:cNvPr>
          <p:cNvSpPr txBox="1"/>
          <p:nvPr/>
        </p:nvSpPr>
        <p:spPr>
          <a:xfrm>
            <a:off x="3634840" y="5628211"/>
            <a:ext cx="1221505" cy="813556"/>
          </a:xfrm>
          <a:prstGeom prst="rect">
            <a:avLst/>
          </a:prstGeom>
          <a:solidFill>
            <a:schemeClr val="bg1"/>
          </a:solidFill>
        </p:spPr>
        <p:txBody>
          <a:bodyPr wrap="square" rtlCol="0">
            <a:spAutoFit/>
          </a:bodyPr>
          <a:lstStyle/>
          <a:p>
            <a:pPr>
              <a:lnSpc>
                <a:spcPct val="105000"/>
              </a:lnSpc>
            </a:pPr>
            <a:r>
              <a:rPr lang="en-US" sz="900" dirty="0"/>
              <a:t>PBS</a:t>
            </a:r>
          </a:p>
          <a:p>
            <a:pPr>
              <a:lnSpc>
                <a:spcPct val="105000"/>
              </a:lnSpc>
            </a:pPr>
            <a:r>
              <a:rPr lang="en-US" sz="900" dirty="0"/>
              <a:t>Free TLR</a:t>
            </a:r>
          </a:p>
          <a:p>
            <a:pPr>
              <a:lnSpc>
                <a:spcPct val="105000"/>
              </a:lnSpc>
            </a:pPr>
            <a:r>
              <a:rPr lang="en-US" sz="900" dirty="0"/>
              <a:t>Free TLR+I</a:t>
            </a:r>
          </a:p>
          <a:p>
            <a:pPr>
              <a:lnSpc>
                <a:spcPct val="105000"/>
              </a:lnSpc>
            </a:pPr>
            <a:r>
              <a:rPr lang="en-US" sz="900" dirty="0" err="1"/>
              <a:t>Lipo</a:t>
            </a:r>
            <a:r>
              <a:rPr lang="en-US" sz="900" baseline="30000" dirty="0" err="1"/>
              <a:t>TLR</a:t>
            </a:r>
            <a:endParaRPr lang="en-US" sz="900" baseline="30000" dirty="0"/>
          </a:p>
          <a:p>
            <a:pPr>
              <a:lnSpc>
                <a:spcPct val="105000"/>
              </a:lnSpc>
            </a:pPr>
            <a:r>
              <a:rPr lang="en-US" sz="900" dirty="0" err="1"/>
              <a:t>Lipo</a:t>
            </a:r>
            <a:r>
              <a:rPr lang="en-US" sz="900" baseline="30000" dirty="0" err="1"/>
              <a:t>TLR+I</a:t>
            </a:r>
            <a:endParaRPr lang="en-US" sz="900" baseline="30000"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61" y="638722"/>
            <a:ext cx="6699991" cy="4331190"/>
          </a:xfrm>
          <a:prstGeom prst="rect">
            <a:avLst/>
          </a:prstGeom>
        </p:spPr>
      </p:pic>
      <p:cxnSp>
        <p:nvCxnSpPr>
          <p:cNvPr id="5" name="Straight Arrow Connector 4"/>
          <p:cNvCxnSpPr/>
          <p:nvPr/>
        </p:nvCxnSpPr>
        <p:spPr>
          <a:xfrm flipV="1">
            <a:off x="2173184" y="1816925"/>
            <a:ext cx="237507" cy="11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349855" y="1685494"/>
            <a:ext cx="237507" cy="11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510151" y="1685494"/>
            <a:ext cx="274640" cy="1307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349855" y="3464814"/>
            <a:ext cx="89903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2054431" y="3412553"/>
            <a:ext cx="14567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856510" y="4713811"/>
            <a:ext cx="732311" cy="2561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5652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15FC9C-A187-4A12-A098-6F5FA3C01ABD}"/>
              </a:ext>
            </a:extLst>
          </p:cNvPr>
          <p:cNvSpPr txBox="1"/>
          <p:nvPr/>
        </p:nvSpPr>
        <p:spPr>
          <a:xfrm>
            <a:off x="424543" y="6585857"/>
            <a:ext cx="5562600" cy="1578429"/>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EA8C407E-9AA6-4AC2-BBAD-BC09F78B3556}"/>
              </a:ext>
            </a:extLst>
          </p:cNvPr>
          <p:cNvSpPr txBox="1"/>
          <p:nvPr/>
        </p:nvSpPr>
        <p:spPr>
          <a:xfrm>
            <a:off x="424543" y="8753323"/>
            <a:ext cx="5421086" cy="2308324"/>
          </a:xfrm>
          <a:prstGeom prst="rect">
            <a:avLst/>
          </a:prstGeom>
          <a:noFill/>
        </p:spPr>
        <p:txBody>
          <a:bodyPr wrap="square" rtlCol="0">
            <a:spAutoFit/>
          </a:bodyPr>
          <a:lstStyle/>
          <a:p>
            <a:r>
              <a:rPr lang="en-US" dirty="0"/>
              <a:t>Figure S-9. Cultured Splenocytes taken from mice treated with tolerogenic liposomes reduce IL-2 and INF</a:t>
            </a:r>
            <a:r>
              <a:rPr lang="el-GR" dirty="0"/>
              <a:t>γ</a:t>
            </a:r>
            <a:r>
              <a:rPr lang="en-US" dirty="0"/>
              <a:t>  production.  Splenocytes from figure 3D were tested for (A) IL2 and (B) INF</a:t>
            </a:r>
            <a:r>
              <a:rPr lang="el-GR" dirty="0"/>
              <a:t>γ</a:t>
            </a:r>
            <a:r>
              <a:rPr lang="en-US" dirty="0"/>
              <a:t> production using via CBA. Error bars indicate ±SD of N=3-4 mice per group. </a:t>
            </a:r>
            <a:r>
              <a:rPr lang="en-US" sz="1800" dirty="0">
                <a:effectLst/>
                <a:latin typeface="Calibri" panose="020F0502020204030204" pitchFamily="34" charset="0"/>
                <a:ea typeface="Calibri" panose="020F0502020204030204" pitchFamily="34" charset="0"/>
                <a:cs typeface="Times New Roman" panose="02020603050405020304" pitchFamily="18" charset="0"/>
              </a:rPr>
              <a:t>Significance was determined by a two-way ANOVA with Tukey post hoc test for multiple comparisons. *p&lt;0.5, **p&lt;0.01, ***p&lt;1x10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-4</a:t>
            </a:r>
            <a:r>
              <a:rPr lang="en-US" sz="1800" dirty="0">
                <a:effectLst/>
                <a:latin typeface="Calibri" panose="020F0502020204030204" pitchFamily="34" charset="0"/>
                <a:ea typeface="Calibri" panose="020F0502020204030204" pitchFamily="34" charset="0"/>
                <a:cs typeface="Times New Roman" panose="02020603050405020304" pitchFamily="18" charset="0"/>
              </a:rPr>
              <a:t>, ****p&lt;1x10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-5</a:t>
            </a:r>
            <a:endParaRPr lang="en-US" dirty="0"/>
          </a:p>
        </p:txBody>
      </p:sp>
      <p:grpSp>
        <p:nvGrpSpPr>
          <p:cNvPr id="8" name="Group 7">
            <a:extLst>
              <a:ext uri="{FF2B5EF4-FFF2-40B4-BE49-F238E27FC236}">
                <a16:creationId xmlns:a16="http://schemas.microsoft.com/office/drawing/2014/main" id="{F450B64D-0E39-4C69-B576-8362AF94DA8D}"/>
              </a:ext>
            </a:extLst>
          </p:cNvPr>
          <p:cNvGrpSpPr/>
          <p:nvPr/>
        </p:nvGrpSpPr>
        <p:grpSpPr>
          <a:xfrm>
            <a:off x="664255" y="5432387"/>
            <a:ext cx="5997575" cy="3159125"/>
            <a:chOff x="430212" y="3325631"/>
            <a:chExt cx="5997575" cy="3159125"/>
          </a:xfrm>
        </p:grpSpPr>
        <p:graphicFrame>
          <p:nvGraphicFramePr>
            <p:cNvPr id="4" name="Object 3">
              <a:extLst>
                <a:ext uri="{FF2B5EF4-FFF2-40B4-BE49-F238E27FC236}">
                  <a16:creationId xmlns:a16="http://schemas.microsoft.com/office/drawing/2014/main" id="{AAC29139-4703-49DD-A587-87248D3932C5}"/>
                </a:ext>
              </a:extLst>
            </p:cNvPr>
            <p:cNvGraphicFramePr>
              <a:graphicFrameLocks noChangeAspect="1"/>
            </p:cNvGraphicFramePr>
            <p:nvPr>
              <p:extLst>
                <p:ext uri="{D42A27DB-BD31-4B8C-83A1-F6EECF244321}">
                  <p14:modId xmlns:p14="http://schemas.microsoft.com/office/powerpoint/2010/main" val="3054223387"/>
                </p:ext>
              </p:extLst>
            </p:nvPr>
          </p:nvGraphicFramePr>
          <p:xfrm>
            <a:off x="430212" y="3325631"/>
            <a:ext cx="5997575" cy="3159125"/>
          </p:xfrm>
          <a:graphic>
            <a:graphicData uri="http://schemas.openxmlformats.org/presentationml/2006/ole">
              <mc:AlternateContent xmlns:mc="http://schemas.openxmlformats.org/markup-compatibility/2006">
                <mc:Choice xmlns:v="urn:schemas-microsoft-com:vml" Requires="v">
                  <p:oleObj spid="_x0000_s5147" name="Prism 7" r:id="rId3" imgW="5997558" imgH="3159023" progId="Prism7.Document">
                    <p:embed/>
                  </p:oleObj>
                </mc:Choice>
                <mc:Fallback>
                  <p:oleObj name="Prism 7" r:id="rId3" imgW="5997558" imgH="3159023" progId="Prism7.Document">
                    <p:embed/>
                    <p:pic>
                      <p:nvPicPr>
                        <p:cNvPr id="0" name=""/>
                        <p:cNvPicPr/>
                        <p:nvPr/>
                      </p:nvPicPr>
                      <p:blipFill>
                        <a:blip r:embed="rId4"/>
                        <a:stretch>
                          <a:fillRect/>
                        </a:stretch>
                      </p:blipFill>
                      <p:spPr>
                        <a:xfrm>
                          <a:off x="430212" y="3325631"/>
                          <a:ext cx="5997575" cy="31591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5B17498-E1E0-4D6E-8235-30BB1339BAA1}"/>
                </a:ext>
              </a:extLst>
            </p:cNvPr>
            <p:cNvSpPr txBox="1"/>
            <p:nvPr/>
          </p:nvSpPr>
          <p:spPr>
            <a:xfrm>
              <a:off x="4362205" y="3592337"/>
              <a:ext cx="2065582" cy="1661289"/>
            </a:xfrm>
            <a:prstGeom prst="rect">
              <a:avLst/>
            </a:prstGeom>
            <a:solidFill>
              <a:schemeClr val="bg1"/>
            </a:solidFill>
          </p:spPr>
          <p:txBody>
            <a:bodyPr wrap="square" rtlCol="0">
              <a:spAutoFit/>
            </a:bodyPr>
            <a:lstStyle/>
            <a:p>
              <a:pPr>
                <a:lnSpc>
                  <a:spcPct val="114000"/>
                </a:lnSpc>
              </a:pPr>
              <a:r>
                <a:rPr lang="en-US" sz="1600" dirty="0"/>
                <a:t>PBS</a:t>
              </a:r>
            </a:p>
            <a:p>
              <a:pPr>
                <a:lnSpc>
                  <a:spcPct val="114000"/>
                </a:lnSpc>
              </a:pPr>
              <a:r>
                <a:rPr lang="en-US" sz="1600" dirty="0"/>
                <a:t>Free TLR</a:t>
              </a:r>
            </a:p>
            <a:p>
              <a:pPr>
                <a:lnSpc>
                  <a:spcPct val="114000"/>
                </a:lnSpc>
              </a:pPr>
              <a:r>
                <a:rPr lang="en-US" sz="1600" dirty="0" err="1"/>
                <a:t>Lipo</a:t>
              </a:r>
              <a:r>
                <a:rPr lang="en-US" sz="1600" baseline="30000" dirty="0" err="1"/>
                <a:t>TLR+I</a:t>
              </a:r>
              <a:endParaRPr lang="en-US" sz="1600" baseline="30000" dirty="0"/>
            </a:p>
            <a:p>
              <a:pPr>
                <a:lnSpc>
                  <a:spcPct val="114000"/>
                </a:lnSpc>
              </a:pPr>
              <a:r>
                <a:rPr lang="en-US" sz="1600" dirty="0" err="1"/>
                <a:t>Lipo</a:t>
              </a:r>
              <a:r>
                <a:rPr lang="en-US" sz="1600" baseline="30000" dirty="0" err="1"/>
                <a:t>TLR</a:t>
              </a:r>
              <a:endParaRPr lang="en-US" sz="1600" dirty="0"/>
            </a:p>
            <a:p>
              <a:pPr>
                <a:lnSpc>
                  <a:spcPct val="114000"/>
                </a:lnSpc>
              </a:pPr>
              <a:r>
                <a:rPr lang="en-US" sz="1600" dirty="0"/>
                <a:t>Free TLR+I</a:t>
              </a:r>
            </a:p>
            <a:p>
              <a:pPr>
                <a:lnSpc>
                  <a:spcPct val="105000"/>
                </a:lnSpc>
              </a:pPr>
              <a:endParaRPr lang="en-US" sz="1600" baseline="30000" dirty="0"/>
            </a:p>
          </p:txBody>
        </p:sp>
      </p:grpSp>
      <p:pic>
        <p:nvPicPr>
          <p:cNvPr id="9" name="Picture 8">
            <a:extLst>
              <a:ext uri="{FF2B5EF4-FFF2-40B4-BE49-F238E27FC236}">
                <a16:creationId xmlns:a16="http://schemas.microsoft.com/office/drawing/2014/main" id="{02F20DFE-3EF6-4F7D-8D3C-013FE856B22C}"/>
              </a:ext>
            </a:extLst>
          </p:cNvPr>
          <p:cNvPicPr>
            <a:picLocks noChangeAspect="1"/>
          </p:cNvPicPr>
          <p:nvPr/>
        </p:nvPicPr>
        <p:blipFill rotWithShape="1">
          <a:blip r:embed="rId5">
            <a:extLst>
              <a:ext uri="{28A0092B-C50C-407E-A947-70E740481C1C}">
                <a14:useLocalDpi xmlns:a14="http://schemas.microsoft.com/office/drawing/2010/main" val="0"/>
              </a:ext>
            </a:extLst>
          </a:blip>
          <a:srcRect l="476" t="71648" r="54462" b="8276"/>
          <a:stretch/>
        </p:blipFill>
        <p:spPr>
          <a:xfrm>
            <a:off x="0" y="1950724"/>
            <a:ext cx="5268459" cy="3319852"/>
          </a:xfrm>
          <a:prstGeom prst="rect">
            <a:avLst/>
          </a:prstGeom>
        </p:spPr>
      </p:pic>
      <p:sp>
        <p:nvSpPr>
          <p:cNvPr id="10" name="TextBox 9">
            <a:extLst>
              <a:ext uri="{FF2B5EF4-FFF2-40B4-BE49-F238E27FC236}">
                <a16:creationId xmlns:a16="http://schemas.microsoft.com/office/drawing/2014/main" id="{40CCAC9E-B552-4C96-9D1C-B5284E652766}"/>
              </a:ext>
            </a:extLst>
          </p:cNvPr>
          <p:cNvSpPr txBox="1"/>
          <p:nvPr/>
        </p:nvSpPr>
        <p:spPr>
          <a:xfrm>
            <a:off x="109084" y="1419581"/>
            <a:ext cx="315459" cy="369332"/>
          </a:xfrm>
          <a:prstGeom prst="rect">
            <a:avLst/>
          </a:prstGeom>
          <a:noFill/>
        </p:spPr>
        <p:txBody>
          <a:bodyPr wrap="square" rtlCol="0">
            <a:spAutoFit/>
          </a:bodyPr>
          <a:lstStyle/>
          <a:p>
            <a:r>
              <a:rPr lang="en-US" dirty="0"/>
              <a:t>A</a:t>
            </a:r>
          </a:p>
        </p:txBody>
      </p:sp>
      <p:sp>
        <p:nvSpPr>
          <p:cNvPr id="12" name="TextBox 11">
            <a:extLst>
              <a:ext uri="{FF2B5EF4-FFF2-40B4-BE49-F238E27FC236}">
                <a16:creationId xmlns:a16="http://schemas.microsoft.com/office/drawing/2014/main" id="{BA0E09FE-2BE9-4165-9AA9-A4D9230E8ABA}"/>
              </a:ext>
            </a:extLst>
          </p:cNvPr>
          <p:cNvSpPr txBox="1"/>
          <p:nvPr/>
        </p:nvSpPr>
        <p:spPr>
          <a:xfrm>
            <a:off x="109084" y="5463877"/>
            <a:ext cx="315459" cy="369332"/>
          </a:xfrm>
          <a:prstGeom prst="rect">
            <a:avLst/>
          </a:prstGeom>
          <a:noFill/>
        </p:spPr>
        <p:txBody>
          <a:bodyPr wrap="square" rtlCol="0">
            <a:spAutoFit/>
          </a:bodyPr>
          <a:lstStyle/>
          <a:p>
            <a:r>
              <a:rPr lang="en-US" dirty="0"/>
              <a:t>B</a:t>
            </a:r>
          </a:p>
        </p:txBody>
      </p:sp>
    </p:spTree>
    <p:extLst>
      <p:ext uri="{BB962C8B-B14F-4D97-AF65-F5344CB8AC3E}">
        <p14:creationId xmlns:p14="http://schemas.microsoft.com/office/powerpoint/2010/main" val="3610628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11403F-9606-4602-9233-F34EA02AF85E}"/>
              </a:ext>
            </a:extLst>
          </p:cNvPr>
          <p:cNvSpPr txBox="1"/>
          <p:nvPr/>
        </p:nvSpPr>
        <p:spPr>
          <a:xfrm>
            <a:off x="76649" y="8184718"/>
            <a:ext cx="6833013" cy="2123658"/>
          </a:xfrm>
          <a:prstGeom prst="rect">
            <a:avLst/>
          </a:prstGeom>
          <a:noFill/>
        </p:spPr>
        <p:txBody>
          <a:bodyPr wrap="square" rtlCol="0">
            <a:spAutoFit/>
          </a:bodyPr>
          <a:lstStyle/>
          <a:p>
            <a:r>
              <a:rPr lang="en-US" sz="1100" dirty="0"/>
              <a:t>Figure S-10. </a:t>
            </a:r>
            <a:r>
              <a:rPr lang="en-US" sz="1100" dirty="0" err="1"/>
              <a:t>Lipo</a:t>
            </a:r>
            <a:r>
              <a:rPr lang="en-US" sz="1100" baseline="30000" dirty="0" err="1"/>
              <a:t>TLR+I</a:t>
            </a:r>
            <a:r>
              <a:rPr lang="en-US" sz="1100" dirty="0"/>
              <a:t> suppresses antigen specific T cell responses with minimal disruption of other antigen specific responses.  Mice treated in Figure 3E-H with MOG or OVA specific liposomes and then challenged with either EAE or OVA/CpG were further analyzed.  Lymph cells from these mice  were analyzed for (A) populations of CD4, CD8 T cells and B cells and show no change (B) total Treg populations, showing a slight but insignificant increase in </a:t>
            </a:r>
            <a:r>
              <a:rPr lang="en-US" sz="1100" dirty="0" err="1"/>
              <a:t>Lipo</a:t>
            </a:r>
            <a:r>
              <a:rPr lang="en-US" sz="1100" baseline="30000" dirty="0" err="1"/>
              <a:t>TLR+I</a:t>
            </a:r>
            <a:r>
              <a:rPr lang="en-US" sz="1100" baseline="30000" dirty="0"/>
              <a:t> </a:t>
            </a:r>
            <a:r>
              <a:rPr lang="en-US" sz="1100" dirty="0"/>
              <a:t>treated groups. (C) Lymph cells were analyzed with tetramers for the major MHCI and MHCII OVA epitopes, showing no decrease for </a:t>
            </a:r>
            <a:r>
              <a:rPr lang="en-US" sz="1100" dirty="0" err="1"/>
              <a:t>MOG-Lipo</a:t>
            </a:r>
            <a:r>
              <a:rPr lang="en-US" sz="1100" baseline="30000" dirty="0" err="1"/>
              <a:t>TLR+I</a:t>
            </a:r>
            <a:r>
              <a:rPr lang="en-US" sz="1100" dirty="0"/>
              <a:t> treatment groups for either epitope. (D) Similarly there was no decrease in MOG tetramer positive cells between NT and </a:t>
            </a:r>
            <a:r>
              <a:rPr lang="en-US" sz="1100" dirty="0" err="1"/>
              <a:t>OVA-Lipo</a:t>
            </a:r>
            <a:r>
              <a:rPr lang="en-US" sz="1100" baseline="30000" dirty="0" err="1"/>
              <a:t>TLR+I</a:t>
            </a:r>
            <a:r>
              <a:rPr lang="en-US" sz="1100" dirty="0"/>
              <a:t> groups indicating no reduction in antigen specific T cells for perpendicular treatment groups.  (E-H). Splenocytes from these mice were analyzed with ICS for antigen specific T cell responses.  1 million splenocytes were incubated with either 10 ug/mL of OVA</a:t>
            </a:r>
            <a:r>
              <a:rPr lang="en-US" sz="1100" baseline="-25000" dirty="0"/>
              <a:t>257-268 </a:t>
            </a:r>
            <a:r>
              <a:rPr lang="en-US" sz="1100" dirty="0"/>
              <a:t>(OVAI), OVA</a:t>
            </a:r>
            <a:r>
              <a:rPr lang="en-US" sz="1100" baseline="-25000" dirty="0"/>
              <a:t>323-339</a:t>
            </a:r>
            <a:r>
              <a:rPr lang="en-US" sz="1100" dirty="0"/>
              <a:t> (OVAII) or MOG</a:t>
            </a:r>
            <a:r>
              <a:rPr lang="en-US" sz="1100" baseline="-25000" dirty="0"/>
              <a:t>35-55</a:t>
            </a:r>
            <a:r>
              <a:rPr lang="en-US" sz="1100" dirty="0"/>
              <a:t> (EAE) for 6 hours with brefeldin A and </a:t>
            </a:r>
            <a:r>
              <a:rPr lang="en-US" sz="1100" dirty="0" err="1"/>
              <a:t>monensin</a:t>
            </a:r>
            <a:r>
              <a:rPr lang="en-US" sz="1100" dirty="0"/>
              <a:t> (BD biosciences). Cells were then fixed and analyzed for (E) CD4+, INF</a:t>
            </a:r>
            <a:r>
              <a:rPr lang="el-GR" sz="1100" dirty="0"/>
              <a:t>γ</a:t>
            </a:r>
            <a:r>
              <a:rPr lang="en-US" sz="1100" dirty="0"/>
              <a:t>+ (F) CD4+, IL4+, (G) CD4+, IL17A+, or (H) CD8+, INF</a:t>
            </a:r>
            <a:r>
              <a:rPr lang="el-GR" sz="1100" dirty="0"/>
              <a:t>γ</a:t>
            </a:r>
            <a:r>
              <a:rPr lang="en-US" sz="1100" dirty="0"/>
              <a:t>+ T cells. Error bars indicate ±SD of N=3-4 mice per group. </a:t>
            </a:r>
          </a:p>
        </p:txBody>
      </p:sp>
      <p:sp>
        <p:nvSpPr>
          <p:cNvPr id="3" name="TextBox 2">
            <a:extLst>
              <a:ext uri="{FF2B5EF4-FFF2-40B4-BE49-F238E27FC236}">
                <a16:creationId xmlns:a16="http://schemas.microsoft.com/office/drawing/2014/main" id="{945CF85C-1BC4-4C8E-86CC-41B44EDBF4A5}"/>
              </a:ext>
            </a:extLst>
          </p:cNvPr>
          <p:cNvSpPr txBox="1"/>
          <p:nvPr/>
        </p:nvSpPr>
        <p:spPr>
          <a:xfrm>
            <a:off x="204952" y="346840"/>
            <a:ext cx="425669" cy="369332"/>
          </a:xfrm>
          <a:prstGeom prst="rect">
            <a:avLst/>
          </a:prstGeom>
          <a:noFill/>
        </p:spPr>
        <p:txBody>
          <a:bodyPr wrap="square" rtlCol="0">
            <a:spAutoFit/>
          </a:bodyPr>
          <a:lstStyle/>
          <a:p>
            <a:r>
              <a:rPr lang="en-US" dirty="0"/>
              <a:t>A.</a:t>
            </a:r>
          </a:p>
        </p:txBody>
      </p:sp>
      <p:pic>
        <p:nvPicPr>
          <p:cNvPr id="8" name="Picture 7">
            <a:extLst>
              <a:ext uri="{FF2B5EF4-FFF2-40B4-BE49-F238E27FC236}">
                <a16:creationId xmlns:a16="http://schemas.microsoft.com/office/drawing/2014/main" id="{E68FE179-7499-42DF-AB3F-B3ADACEF0B52}"/>
              </a:ext>
            </a:extLst>
          </p:cNvPr>
          <p:cNvPicPr>
            <a:picLocks noChangeAspect="1"/>
          </p:cNvPicPr>
          <p:nvPr/>
        </p:nvPicPr>
        <p:blipFill>
          <a:blip r:embed="rId3"/>
          <a:stretch>
            <a:fillRect/>
          </a:stretch>
        </p:blipFill>
        <p:spPr>
          <a:xfrm>
            <a:off x="706059" y="520467"/>
            <a:ext cx="2711658" cy="1639080"/>
          </a:xfrm>
          <a:prstGeom prst="rect">
            <a:avLst/>
          </a:prstGeom>
        </p:spPr>
      </p:pic>
      <p:pic>
        <p:nvPicPr>
          <p:cNvPr id="9" name="Picture 8">
            <a:extLst>
              <a:ext uri="{FF2B5EF4-FFF2-40B4-BE49-F238E27FC236}">
                <a16:creationId xmlns:a16="http://schemas.microsoft.com/office/drawing/2014/main" id="{FFEAC550-BA50-42CE-86EC-089593BBE94C}"/>
              </a:ext>
            </a:extLst>
          </p:cNvPr>
          <p:cNvPicPr>
            <a:picLocks noChangeAspect="1"/>
          </p:cNvPicPr>
          <p:nvPr/>
        </p:nvPicPr>
        <p:blipFill>
          <a:blip r:embed="rId4"/>
          <a:stretch>
            <a:fillRect/>
          </a:stretch>
        </p:blipFill>
        <p:spPr>
          <a:xfrm>
            <a:off x="3478074" y="483310"/>
            <a:ext cx="3029097" cy="1580398"/>
          </a:xfrm>
          <a:prstGeom prst="rect">
            <a:avLst/>
          </a:prstGeom>
        </p:spPr>
      </p:pic>
      <p:pic>
        <p:nvPicPr>
          <p:cNvPr id="11" name="Picture 10">
            <a:extLst>
              <a:ext uri="{FF2B5EF4-FFF2-40B4-BE49-F238E27FC236}">
                <a16:creationId xmlns:a16="http://schemas.microsoft.com/office/drawing/2014/main" id="{F9DE9BA3-8959-4BF5-8C7E-0520DCDF88D7}"/>
              </a:ext>
            </a:extLst>
          </p:cNvPr>
          <p:cNvPicPr>
            <a:picLocks noChangeAspect="1"/>
          </p:cNvPicPr>
          <p:nvPr/>
        </p:nvPicPr>
        <p:blipFill>
          <a:blip r:embed="rId5"/>
          <a:stretch>
            <a:fillRect/>
          </a:stretch>
        </p:blipFill>
        <p:spPr>
          <a:xfrm>
            <a:off x="630621" y="2319955"/>
            <a:ext cx="2862535" cy="1580398"/>
          </a:xfrm>
          <a:prstGeom prst="rect">
            <a:avLst/>
          </a:prstGeom>
        </p:spPr>
      </p:pic>
      <p:pic>
        <p:nvPicPr>
          <p:cNvPr id="18" name="Picture 17">
            <a:extLst>
              <a:ext uri="{FF2B5EF4-FFF2-40B4-BE49-F238E27FC236}">
                <a16:creationId xmlns:a16="http://schemas.microsoft.com/office/drawing/2014/main" id="{F37B1122-3669-4AEF-A62C-AF142D4E4B9B}"/>
              </a:ext>
            </a:extLst>
          </p:cNvPr>
          <p:cNvPicPr>
            <a:picLocks noChangeAspect="1"/>
          </p:cNvPicPr>
          <p:nvPr/>
        </p:nvPicPr>
        <p:blipFill>
          <a:blip r:embed="rId6"/>
          <a:stretch>
            <a:fillRect/>
          </a:stretch>
        </p:blipFill>
        <p:spPr>
          <a:xfrm>
            <a:off x="3670179" y="2302298"/>
            <a:ext cx="2901270" cy="1580398"/>
          </a:xfrm>
          <a:prstGeom prst="rect">
            <a:avLst/>
          </a:prstGeom>
        </p:spPr>
      </p:pic>
      <p:pic>
        <p:nvPicPr>
          <p:cNvPr id="20" name="Picture 19">
            <a:extLst>
              <a:ext uri="{FF2B5EF4-FFF2-40B4-BE49-F238E27FC236}">
                <a16:creationId xmlns:a16="http://schemas.microsoft.com/office/drawing/2014/main" id="{422A6AA1-99A7-42AD-BA2A-8B453C077718}"/>
              </a:ext>
            </a:extLst>
          </p:cNvPr>
          <p:cNvPicPr>
            <a:picLocks noChangeAspect="1"/>
          </p:cNvPicPr>
          <p:nvPr/>
        </p:nvPicPr>
        <p:blipFill>
          <a:blip r:embed="rId7"/>
          <a:stretch>
            <a:fillRect/>
          </a:stretch>
        </p:blipFill>
        <p:spPr>
          <a:xfrm>
            <a:off x="630621" y="4293070"/>
            <a:ext cx="2382218" cy="1836051"/>
          </a:xfrm>
          <a:prstGeom prst="rect">
            <a:avLst/>
          </a:prstGeom>
        </p:spPr>
      </p:pic>
      <p:pic>
        <p:nvPicPr>
          <p:cNvPr id="22" name="Picture 21">
            <a:extLst>
              <a:ext uri="{FF2B5EF4-FFF2-40B4-BE49-F238E27FC236}">
                <a16:creationId xmlns:a16="http://schemas.microsoft.com/office/drawing/2014/main" id="{8F4F8B86-5585-4EC7-9143-C5A83BA9EFCA}"/>
              </a:ext>
            </a:extLst>
          </p:cNvPr>
          <p:cNvPicPr>
            <a:picLocks noChangeAspect="1"/>
          </p:cNvPicPr>
          <p:nvPr/>
        </p:nvPicPr>
        <p:blipFill>
          <a:blip r:embed="rId8"/>
          <a:stretch>
            <a:fillRect/>
          </a:stretch>
        </p:blipFill>
        <p:spPr>
          <a:xfrm>
            <a:off x="3774400" y="4374096"/>
            <a:ext cx="2436446" cy="1812809"/>
          </a:xfrm>
          <a:prstGeom prst="rect">
            <a:avLst/>
          </a:prstGeom>
        </p:spPr>
      </p:pic>
      <p:graphicFrame>
        <p:nvGraphicFramePr>
          <p:cNvPr id="23" name="Object 22">
            <a:extLst>
              <a:ext uri="{FF2B5EF4-FFF2-40B4-BE49-F238E27FC236}">
                <a16:creationId xmlns:a16="http://schemas.microsoft.com/office/drawing/2014/main" id="{0375BD4E-45AD-4A3C-A534-02E4F79B5EB7}"/>
              </a:ext>
            </a:extLst>
          </p:cNvPr>
          <p:cNvGraphicFramePr>
            <a:graphicFrameLocks noChangeAspect="1"/>
          </p:cNvGraphicFramePr>
          <p:nvPr>
            <p:extLst>
              <p:ext uri="{D42A27DB-BD31-4B8C-83A1-F6EECF244321}">
                <p14:modId xmlns:p14="http://schemas.microsoft.com/office/powerpoint/2010/main" val="1006871922"/>
              </p:ext>
            </p:extLst>
          </p:nvPr>
        </p:nvGraphicFramePr>
        <p:xfrm>
          <a:off x="3774400" y="6198605"/>
          <a:ext cx="2376569" cy="1830241"/>
        </p:xfrm>
        <a:graphic>
          <a:graphicData uri="http://schemas.openxmlformats.org/presentationml/2006/ole">
            <mc:AlternateContent xmlns:mc="http://schemas.openxmlformats.org/markup-compatibility/2006">
              <mc:Choice xmlns:v="urn:schemas-microsoft-com:vml" Requires="v">
                <p:oleObj spid="_x0000_s6202" name="Prism 9" r:id="rId9" imgW="4675086" imgH="3600696" progId="Prism9.Document">
                  <p:embed/>
                </p:oleObj>
              </mc:Choice>
              <mc:Fallback>
                <p:oleObj name="Prism 9" r:id="rId9" imgW="4675086" imgH="3600696" progId="Prism9.Document">
                  <p:embed/>
                  <p:pic>
                    <p:nvPicPr>
                      <p:cNvPr id="0" name=""/>
                      <p:cNvPicPr/>
                      <p:nvPr/>
                    </p:nvPicPr>
                    <p:blipFill>
                      <a:blip r:embed="rId10"/>
                      <a:stretch>
                        <a:fillRect/>
                      </a:stretch>
                    </p:blipFill>
                    <p:spPr>
                      <a:xfrm>
                        <a:off x="3774400" y="6198605"/>
                        <a:ext cx="2376569" cy="1830241"/>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746B15CF-4D13-4829-9F14-BED6AF357C2D}"/>
              </a:ext>
            </a:extLst>
          </p:cNvPr>
          <p:cNvGraphicFramePr>
            <a:graphicFrameLocks noChangeAspect="1"/>
          </p:cNvGraphicFramePr>
          <p:nvPr>
            <p:extLst>
              <p:ext uri="{D42A27DB-BD31-4B8C-83A1-F6EECF244321}">
                <p14:modId xmlns:p14="http://schemas.microsoft.com/office/powerpoint/2010/main" val="3701503828"/>
              </p:ext>
            </p:extLst>
          </p:nvPr>
        </p:nvGraphicFramePr>
        <p:xfrm>
          <a:off x="630621" y="6186905"/>
          <a:ext cx="2430636" cy="1853643"/>
        </p:xfrm>
        <a:graphic>
          <a:graphicData uri="http://schemas.openxmlformats.org/presentationml/2006/ole">
            <mc:AlternateContent xmlns:mc="http://schemas.openxmlformats.org/markup-compatibility/2006">
              <mc:Choice xmlns:v="urn:schemas-microsoft-com:vml" Requires="v">
                <p:oleObj spid="_x0000_s6203" name="Prism 9" r:id="rId11" imgW="4781633" imgH="3646411" progId="Prism9.Document">
                  <p:embed/>
                </p:oleObj>
              </mc:Choice>
              <mc:Fallback>
                <p:oleObj name="Prism 9" r:id="rId11" imgW="4781633" imgH="3646411" progId="Prism9.Document">
                  <p:embed/>
                  <p:pic>
                    <p:nvPicPr>
                      <p:cNvPr id="0" name=""/>
                      <p:cNvPicPr/>
                      <p:nvPr/>
                    </p:nvPicPr>
                    <p:blipFill>
                      <a:blip r:embed="rId12"/>
                      <a:stretch>
                        <a:fillRect/>
                      </a:stretch>
                    </p:blipFill>
                    <p:spPr>
                      <a:xfrm>
                        <a:off x="630621" y="6186905"/>
                        <a:ext cx="2430636" cy="1853643"/>
                      </a:xfrm>
                      <a:prstGeom prst="rect">
                        <a:avLst/>
                      </a:prstGeom>
                    </p:spPr>
                  </p:pic>
                </p:oleObj>
              </mc:Fallback>
            </mc:AlternateContent>
          </a:graphicData>
        </a:graphic>
      </p:graphicFrame>
      <p:sp>
        <p:nvSpPr>
          <p:cNvPr id="42" name="TextBox 41">
            <a:extLst>
              <a:ext uri="{FF2B5EF4-FFF2-40B4-BE49-F238E27FC236}">
                <a16:creationId xmlns:a16="http://schemas.microsoft.com/office/drawing/2014/main" id="{BDD8011A-11BD-4B1F-A513-EBCC61BCF6D9}"/>
              </a:ext>
            </a:extLst>
          </p:cNvPr>
          <p:cNvSpPr txBox="1"/>
          <p:nvPr/>
        </p:nvSpPr>
        <p:spPr>
          <a:xfrm>
            <a:off x="3340466" y="346840"/>
            <a:ext cx="425669" cy="369332"/>
          </a:xfrm>
          <a:prstGeom prst="rect">
            <a:avLst/>
          </a:prstGeom>
          <a:noFill/>
        </p:spPr>
        <p:txBody>
          <a:bodyPr wrap="square" rtlCol="0">
            <a:spAutoFit/>
          </a:bodyPr>
          <a:lstStyle/>
          <a:p>
            <a:r>
              <a:rPr lang="en-US" dirty="0"/>
              <a:t>B.</a:t>
            </a:r>
          </a:p>
        </p:txBody>
      </p:sp>
      <p:sp>
        <p:nvSpPr>
          <p:cNvPr id="43" name="TextBox 42">
            <a:extLst>
              <a:ext uri="{FF2B5EF4-FFF2-40B4-BE49-F238E27FC236}">
                <a16:creationId xmlns:a16="http://schemas.microsoft.com/office/drawing/2014/main" id="{E87755B3-85E7-494D-A0EF-34009026D8E1}"/>
              </a:ext>
            </a:extLst>
          </p:cNvPr>
          <p:cNvSpPr txBox="1"/>
          <p:nvPr/>
        </p:nvSpPr>
        <p:spPr>
          <a:xfrm>
            <a:off x="204951" y="2154350"/>
            <a:ext cx="425669" cy="369332"/>
          </a:xfrm>
          <a:prstGeom prst="rect">
            <a:avLst/>
          </a:prstGeom>
          <a:noFill/>
        </p:spPr>
        <p:txBody>
          <a:bodyPr wrap="square" rtlCol="0">
            <a:spAutoFit/>
          </a:bodyPr>
          <a:lstStyle/>
          <a:p>
            <a:r>
              <a:rPr lang="en-US" dirty="0"/>
              <a:t>C.</a:t>
            </a:r>
          </a:p>
        </p:txBody>
      </p:sp>
      <p:sp>
        <p:nvSpPr>
          <p:cNvPr id="44" name="TextBox 43">
            <a:extLst>
              <a:ext uri="{FF2B5EF4-FFF2-40B4-BE49-F238E27FC236}">
                <a16:creationId xmlns:a16="http://schemas.microsoft.com/office/drawing/2014/main" id="{034C7BC1-19E6-4B3B-85FD-B7DF5A3204D2}"/>
              </a:ext>
            </a:extLst>
          </p:cNvPr>
          <p:cNvSpPr txBox="1"/>
          <p:nvPr/>
        </p:nvSpPr>
        <p:spPr>
          <a:xfrm>
            <a:off x="3257269" y="2122059"/>
            <a:ext cx="425669" cy="369332"/>
          </a:xfrm>
          <a:prstGeom prst="rect">
            <a:avLst/>
          </a:prstGeom>
          <a:noFill/>
        </p:spPr>
        <p:txBody>
          <a:bodyPr wrap="square" rtlCol="0">
            <a:spAutoFit/>
          </a:bodyPr>
          <a:lstStyle/>
          <a:p>
            <a:r>
              <a:rPr lang="en-US" dirty="0"/>
              <a:t>D.</a:t>
            </a:r>
          </a:p>
        </p:txBody>
      </p:sp>
      <p:sp>
        <p:nvSpPr>
          <p:cNvPr id="45" name="TextBox 44">
            <a:extLst>
              <a:ext uri="{FF2B5EF4-FFF2-40B4-BE49-F238E27FC236}">
                <a16:creationId xmlns:a16="http://schemas.microsoft.com/office/drawing/2014/main" id="{B6554291-B123-4B2A-AEAD-49A491C2B2AD}"/>
              </a:ext>
            </a:extLst>
          </p:cNvPr>
          <p:cNvSpPr txBox="1"/>
          <p:nvPr/>
        </p:nvSpPr>
        <p:spPr>
          <a:xfrm>
            <a:off x="221485" y="4125012"/>
            <a:ext cx="425669" cy="369332"/>
          </a:xfrm>
          <a:prstGeom prst="rect">
            <a:avLst/>
          </a:prstGeom>
          <a:noFill/>
        </p:spPr>
        <p:txBody>
          <a:bodyPr wrap="square" rtlCol="0">
            <a:spAutoFit/>
          </a:bodyPr>
          <a:lstStyle/>
          <a:p>
            <a:r>
              <a:rPr lang="en-US" dirty="0"/>
              <a:t>E.</a:t>
            </a:r>
          </a:p>
        </p:txBody>
      </p:sp>
      <p:sp>
        <p:nvSpPr>
          <p:cNvPr id="46" name="TextBox 45">
            <a:extLst>
              <a:ext uri="{FF2B5EF4-FFF2-40B4-BE49-F238E27FC236}">
                <a16:creationId xmlns:a16="http://schemas.microsoft.com/office/drawing/2014/main" id="{4E89E156-02F9-4DC1-8EF1-D9375572F75E}"/>
              </a:ext>
            </a:extLst>
          </p:cNvPr>
          <p:cNvSpPr txBox="1"/>
          <p:nvPr/>
        </p:nvSpPr>
        <p:spPr>
          <a:xfrm>
            <a:off x="3340466" y="4129055"/>
            <a:ext cx="425669" cy="369332"/>
          </a:xfrm>
          <a:prstGeom prst="rect">
            <a:avLst/>
          </a:prstGeom>
          <a:noFill/>
        </p:spPr>
        <p:txBody>
          <a:bodyPr wrap="square" rtlCol="0">
            <a:spAutoFit/>
          </a:bodyPr>
          <a:lstStyle/>
          <a:p>
            <a:r>
              <a:rPr lang="en-US" dirty="0"/>
              <a:t>F.</a:t>
            </a:r>
          </a:p>
        </p:txBody>
      </p:sp>
      <p:sp>
        <p:nvSpPr>
          <p:cNvPr id="47" name="TextBox 46">
            <a:extLst>
              <a:ext uri="{FF2B5EF4-FFF2-40B4-BE49-F238E27FC236}">
                <a16:creationId xmlns:a16="http://schemas.microsoft.com/office/drawing/2014/main" id="{0D45414E-842B-4E36-9924-24BA1B86E143}"/>
              </a:ext>
            </a:extLst>
          </p:cNvPr>
          <p:cNvSpPr txBox="1"/>
          <p:nvPr/>
        </p:nvSpPr>
        <p:spPr>
          <a:xfrm>
            <a:off x="204951" y="5863128"/>
            <a:ext cx="425669" cy="369332"/>
          </a:xfrm>
          <a:prstGeom prst="rect">
            <a:avLst/>
          </a:prstGeom>
          <a:noFill/>
        </p:spPr>
        <p:txBody>
          <a:bodyPr wrap="square" rtlCol="0">
            <a:spAutoFit/>
          </a:bodyPr>
          <a:lstStyle/>
          <a:p>
            <a:r>
              <a:rPr lang="en-US" dirty="0"/>
              <a:t>G.</a:t>
            </a:r>
          </a:p>
        </p:txBody>
      </p:sp>
      <p:sp>
        <p:nvSpPr>
          <p:cNvPr id="48" name="TextBox 47">
            <a:extLst>
              <a:ext uri="{FF2B5EF4-FFF2-40B4-BE49-F238E27FC236}">
                <a16:creationId xmlns:a16="http://schemas.microsoft.com/office/drawing/2014/main" id="{6C99761A-FC07-4881-9B5F-497384FE0E23}"/>
              </a:ext>
            </a:extLst>
          </p:cNvPr>
          <p:cNvSpPr txBox="1"/>
          <p:nvPr/>
        </p:nvSpPr>
        <p:spPr>
          <a:xfrm>
            <a:off x="3337523" y="5944455"/>
            <a:ext cx="425669" cy="369332"/>
          </a:xfrm>
          <a:prstGeom prst="rect">
            <a:avLst/>
          </a:prstGeom>
          <a:noFill/>
        </p:spPr>
        <p:txBody>
          <a:bodyPr wrap="square" rtlCol="0">
            <a:spAutoFit/>
          </a:bodyPr>
          <a:lstStyle/>
          <a:p>
            <a:r>
              <a:rPr lang="en-US" dirty="0"/>
              <a:t>H.</a:t>
            </a:r>
          </a:p>
        </p:txBody>
      </p:sp>
    </p:spTree>
    <p:extLst>
      <p:ext uri="{BB962C8B-B14F-4D97-AF65-F5344CB8AC3E}">
        <p14:creationId xmlns:p14="http://schemas.microsoft.com/office/powerpoint/2010/main" val="3389454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B74CC9-3340-4C0B-9866-E1563C5FBB96}"/>
              </a:ext>
            </a:extLst>
          </p:cNvPr>
          <p:cNvSpPr txBox="1"/>
          <p:nvPr/>
        </p:nvSpPr>
        <p:spPr>
          <a:xfrm>
            <a:off x="141512" y="10167256"/>
            <a:ext cx="6574971" cy="1754326"/>
          </a:xfrm>
          <a:prstGeom prst="rect">
            <a:avLst/>
          </a:prstGeom>
          <a:noFill/>
        </p:spPr>
        <p:txBody>
          <a:bodyPr wrap="square" rtlCol="0">
            <a:spAutoFit/>
          </a:bodyPr>
          <a:lstStyle/>
          <a:p>
            <a:r>
              <a:rPr lang="en-US" dirty="0"/>
              <a:t>Figure S-11. EAE testing optimization. Mice (N=10 per group) were treated 3 days prior with PBS or an injection of EAE peptide (10 ug per mouse) and free combination of inhibitors for a total of 10 µmols. EAE was induced with either (A) 200 ng or (B) 100 ng to determine optimal formulation.  200 ng was used in following EAE studies. </a:t>
            </a:r>
          </a:p>
        </p:txBody>
      </p:sp>
      <p:graphicFrame>
        <p:nvGraphicFramePr>
          <p:cNvPr id="4" name="Object 3">
            <a:extLst>
              <a:ext uri="{FF2B5EF4-FFF2-40B4-BE49-F238E27FC236}">
                <a16:creationId xmlns:a16="http://schemas.microsoft.com/office/drawing/2014/main" id="{04B729B8-7782-4F6C-B2D2-904084CBAD0F}"/>
              </a:ext>
            </a:extLst>
          </p:cNvPr>
          <p:cNvGraphicFramePr>
            <a:graphicFrameLocks noChangeAspect="1"/>
          </p:cNvGraphicFramePr>
          <p:nvPr>
            <p:extLst>
              <p:ext uri="{D42A27DB-BD31-4B8C-83A1-F6EECF244321}">
                <p14:modId xmlns:p14="http://schemas.microsoft.com/office/powerpoint/2010/main" val="2997890250"/>
              </p:ext>
            </p:extLst>
          </p:nvPr>
        </p:nvGraphicFramePr>
        <p:xfrm>
          <a:off x="363534" y="410028"/>
          <a:ext cx="6130925" cy="9501188"/>
        </p:xfrm>
        <a:graphic>
          <a:graphicData uri="http://schemas.openxmlformats.org/presentationml/2006/ole">
            <mc:AlternateContent xmlns:mc="http://schemas.openxmlformats.org/markup-compatibility/2006">
              <mc:Choice xmlns:v="urn:schemas-microsoft-com:vml" Requires="v">
                <p:oleObj spid="_x0000_s7195" name="Prism 7" r:id="rId3" imgW="6130381" imgH="9501187" progId="Prism7.Document">
                  <p:embed/>
                </p:oleObj>
              </mc:Choice>
              <mc:Fallback>
                <p:oleObj name="Prism 7" r:id="rId3" imgW="6130381" imgH="9501187" progId="Prism7.Document">
                  <p:embed/>
                  <p:pic>
                    <p:nvPicPr>
                      <p:cNvPr id="0" name=""/>
                      <p:cNvPicPr/>
                      <p:nvPr/>
                    </p:nvPicPr>
                    <p:blipFill>
                      <a:blip r:embed="rId4"/>
                      <a:stretch>
                        <a:fillRect/>
                      </a:stretch>
                    </p:blipFill>
                    <p:spPr>
                      <a:xfrm>
                        <a:off x="363534" y="410028"/>
                        <a:ext cx="6130925" cy="950118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5C2469D3-7E2A-4335-9121-8A579BFE7C20}"/>
              </a:ext>
            </a:extLst>
          </p:cNvPr>
          <p:cNvSpPr txBox="1"/>
          <p:nvPr/>
        </p:nvSpPr>
        <p:spPr>
          <a:xfrm>
            <a:off x="2231567" y="108857"/>
            <a:ext cx="2394857" cy="523220"/>
          </a:xfrm>
          <a:prstGeom prst="rect">
            <a:avLst/>
          </a:prstGeom>
          <a:noFill/>
        </p:spPr>
        <p:txBody>
          <a:bodyPr wrap="square" rtlCol="0">
            <a:spAutoFit/>
          </a:bodyPr>
          <a:lstStyle/>
          <a:p>
            <a:r>
              <a:rPr lang="en-US" sz="2800" b="1" dirty="0"/>
              <a:t>200 ng PTX</a:t>
            </a:r>
          </a:p>
        </p:txBody>
      </p:sp>
      <p:sp>
        <p:nvSpPr>
          <p:cNvPr id="6" name="TextBox 5">
            <a:extLst>
              <a:ext uri="{FF2B5EF4-FFF2-40B4-BE49-F238E27FC236}">
                <a16:creationId xmlns:a16="http://schemas.microsoft.com/office/drawing/2014/main" id="{33D1301F-49C7-468D-B47B-A61D23E0B9EF}"/>
              </a:ext>
            </a:extLst>
          </p:cNvPr>
          <p:cNvSpPr txBox="1"/>
          <p:nvPr/>
        </p:nvSpPr>
        <p:spPr>
          <a:xfrm>
            <a:off x="363534" y="410028"/>
            <a:ext cx="659723" cy="369332"/>
          </a:xfrm>
          <a:prstGeom prst="rect">
            <a:avLst/>
          </a:prstGeom>
          <a:noFill/>
        </p:spPr>
        <p:txBody>
          <a:bodyPr wrap="square" rtlCol="0">
            <a:spAutoFit/>
          </a:bodyPr>
          <a:lstStyle/>
          <a:p>
            <a:r>
              <a:rPr lang="en-US" dirty="0"/>
              <a:t>A.</a:t>
            </a:r>
          </a:p>
        </p:txBody>
      </p:sp>
      <p:sp>
        <p:nvSpPr>
          <p:cNvPr id="7" name="TextBox 6">
            <a:extLst>
              <a:ext uri="{FF2B5EF4-FFF2-40B4-BE49-F238E27FC236}">
                <a16:creationId xmlns:a16="http://schemas.microsoft.com/office/drawing/2014/main" id="{EF6CF217-C409-4D99-A066-F779B8166334}"/>
              </a:ext>
            </a:extLst>
          </p:cNvPr>
          <p:cNvSpPr txBox="1"/>
          <p:nvPr/>
        </p:nvSpPr>
        <p:spPr>
          <a:xfrm>
            <a:off x="363532" y="5595257"/>
            <a:ext cx="367408" cy="369332"/>
          </a:xfrm>
          <a:prstGeom prst="rect">
            <a:avLst/>
          </a:prstGeom>
          <a:noFill/>
        </p:spPr>
        <p:txBody>
          <a:bodyPr wrap="none" rtlCol="0">
            <a:spAutoFit/>
          </a:bodyPr>
          <a:lstStyle/>
          <a:p>
            <a:r>
              <a:rPr lang="en-US" dirty="0"/>
              <a:t>B.</a:t>
            </a:r>
          </a:p>
        </p:txBody>
      </p:sp>
      <p:sp>
        <p:nvSpPr>
          <p:cNvPr id="8" name="TextBox 7">
            <a:extLst>
              <a:ext uri="{FF2B5EF4-FFF2-40B4-BE49-F238E27FC236}">
                <a16:creationId xmlns:a16="http://schemas.microsoft.com/office/drawing/2014/main" id="{E27439F1-1C1E-43FB-A362-8BE647DA552D}"/>
              </a:ext>
            </a:extLst>
          </p:cNvPr>
          <p:cNvSpPr txBox="1"/>
          <p:nvPr/>
        </p:nvSpPr>
        <p:spPr>
          <a:xfrm>
            <a:off x="1823764" y="632077"/>
            <a:ext cx="1605236" cy="663515"/>
          </a:xfrm>
          <a:prstGeom prst="rect">
            <a:avLst/>
          </a:prstGeom>
          <a:solidFill>
            <a:schemeClr val="bg1"/>
          </a:solidFill>
        </p:spPr>
        <p:txBody>
          <a:bodyPr wrap="square" rtlCol="0">
            <a:spAutoFit/>
          </a:bodyPr>
          <a:lstStyle/>
          <a:p>
            <a:pPr>
              <a:lnSpc>
                <a:spcPct val="120000"/>
              </a:lnSpc>
            </a:pPr>
            <a:r>
              <a:rPr lang="en-US" sz="1600" dirty="0"/>
              <a:t>PBS</a:t>
            </a:r>
            <a:br>
              <a:rPr lang="en-US" sz="1600" dirty="0"/>
            </a:br>
            <a:r>
              <a:rPr lang="en-US" sz="1600" dirty="0"/>
              <a:t>Free I</a:t>
            </a:r>
            <a:endParaRPr lang="en-US" sz="1600" baseline="30000" dirty="0"/>
          </a:p>
        </p:txBody>
      </p:sp>
      <p:sp>
        <p:nvSpPr>
          <p:cNvPr id="9" name="TextBox 8">
            <a:extLst>
              <a:ext uri="{FF2B5EF4-FFF2-40B4-BE49-F238E27FC236}">
                <a16:creationId xmlns:a16="http://schemas.microsoft.com/office/drawing/2014/main" id="{57BAF6C7-72B8-4BC3-99A8-F4033E7D1E74}"/>
              </a:ext>
            </a:extLst>
          </p:cNvPr>
          <p:cNvSpPr txBox="1"/>
          <p:nvPr/>
        </p:nvSpPr>
        <p:spPr>
          <a:xfrm>
            <a:off x="5484887" y="5985371"/>
            <a:ext cx="1231596" cy="922047"/>
          </a:xfrm>
          <a:prstGeom prst="rect">
            <a:avLst/>
          </a:prstGeom>
          <a:solidFill>
            <a:schemeClr val="bg1"/>
          </a:solidFill>
        </p:spPr>
        <p:txBody>
          <a:bodyPr wrap="square" rtlCol="0">
            <a:spAutoFit/>
          </a:bodyPr>
          <a:lstStyle/>
          <a:p>
            <a:pPr>
              <a:lnSpc>
                <a:spcPct val="180000"/>
              </a:lnSpc>
            </a:pPr>
            <a:r>
              <a:rPr lang="en-US" sz="1600" dirty="0"/>
              <a:t>PBS</a:t>
            </a:r>
            <a:br>
              <a:rPr lang="en-US" sz="1600" dirty="0"/>
            </a:br>
            <a:r>
              <a:rPr lang="en-US" sz="1600" dirty="0"/>
              <a:t>Free I</a:t>
            </a:r>
            <a:endParaRPr lang="en-US" sz="1600" baseline="30000" dirty="0"/>
          </a:p>
        </p:txBody>
      </p:sp>
    </p:spTree>
    <p:extLst>
      <p:ext uri="{BB962C8B-B14F-4D97-AF65-F5344CB8AC3E}">
        <p14:creationId xmlns:p14="http://schemas.microsoft.com/office/powerpoint/2010/main" val="1415096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41632D-FFFF-4158-969C-BDC08F4CE925}"/>
              </a:ext>
            </a:extLst>
          </p:cNvPr>
          <p:cNvPicPr>
            <a:picLocks noChangeAspect="1"/>
          </p:cNvPicPr>
          <p:nvPr/>
        </p:nvPicPr>
        <p:blipFill rotWithShape="1">
          <a:blip r:embed="rId2">
            <a:extLst>
              <a:ext uri="{28A0092B-C50C-407E-A947-70E740481C1C}">
                <a14:useLocalDpi xmlns:a14="http://schemas.microsoft.com/office/drawing/2010/main" val="0"/>
              </a:ext>
            </a:extLst>
          </a:blip>
          <a:srcRect l="5371" t="75035" r="51852" b="743"/>
          <a:stretch/>
        </p:blipFill>
        <p:spPr>
          <a:xfrm>
            <a:off x="501650" y="496969"/>
            <a:ext cx="4876800" cy="3905664"/>
          </a:xfrm>
          <a:prstGeom prst="rect">
            <a:avLst/>
          </a:prstGeom>
        </p:spPr>
      </p:pic>
      <p:pic>
        <p:nvPicPr>
          <p:cNvPr id="4" name="Picture 3">
            <a:extLst>
              <a:ext uri="{FF2B5EF4-FFF2-40B4-BE49-F238E27FC236}">
                <a16:creationId xmlns:a16="http://schemas.microsoft.com/office/drawing/2014/main" id="{64AE5790-5A1B-4D70-A710-757F87E3CFDD}"/>
              </a:ext>
            </a:extLst>
          </p:cNvPr>
          <p:cNvPicPr>
            <a:picLocks noChangeAspect="1"/>
          </p:cNvPicPr>
          <p:nvPr/>
        </p:nvPicPr>
        <p:blipFill rotWithShape="1">
          <a:blip r:embed="rId3">
            <a:extLst>
              <a:ext uri="{28A0092B-C50C-407E-A947-70E740481C1C}">
                <a14:useLocalDpi xmlns:a14="http://schemas.microsoft.com/office/drawing/2010/main" val="0"/>
              </a:ext>
            </a:extLst>
          </a:blip>
          <a:srcRect l="53147" t="75176" r="1113" b="508"/>
          <a:stretch/>
        </p:blipFill>
        <p:spPr>
          <a:xfrm>
            <a:off x="501650" y="4803198"/>
            <a:ext cx="5194300" cy="3905664"/>
          </a:xfrm>
          <a:prstGeom prst="rect">
            <a:avLst/>
          </a:prstGeom>
        </p:spPr>
      </p:pic>
      <p:sp>
        <p:nvSpPr>
          <p:cNvPr id="5" name="TextBox 4">
            <a:extLst>
              <a:ext uri="{FF2B5EF4-FFF2-40B4-BE49-F238E27FC236}">
                <a16:creationId xmlns:a16="http://schemas.microsoft.com/office/drawing/2014/main" id="{7A02F94C-678D-4251-9AB0-CFB42DDD1420}"/>
              </a:ext>
            </a:extLst>
          </p:cNvPr>
          <p:cNvSpPr txBox="1"/>
          <p:nvPr/>
        </p:nvSpPr>
        <p:spPr>
          <a:xfrm>
            <a:off x="363534" y="410028"/>
            <a:ext cx="659723" cy="369332"/>
          </a:xfrm>
          <a:prstGeom prst="rect">
            <a:avLst/>
          </a:prstGeom>
          <a:noFill/>
        </p:spPr>
        <p:txBody>
          <a:bodyPr wrap="square" rtlCol="0">
            <a:spAutoFit/>
          </a:bodyPr>
          <a:lstStyle/>
          <a:p>
            <a:r>
              <a:rPr lang="en-US" dirty="0"/>
              <a:t>A.</a:t>
            </a:r>
          </a:p>
        </p:txBody>
      </p:sp>
      <p:sp>
        <p:nvSpPr>
          <p:cNvPr id="6" name="TextBox 5">
            <a:extLst>
              <a:ext uri="{FF2B5EF4-FFF2-40B4-BE49-F238E27FC236}">
                <a16:creationId xmlns:a16="http://schemas.microsoft.com/office/drawing/2014/main" id="{064EE84E-EA4D-434A-8304-4DDCA0C7EB7A}"/>
              </a:ext>
            </a:extLst>
          </p:cNvPr>
          <p:cNvSpPr txBox="1"/>
          <p:nvPr/>
        </p:nvSpPr>
        <p:spPr>
          <a:xfrm>
            <a:off x="317946" y="4618532"/>
            <a:ext cx="367408" cy="369332"/>
          </a:xfrm>
          <a:prstGeom prst="rect">
            <a:avLst/>
          </a:prstGeom>
          <a:noFill/>
        </p:spPr>
        <p:txBody>
          <a:bodyPr wrap="none" rtlCol="0">
            <a:spAutoFit/>
          </a:bodyPr>
          <a:lstStyle/>
          <a:p>
            <a:r>
              <a:rPr lang="en-US" dirty="0"/>
              <a:t>B.</a:t>
            </a:r>
          </a:p>
        </p:txBody>
      </p:sp>
      <p:sp>
        <p:nvSpPr>
          <p:cNvPr id="7" name="TextBox 6">
            <a:extLst>
              <a:ext uri="{FF2B5EF4-FFF2-40B4-BE49-F238E27FC236}">
                <a16:creationId xmlns:a16="http://schemas.microsoft.com/office/drawing/2014/main" id="{6CD290FB-4E7A-454E-857B-DEF17E5BFEB7}"/>
              </a:ext>
            </a:extLst>
          </p:cNvPr>
          <p:cNvSpPr txBox="1"/>
          <p:nvPr/>
        </p:nvSpPr>
        <p:spPr>
          <a:xfrm>
            <a:off x="141514" y="8740376"/>
            <a:ext cx="6574971" cy="3139321"/>
          </a:xfrm>
          <a:prstGeom prst="rect">
            <a:avLst/>
          </a:prstGeom>
          <a:noFill/>
        </p:spPr>
        <p:txBody>
          <a:bodyPr wrap="square" rtlCol="0">
            <a:spAutoFit/>
          </a:bodyPr>
          <a:lstStyle/>
          <a:p>
            <a:r>
              <a:rPr lang="en-US" dirty="0"/>
              <a:t>Figure S-12. </a:t>
            </a:r>
            <a:r>
              <a:rPr lang="en-US" dirty="0" err="1"/>
              <a:t>Lipo</a:t>
            </a:r>
            <a:r>
              <a:rPr lang="en-US" baseline="30000" dirty="0" err="1"/>
              <a:t>TLR+I</a:t>
            </a:r>
            <a:r>
              <a:rPr lang="en-US" dirty="0"/>
              <a:t> treated mice generate EAE protection via T cell suppression. (</a:t>
            </a:r>
            <a:r>
              <a:rPr lang="en-US" dirty="0">
                <a:latin typeface="Calibri" panose="020F0502020204030204" pitchFamily="34" charset="0"/>
                <a:cs typeface="Times New Roman" panose="02020603050405020304" pitchFamily="18" charset="0"/>
              </a:rPr>
              <a:t>A</a:t>
            </a:r>
            <a:r>
              <a:rPr lang="en-US" sz="1800" dirty="0">
                <a:effectLst/>
                <a:latin typeface="Calibri" panose="020F0502020204030204" pitchFamily="34" charset="0"/>
                <a:ea typeface="Calibri" panose="020F0502020204030204" pitchFamily="34" charset="0"/>
                <a:cs typeface="Times New Roman" panose="02020603050405020304" pitchFamily="18" charset="0"/>
              </a:rPr>
              <a:t>) Spleenocytes from mice in figure 4B were isolated, stained with CFSE and incubated with BMDCs (3:1 Spleenocyte to BMDCs) for 16 h. Cells were incubated with MOG peptide (10 ug/mL) for 48 h then analyzed via flow. No peptide indicates spleenocytes from a naïve mouse that were not given MOG peptide. (B) Supernatants from part A was analyzed via CBA for IL-2/IL-6 secretion. Blank indicates signal from blank media. For parts B-F, error bars indicate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SD of each mouse group (between 3-5 per group). Significance was determined by a two-way ANOVA with Tukey post hoc test for multiple comparisons. *p&lt;0.5</a:t>
            </a:r>
            <a:endParaRPr lang="en-US" dirty="0"/>
          </a:p>
        </p:txBody>
      </p:sp>
    </p:spTree>
    <p:extLst>
      <p:ext uri="{BB962C8B-B14F-4D97-AF65-F5344CB8AC3E}">
        <p14:creationId xmlns:p14="http://schemas.microsoft.com/office/powerpoint/2010/main" val="3282905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12654AC-50D0-4205-9E52-C1552E5ECCB8}"/>
              </a:ext>
            </a:extLst>
          </p:cNvPr>
          <p:cNvGraphicFramePr>
            <a:graphicFrameLocks noGrp="1"/>
          </p:cNvGraphicFramePr>
          <p:nvPr>
            <p:extLst>
              <p:ext uri="{D42A27DB-BD31-4B8C-83A1-F6EECF244321}">
                <p14:modId xmlns:p14="http://schemas.microsoft.com/office/powerpoint/2010/main" val="3775528398"/>
              </p:ext>
            </p:extLst>
          </p:nvPr>
        </p:nvGraphicFramePr>
        <p:xfrm>
          <a:off x="1082566" y="1209402"/>
          <a:ext cx="4466895" cy="6231924"/>
        </p:xfrm>
        <a:graphic>
          <a:graphicData uri="http://schemas.openxmlformats.org/drawingml/2006/table">
            <a:tbl>
              <a:tblPr>
                <a:tableStyleId>{616DA210-FB5B-4158-B5E0-FEB733F419BA}</a:tableStyleId>
              </a:tblPr>
              <a:tblGrid>
                <a:gridCol w="1155907">
                  <a:extLst>
                    <a:ext uri="{9D8B030D-6E8A-4147-A177-3AD203B41FA5}">
                      <a16:colId xmlns:a16="http://schemas.microsoft.com/office/drawing/2014/main" val="2899086307"/>
                    </a:ext>
                  </a:extLst>
                </a:gridCol>
                <a:gridCol w="1430190">
                  <a:extLst>
                    <a:ext uri="{9D8B030D-6E8A-4147-A177-3AD203B41FA5}">
                      <a16:colId xmlns:a16="http://schemas.microsoft.com/office/drawing/2014/main" val="2943000080"/>
                    </a:ext>
                  </a:extLst>
                </a:gridCol>
                <a:gridCol w="940399">
                  <a:extLst>
                    <a:ext uri="{9D8B030D-6E8A-4147-A177-3AD203B41FA5}">
                      <a16:colId xmlns:a16="http://schemas.microsoft.com/office/drawing/2014/main" val="3484296225"/>
                    </a:ext>
                  </a:extLst>
                </a:gridCol>
                <a:gridCol w="940399">
                  <a:extLst>
                    <a:ext uri="{9D8B030D-6E8A-4147-A177-3AD203B41FA5}">
                      <a16:colId xmlns:a16="http://schemas.microsoft.com/office/drawing/2014/main" val="1577866488"/>
                    </a:ext>
                  </a:extLst>
                </a:gridCol>
              </a:tblGrid>
              <a:tr h="372426">
                <a:tc>
                  <a:txBody>
                    <a:bodyPr/>
                    <a:lstStyle/>
                    <a:p>
                      <a:pPr algn="ctr" fontAlgn="b"/>
                      <a:r>
                        <a:rPr lang="en-US" sz="1100" u="none" strike="noStrike">
                          <a:effectLst/>
                        </a:rPr>
                        <a:t>First Agonist</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Second Agonist</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Inhibitor</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Tolerance Score</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56812440"/>
                  </a:ext>
                </a:extLst>
              </a:tr>
              <a:tr h="198627">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38.9</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053202552"/>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33.5</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67336993"/>
                  </a:ext>
                </a:extLst>
              </a:tr>
              <a:tr h="198627">
                <a:tc>
                  <a:txBody>
                    <a:bodyPr/>
                    <a:lstStyle/>
                    <a:p>
                      <a:pPr algn="ctr" fontAlgn="b"/>
                      <a:r>
                        <a:rPr lang="en-US" sz="1100" u="none" strike="noStrike">
                          <a:effectLst/>
                        </a:rPr>
                        <a:t>BF</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23.4</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787280358"/>
                  </a:ext>
                </a:extLst>
              </a:tr>
              <a:tr h="198627">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23.1</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4010990"/>
                  </a:ext>
                </a:extLst>
              </a:tr>
              <a:tr h="198627">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22.7</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681703254"/>
                  </a:ext>
                </a:extLst>
              </a:tr>
              <a:tr h="198627">
                <a:tc>
                  <a:txBody>
                    <a:bodyPr/>
                    <a:lstStyle/>
                    <a:p>
                      <a:pPr algn="ctr" fontAlgn="b"/>
                      <a:r>
                        <a:rPr lang="en-US" sz="1100" u="none" strike="noStrike">
                          <a:effectLst/>
                        </a:rPr>
                        <a:t>HSP60</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20.6</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235608022"/>
                  </a:ext>
                </a:extLst>
              </a:tr>
              <a:tr h="198627">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26</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15.0</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691144035"/>
                  </a:ext>
                </a:extLst>
              </a:tr>
              <a:tr h="198627">
                <a:tc>
                  <a:txBody>
                    <a:bodyPr/>
                    <a:lstStyle/>
                    <a:p>
                      <a:pPr algn="ctr" fontAlgn="b"/>
                      <a:r>
                        <a:rPr lang="en-US" sz="1100" u="none" strike="noStrike">
                          <a:effectLst/>
                        </a:rPr>
                        <a:t>HSP60</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11.7</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02784192"/>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13</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11.1</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41027190"/>
                  </a:ext>
                </a:extLst>
              </a:tr>
              <a:tr h="198627">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14</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11.0</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95493388"/>
                  </a:ext>
                </a:extLst>
              </a:tr>
              <a:tr h="198627">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8</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10.8</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282309430"/>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12</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367778872"/>
                  </a:ext>
                </a:extLst>
              </a:tr>
              <a:tr h="198627">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11</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734455711"/>
                  </a:ext>
                </a:extLst>
              </a:tr>
              <a:tr h="198627">
                <a:tc>
                  <a:txBody>
                    <a:bodyPr/>
                    <a:lstStyle/>
                    <a:p>
                      <a:pPr algn="ctr" fontAlgn="b"/>
                      <a:r>
                        <a:rPr lang="en-US" sz="1100" u="none" strike="noStrike">
                          <a:effectLst/>
                        </a:rPr>
                        <a:t>HSP60</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12</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9.6</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272068450"/>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11</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9.6</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938611022"/>
                  </a:ext>
                </a:extLst>
              </a:tr>
              <a:tr h="198627">
                <a:tc>
                  <a:txBody>
                    <a:bodyPr/>
                    <a:lstStyle/>
                    <a:p>
                      <a:pPr algn="ctr" fontAlgn="b"/>
                      <a:r>
                        <a:rPr lang="en-US" sz="1100" u="none" strike="noStrike">
                          <a:effectLst/>
                        </a:rPr>
                        <a:t>HSP60</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14</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9.4</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017411216"/>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8.2</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66884970"/>
                  </a:ext>
                </a:extLst>
              </a:tr>
              <a:tr h="198627">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8.1</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459761979"/>
                  </a:ext>
                </a:extLst>
              </a:tr>
              <a:tr h="198627">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8.0</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804029637"/>
                  </a:ext>
                </a:extLst>
              </a:tr>
              <a:tr h="198627">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7.9</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199176951"/>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7.5</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47842539"/>
                  </a:ext>
                </a:extLst>
              </a:tr>
              <a:tr h="372426">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No Inhibitor</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7.3</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641620245"/>
                  </a:ext>
                </a:extLst>
              </a:tr>
              <a:tr h="372426">
                <a:tc>
                  <a:txBody>
                    <a:bodyPr/>
                    <a:lstStyle/>
                    <a:p>
                      <a:pPr algn="ctr" fontAlgn="b"/>
                      <a:r>
                        <a:rPr lang="en-US" sz="1100" u="none" strike="noStrike">
                          <a:effectLst/>
                        </a:rPr>
                        <a:t>HSP60</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No Inhibitor</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7.1</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649530943"/>
                  </a:ext>
                </a:extLst>
              </a:tr>
              <a:tr h="372426">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No Inhibitor</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6.9</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949773562"/>
                  </a:ext>
                </a:extLst>
              </a:tr>
              <a:tr h="372426">
                <a:tc>
                  <a:txBody>
                    <a:bodyPr/>
                    <a:lstStyle/>
                    <a:p>
                      <a:pPr algn="ctr" fontAlgn="b"/>
                      <a:r>
                        <a:rPr lang="en-US" sz="1100" u="none" strike="noStrike">
                          <a:effectLst/>
                        </a:rPr>
                        <a:t>FLA</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No Inhibitor</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6.9</a:t>
                      </a:r>
                      <a:endParaRPr lang="en-US"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811998205"/>
                  </a:ext>
                </a:extLst>
              </a:tr>
              <a:tr h="198627">
                <a:tc>
                  <a:txBody>
                    <a:bodyPr/>
                    <a:lstStyle/>
                    <a:p>
                      <a:pPr algn="ctr"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CpG</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a:effectLst/>
                        </a:rPr>
                        <a:t>14</a:t>
                      </a: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1100" u="none" strike="noStrike" dirty="0">
                          <a:effectLst/>
                        </a:rPr>
                        <a:t>6.7</a:t>
                      </a:r>
                      <a:endParaRPr lang="en-US"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499215953"/>
                  </a:ext>
                </a:extLst>
              </a:tr>
            </a:tbl>
          </a:graphicData>
        </a:graphic>
      </p:graphicFrame>
      <p:sp>
        <p:nvSpPr>
          <p:cNvPr id="5" name="TextBox 4">
            <a:extLst>
              <a:ext uri="{FF2B5EF4-FFF2-40B4-BE49-F238E27FC236}">
                <a16:creationId xmlns:a16="http://schemas.microsoft.com/office/drawing/2014/main" id="{1533FE65-DC02-4FD2-9247-30DFCC79A63B}"/>
              </a:ext>
            </a:extLst>
          </p:cNvPr>
          <p:cNvSpPr txBox="1"/>
          <p:nvPr/>
        </p:nvSpPr>
        <p:spPr>
          <a:xfrm>
            <a:off x="819807" y="8008883"/>
            <a:ext cx="5833241" cy="1200329"/>
          </a:xfrm>
          <a:prstGeom prst="rect">
            <a:avLst/>
          </a:prstGeom>
          <a:noFill/>
        </p:spPr>
        <p:txBody>
          <a:bodyPr wrap="square" rtlCol="0">
            <a:spAutoFit/>
          </a:bodyPr>
          <a:lstStyle/>
          <a:p>
            <a:r>
              <a:rPr lang="en-US" dirty="0"/>
              <a:t>Table S-2. Preliminary screen of tolerizing and agonist combinations. See materials and methods for more detail on how “tolerance score” was calculated.  Higher tolerance score indicates more tolerizing potential.</a:t>
            </a:r>
          </a:p>
        </p:txBody>
      </p:sp>
    </p:spTree>
    <p:extLst>
      <p:ext uri="{BB962C8B-B14F-4D97-AF65-F5344CB8AC3E}">
        <p14:creationId xmlns:p14="http://schemas.microsoft.com/office/powerpoint/2010/main" val="3675179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6C98443-2E48-491A-AA01-8E788F550AB4}"/>
              </a:ext>
            </a:extLst>
          </p:cNvPr>
          <p:cNvSpPr txBox="1"/>
          <p:nvPr/>
        </p:nvSpPr>
        <p:spPr>
          <a:xfrm>
            <a:off x="237067" y="8254483"/>
            <a:ext cx="6164318" cy="2862322"/>
          </a:xfrm>
          <a:prstGeom prst="rect">
            <a:avLst/>
          </a:prstGeom>
          <a:noFill/>
        </p:spPr>
        <p:txBody>
          <a:bodyPr wrap="square" rtlCol="0">
            <a:spAutoFit/>
          </a:bodyPr>
          <a:lstStyle/>
          <a:p>
            <a:r>
              <a:rPr lang="en-US" dirty="0"/>
              <a:t>Figure S-1. Combining two doses of inhibitors with FLA and CpG is the optimal formulation for inducing </a:t>
            </a:r>
            <a:r>
              <a:rPr lang="en-US" dirty="0" err="1"/>
              <a:t>tolDCs</a:t>
            </a:r>
            <a:r>
              <a:rPr lang="en-US" dirty="0"/>
              <a:t>. 1 million BMDCs per sample were incubated with 0.1 ug/mL FLA and/or inhibitors or just PBS on day 1.  16 </a:t>
            </a:r>
            <a:r>
              <a:rPr lang="en-US" dirty="0" err="1"/>
              <a:t>hr</a:t>
            </a:r>
            <a:r>
              <a:rPr lang="en-US" dirty="0"/>
              <a:t> later, cells were washed and incubated with 0.5 µM CpG or PBS with or without inhibitors.  After 4 h supernatants were tested for TNF</a:t>
            </a:r>
            <a:r>
              <a:rPr lang="el-GR" dirty="0"/>
              <a:t>α</a:t>
            </a:r>
            <a:r>
              <a:rPr lang="en-US" dirty="0"/>
              <a:t> and after 20 h tested for IL-10 (part D and E).  Cell surface markers PD-L1 (A), CD80 (B) and CD40 (C) were tested after 20 h via flow cytometry.  Error bars indicate ± of biological triplicate experiments.</a:t>
            </a:r>
          </a:p>
        </p:txBody>
      </p:sp>
      <p:graphicFrame>
        <p:nvGraphicFramePr>
          <p:cNvPr id="2" name="Object 1">
            <a:extLst>
              <a:ext uri="{FF2B5EF4-FFF2-40B4-BE49-F238E27FC236}">
                <a16:creationId xmlns:a16="http://schemas.microsoft.com/office/drawing/2014/main" id="{FBCF0940-5264-480E-AE17-A5D0C7D907A7}"/>
              </a:ext>
            </a:extLst>
          </p:cNvPr>
          <p:cNvGraphicFramePr>
            <a:graphicFrameLocks noChangeAspect="1"/>
          </p:cNvGraphicFramePr>
          <p:nvPr>
            <p:extLst>
              <p:ext uri="{D42A27DB-BD31-4B8C-83A1-F6EECF244321}">
                <p14:modId xmlns:p14="http://schemas.microsoft.com/office/powerpoint/2010/main" val="2460991294"/>
              </p:ext>
            </p:extLst>
          </p:nvPr>
        </p:nvGraphicFramePr>
        <p:xfrm>
          <a:off x="362693" y="674132"/>
          <a:ext cx="6148466" cy="7673975"/>
        </p:xfrm>
        <a:graphic>
          <a:graphicData uri="http://schemas.openxmlformats.org/presentationml/2006/ole">
            <mc:AlternateContent xmlns:mc="http://schemas.openxmlformats.org/markup-compatibility/2006">
              <mc:Choice xmlns:v="urn:schemas-microsoft-com:vml" Requires="v">
                <p:oleObj spid="_x0000_s1051" name="Prism 7" r:id="rId3" imgW="7059783" imgH="8809341" progId="Prism7.Document">
                  <p:embed/>
                </p:oleObj>
              </mc:Choice>
              <mc:Fallback>
                <p:oleObj name="Prism 7" r:id="rId3" imgW="7059783" imgH="8809341" progId="Prism7.Document">
                  <p:embed/>
                  <p:pic>
                    <p:nvPicPr>
                      <p:cNvPr id="0" name=""/>
                      <p:cNvPicPr/>
                      <p:nvPr/>
                    </p:nvPicPr>
                    <p:blipFill>
                      <a:blip r:embed="rId4"/>
                      <a:stretch>
                        <a:fillRect/>
                      </a:stretch>
                    </p:blipFill>
                    <p:spPr>
                      <a:xfrm>
                        <a:off x="362693" y="674132"/>
                        <a:ext cx="6148466" cy="767397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55527501-D5CA-43C4-A65C-F7044A601A40}"/>
              </a:ext>
            </a:extLst>
          </p:cNvPr>
          <p:cNvSpPr txBox="1"/>
          <p:nvPr/>
        </p:nvSpPr>
        <p:spPr>
          <a:xfrm>
            <a:off x="237067" y="304800"/>
            <a:ext cx="423333" cy="369332"/>
          </a:xfrm>
          <a:prstGeom prst="rect">
            <a:avLst/>
          </a:prstGeom>
          <a:noFill/>
        </p:spPr>
        <p:txBody>
          <a:bodyPr wrap="square" rtlCol="0">
            <a:spAutoFit/>
          </a:bodyPr>
          <a:lstStyle/>
          <a:p>
            <a:r>
              <a:rPr lang="en-US" dirty="0"/>
              <a:t>A.</a:t>
            </a:r>
          </a:p>
        </p:txBody>
      </p:sp>
      <p:sp>
        <p:nvSpPr>
          <p:cNvPr id="12" name="TextBox 11">
            <a:extLst>
              <a:ext uri="{FF2B5EF4-FFF2-40B4-BE49-F238E27FC236}">
                <a16:creationId xmlns:a16="http://schemas.microsoft.com/office/drawing/2014/main" id="{DBBAF6AE-3686-4BDC-B019-080CB4E1E6EC}"/>
              </a:ext>
            </a:extLst>
          </p:cNvPr>
          <p:cNvSpPr txBox="1"/>
          <p:nvPr/>
        </p:nvSpPr>
        <p:spPr>
          <a:xfrm>
            <a:off x="3436926" y="395842"/>
            <a:ext cx="423333" cy="369332"/>
          </a:xfrm>
          <a:prstGeom prst="rect">
            <a:avLst/>
          </a:prstGeom>
          <a:noFill/>
        </p:spPr>
        <p:txBody>
          <a:bodyPr wrap="square" rtlCol="0">
            <a:spAutoFit/>
          </a:bodyPr>
          <a:lstStyle/>
          <a:p>
            <a:r>
              <a:rPr lang="en-US" dirty="0"/>
              <a:t>B.</a:t>
            </a:r>
          </a:p>
        </p:txBody>
      </p:sp>
      <p:sp>
        <p:nvSpPr>
          <p:cNvPr id="13" name="TextBox 12">
            <a:extLst>
              <a:ext uri="{FF2B5EF4-FFF2-40B4-BE49-F238E27FC236}">
                <a16:creationId xmlns:a16="http://schemas.microsoft.com/office/drawing/2014/main" id="{E52D4210-6BDF-49F5-B00F-EC23C036109D}"/>
              </a:ext>
            </a:extLst>
          </p:cNvPr>
          <p:cNvSpPr txBox="1"/>
          <p:nvPr/>
        </p:nvSpPr>
        <p:spPr>
          <a:xfrm>
            <a:off x="143100" y="3203405"/>
            <a:ext cx="423333" cy="369332"/>
          </a:xfrm>
          <a:prstGeom prst="rect">
            <a:avLst/>
          </a:prstGeom>
          <a:noFill/>
        </p:spPr>
        <p:txBody>
          <a:bodyPr wrap="square" rtlCol="0">
            <a:spAutoFit/>
          </a:bodyPr>
          <a:lstStyle/>
          <a:p>
            <a:r>
              <a:rPr lang="en-US" dirty="0"/>
              <a:t>C.</a:t>
            </a:r>
          </a:p>
        </p:txBody>
      </p:sp>
      <p:sp>
        <p:nvSpPr>
          <p:cNvPr id="14" name="TextBox 13">
            <a:extLst>
              <a:ext uri="{FF2B5EF4-FFF2-40B4-BE49-F238E27FC236}">
                <a16:creationId xmlns:a16="http://schemas.microsoft.com/office/drawing/2014/main" id="{C8C8F9D9-34C3-44E1-9A90-AA5F929C00BC}"/>
              </a:ext>
            </a:extLst>
          </p:cNvPr>
          <p:cNvSpPr txBox="1"/>
          <p:nvPr/>
        </p:nvSpPr>
        <p:spPr>
          <a:xfrm>
            <a:off x="3225259" y="3203405"/>
            <a:ext cx="423333" cy="369332"/>
          </a:xfrm>
          <a:prstGeom prst="rect">
            <a:avLst/>
          </a:prstGeom>
          <a:noFill/>
        </p:spPr>
        <p:txBody>
          <a:bodyPr wrap="square" rtlCol="0">
            <a:spAutoFit/>
          </a:bodyPr>
          <a:lstStyle/>
          <a:p>
            <a:r>
              <a:rPr lang="en-US" dirty="0"/>
              <a:t>D.</a:t>
            </a:r>
          </a:p>
        </p:txBody>
      </p:sp>
      <p:sp>
        <p:nvSpPr>
          <p:cNvPr id="15" name="TextBox 14">
            <a:extLst>
              <a:ext uri="{FF2B5EF4-FFF2-40B4-BE49-F238E27FC236}">
                <a16:creationId xmlns:a16="http://schemas.microsoft.com/office/drawing/2014/main" id="{914D8ADA-0582-4F2E-AC54-D59DA1E7FCA8}"/>
              </a:ext>
            </a:extLst>
          </p:cNvPr>
          <p:cNvSpPr txBox="1"/>
          <p:nvPr/>
        </p:nvSpPr>
        <p:spPr>
          <a:xfrm>
            <a:off x="143099" y="6010968"/>
            <a:ext cx="423333" cy="369332"/>
          </a:xfrm>
          <a:prstGeom prst="rect">
            <a:avLst/>
          </a:prstGeom>
          <a:noFill/>
        </p:spPr>
        <p:txBody>
          <a:bodyPr wrap="square" rtlCol="0">
            <a:spAutoFit/>
          </a:bodyPr>
          <a:lstStyle/>
          <a:p>
            <a:r>
              <a:rPr lang="en-US" dirty="0"/>
              <a:t>E.</a:t>
            </a:r>
          </a:p>
        </p:txBody>
      </p:sp>
    </p:spTree>
    <p:extLst>
      <p:ext uri="{BB962C8B-B14F-4D97-AF65-F5344CB8AC3E}">
        <p14:creationId xmlns:p14="http://schemas.microsoft.com/office/powerpoint/2010/main" val="1990603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F8AC60-A2F7-44F1-8011-98704190E82A}"/>
              </a:ext>
            </a:extLst>
          </p:cNvPr>
          <p:cNvSpPr txBox="1"/>
          <p:nvPr/>
        </p:nvSpPr>
        <p:spPr>
          <a:xfrm>
            <a:off x="264271" y="8054917"/>
            <a:ext cx="5943600" cy="1754326"/>
          </a:xfrm>
          <a:prstGeom prst="rect">
            <a:avLst/>
          </a:prstGeom>
          <a:noFill/>
        </p:spPr>
        <p:txBody>
          <a:bodyPr wrap="square" rtlCol="0">
            <a:spAutoFit/>
          </a:bodyPr>
          <a:lstStyle/>
          <a:p>
            <a:r>
              <a:rPr lang="en-US" dirty="0"/>
              <a:t>Figure S-2. Combination of tolerogenic drugs with TLR agonists shows increase in tolerance markers and decrease in inflammatory cell markers in mouse APC cell lines. 200k of either RAW (left) or DC2.4 (right) cells were treated similarly as in figure 1B, then analyzed via flow for (A) PD-L1, (B) CD80, (C) CD40. N=3 and error bars indicate SD.</a:t>
            </a:r>
          </a:p>
        </p:txBody>
      </p:sp>
      <p:graphicFrame>
        <p:nvGraphicFramePr>
          <p:cNvPr id="3" name="Object 2">
            <a:extLst>
              <a:ext uri="{FF2B5EF4-FFF2-40B4-BE49-F238E27FC236}">
                <a16:creationId xmlns:a16="http://schemas.microsoft.com/office/drawing/2014/main" id="{F69E9130-2F08-4269-A623-6734CBEE7CA2}"/>
              </a:ext>
            </a:extLst>
          </p:cNvPr>
          <p:cNvGraphicFramePr>
            <a:graphicFrameLocks noChangeAspect="1"/>
          </p:cNvGraphicFramePr>
          <p:nvPr>
            <p:extLst>
              <p:ext uri="{D42A27DB-BD31-4B8C-83A1-F6EECF244321}">
                <p14:modId xmlns:p14="http://schemas.microsoft.com/office/powerpoint/2010/main" val="1458677867"/>
              </p:ext>
            </p:extLst>
          </p:nvPr>
        </p:nvGraphicFramePr>
        <p:xfrm>
          <a:off x="78829" y="843261"/>
          <a:ext cx="3188510" cy="6613830"/>
        </p:xfrm>
        <a:graphic>
          <a:graphicData uri="http://schemas.openxmlformats.org/presentationml/2006/ole">
            <mc:AlternateContent xmlns:mc="http://schemas.openxmlformats.org/markup-compatibility/2006">
              <mc:Choice xmlns:v="urn:schemas-microsoft-com:vml" Requires="v">
                <p:oleObj spid="_x0000_s2100" name="Prism 7" r:id="rId3" imgW="4510587" imgH="9354682" progId="Prism7.Document">
                  <p:embed/>
                </p:oleObj>
              </mc:Choice>
              <mc:Fallback>
                <p:oleObj name="Prism 7" r:id="rId3" imgW="4510587" imgH="9354682" progId="Prism7.Document">
                  <p:embed/>
                  <p:pic>
                    <p:nvPicPr>
                      <p:cNvPr id="0" name=""/>
                      <p:cNvPicPr/>
                      <p:nvPr/>
                    </p:nvPicPr>
                    <p:blipFill>
                      <a:blip r:embed="rId4"/>
                      <a:stretch>
                        <a:fillRect/>
                      </a:stretch>
                    </p:blipFill>
                    <p:spPr>
                      <a:xfrm>
                        <a:off x="78829" y="843261"/>
                        <a:ext cx="3188510" cy="6613830"/>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1DA6DE4F-18D3-4123-A7A5-ABEE6E26DD56}"/>
              </a:ext>
            </a:extLst>
          </p:cNvPr>
          <p:cNvSpPr txBox="1"/>
          <p:nvPr/>
        </p:nvSpPr>
        <p:spPr>
          <a:xfrm>
            <a:off x="957557" y="473928"/>
            <a:ext cx="1813035" cy="369332"/>
          </a:xfrm>
          <a:prstGeom prst="rect">
            <a:avLst/>
          </a:prstGeom>
          <a:noFill/>
        </p:spPr>
        <p:txBody>
          <a:bodyPr wrap="square" rtlCol="0">
            <a:spAutoFit/>
          </a:bodyPr>
          <a:lstStyle/>
          <a:p>
            <a:r>
              <a:rPr lang="en-US" dirty="0"/>
              <a:t>RAW cells</a:t>
            </a:r>
          </a:p>
        </p:txBody>
      </p:sp>
      <p:sp>
        <p:nvSpPr>
          <p:cNvPr id="6" name="TextBox 5">
            <a:extLst>
              <a:ext uri="{FF2B5EF4-FFF2-40B4-BE49-F238E27FC236}">
                <a16:creationId xmlns:a16="http://schemas.microsoft.com/office/drawing/2014/main" id="{4D5E87A9-900F-4FDF-A118-3FED97BFF5CA}"/>
              </a:ext>
            </a:extLst>
          </p:cNvPr>
          <p:cNvSpPr txBox="1"/>
          <p:nvPr/>
        </p:nvSpPr>
        <p:spPr>
          <a:xfrm>
            <a:off x="4146067" y="473928"/>
            <a:ext cx="1813035" cy="369332"/>
          </a:xfrm>
          <a:prstGeom prst="rect">
            <a:avLst/>
          </a:prstGeom>
          <a:noFill/>
        </p:spPr>
        <p:txBody>
          <a:bodyPr wrap="square" rtlCol="0">
            <a:spAutoFit/>
          </a:bodyPr>
          <a:lstStyle/>
          <a:p>
            <a:r>
              <a:rPr lang="en-US" dirty="0"/>
              <a:t>DC 2.4 cells</a:t>
            </a:r>
          </a:p>
        </p:txBody>
      </p:sp>
      <p:sp>
        <p:nvSpPr>
          <p:cNvPr id="7" name="TextBox 6">
            <a:extLst>
              <a:ext uri="{FF2B5EF4-FFF2-40B4-BE49-F238E27FC236}">
                <a16:creationId xmlns:a16="http://schemas.microsoft.com/office/drawing/2014/main" id="{38EF7BB6-61CF-4000-B6CF-9C78945F4036}"/>
              </a:ext>
            </a:extLst>
          </p:cNvPr>
          <p:cNvSpPr txBox="1"/>
          <p:nvPr/>
        </p:nvSpPr>
        <p:spPr>
          <a:xfrm>
            <a:off x="89114" y="474890"/>
            <a:ext cx="381981" cy="369332"/>
          </a:xfrm>
          <a:prstGeom prst="rect">
            <a:avLst/>
          </a:prstGeom>
          <a:noFill/>
        </p:spPr>
        <p:txBody>
          <a:bodyPr wrap="square" rtlCol="0">
            <a:spAutoFit/>
          </a:bodyPr>
          <a:lstStyle/>
          <a:p>
            <a:r>
              <a:rPr lang="en-US" dirty="0"/>
              <a:t>A.</a:t>
            </a:r>
          </a:p>
        </p:txBody>
      </p:sp>
      <p:sp>
        <p:nvSpPr>
          <p:cNvPr id="8" name="TextBox 7">
            <a:extLst>
              <a:ext uri="{FF2B5EF4-FFF2-40B4-BE49-F238E27FC236}">
                <a16:creationId xmlns:a16="http://schemas.microsoft.com/office/drawing/2014/main" id="{FBB460F9-B52F-42CF-AEFC-E02A7AD9B940}"/>
              </a:ext>
            </a:extLst>
          </p:cNvPr>
          <p:cNvSpPr txBox="1"/>
          <p:nvPr/>
        </p:nvSpPr>
        <p:spPr>
          <a:xfrm>
            <a:off x="73282" y="2692573"/>
            <a:ext cx="381981" cy="369332"/>
          </a:xfrm>
          <a:prstGeom prst="rect">
            <a:avLst/>
          </a:prstGeom>
          <a:noFill/>
        </p:spPr>
        <p:txBody>
          <a:bodyPr wrap="square" rtlCol="0">
            <a:spAutoFit/>
          </a:bodyPr>
          <a:lstStyle/>
          <a:p>
            <a:r>
              <a:rPr lang="en-US" dirty="0"/>
              <a:t>B.</a:t>
            </a:r>
          </a:p>
        </p:txBody>
      </p:sp>
      <p:sp>
        <p:nvSpPr>
          <p:cNvPr id="9" name="TextBox 8">
            <a:extLst>
              <a:ext uri="{FF2B5EF4-FFF2-40B4-BE49-F238E27FC236}">
                <a16:creationId xmlns:a16="http://schemas.microsoft.com/office/drawing/2014/main" id="{474A236B-2838-4D0B-ADA0-26F81904EA34}"/>
              </a:ext>
            </a:extLst>
          </p:cNvPr>
          <p:cNvSpPr txBox="1"/>
          <p:nvPr/>
        </p:nvSpPr>
        <p:spPr>
          <a:xfrm>
            <a:off x="73281" y="5114051"/>
            <a:ext cx="381981" cy="369332"/>
          </a:xfrm>
          <a:prstGeom prst="rect">
            <a:avLst/>
          </a:prstGeom>
          <a:noFill/>
        </p:spPr>
        <p:txBody>
          <a:bodyPr wrap="square" rtlCol="0">
            <a:spAutoFit/>
          </a:bodyPr>
          <a:lstStyle/>
          <a:p>
            <a:r>
              <a:rPr lang="en-US" dirty="0"/>
              <a:t>C.</a:t>
            </a:r>
          </a:p>
        </p:txBody>
      </p:sp>
      <p:graphicFrame>
        <p:nvGraphicFramePr>
          <p:cNvPr id="10" name="Object 9">
            <a:extLst>
              <a:ext uri="{FF2B5EF4-FFF2-40B4-BE49-F238E27FC236}">
                <a16:creationId xmlns:a16="http://schemas.microsoft.com/office/drawing/2014/main" id="{AC78C1A9-3806-4AFF-9393-EBCE216E9645}"/>
              </a:ext>
            </a:extLst>
          </p:cNvPr>
          <p:cNvGraphicFramePr>
            <a:graphicFrameLocks noChangeAspect="1"/>
          </p:cNvGraphicFramePr>
          <p:nvPr>
            <p:extLst>
              <p:ext uri="{D42A27DB-BD31-4B8C-83A1-F6EECF244321}">
                <p14:modId xmlns:p14="http://schemas.microsoft.com/office/powerpoint/2010/main" val="342500762"/>
              </p:ext>
            </p:extLst>
          </p:nvPr>
        </p:nvGraphicFramePr>
        <p:xfrm>
          <a:off x="3356483" y="843259"/>
          <a:ext cx="3501517" cy="6686469"/>
        </p:xfrm>
        <a:graphic>
          <a:graphicData uri="http://schemas.openxmlformats.org/presentationml/2006/ole">
            <mc:AlternateContent xmlns:mc="http://schemas.openxmlformats.org/markup-compatibility/2006">
              <mc:Choice xmlns:v="urn:schemas-microsoft-com:vml" Requires="v">
                <p:oleObj spid="_x0000_s2101" name="Prism 7" r:id="rId5" imgW="4898978" imgH="9354682" progId="Prism7.Document">
                  <p:embed/>
                </p:oleObj>
              </mc:Choice>
              <mc:Fallback>
                <p:oleObj name="Prism 7" r:id="rId5" imgW="4898978" imgH="9354682" progId="Prism7.Document">
                  <p:embed/>
                  <p:pic>
                    <p:nvPicPr>
                      <p:cNvPr id="0" name=""/>
                      <p:cNvPicPr/>
                      <p:nvPr/>
                    </p:nvPicPr>
                    <p:blipFill>
                      <a:blip r:embed="rId6"/>
                      <a:stretch>
                        <a:fillRect/>
                      </a:stretch>
                    </p:blipFill>
                    <p:spPr>
                      <a:xfrm>
                        <a:off x="3356483" y="843259"/>
                        <a:ext cx="3501517" cy="6686469"/>
                      </a:xfrm>
                      <a:prstGeom prst="rect">
                        <a:avLst/>
                      </a:prstGeom>
                    </p:spPr>
                  </p:pic>
                </p:oleObj>
              </mc:Fallback>
            </mc:AlternateContent>
          </a:graphicData>
        </a:graphic>
      </p:graphicFrame>
    </p:spTree>
    <p:extLst>
      <p:ext uri="{BB962C8B-B14F-4D97-AF65-F5344CB8AC3E}">
        <p14:creationId xmlns:p14="http://schemas.microsoft.com/office/powerpoint/2010/main" val="1940916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B653B4E-EE36-45B3-B920-B97CB72F4444}"/>
              </a:ext>
            </a:extLst>
          </p:cNvPr>
          <p:cNvSpPr txBox="1"/>
          <p:nvPr/>
        </p:nvSpPr>
        <p:spPr>
          <a:xfrm>
            <a:off x="181387" y="7242863"/>
            <a:ext cx="5943600" cy="2031325"/>
          </a:xfrm>
          <a:prstGeom prst="rect">
            <a:avLst/>
          </a:prstGeom>
          <a:noFill/>
        </p:spPr>
        <p:txBody>
          <a:bodyPr wrap="square" rtlCol="0">
            <a:spAutoFit/>
          </a:bodyPr>
          <a:lstStyle/>
          <a:p>
            <a:r>
              <a:rPr lang="en-US" dirty="0"/>
              <a:t>Figure S-3. Altering ratios of inhibitors induces varying levels of </a:t>
            </a:r>
            <a:r>
              <a:rPr lang="en-US" dirty="0" err="1"/>
              <a:t>tolDC</a:t>
            </a:r>
            <a:r>
              <a:rPr lang="en-US" dirty="0"/>
              <a:t> phenotypes. 200k BMDCs were treated as in Figure 1B (FLA followed by CpG treatment) varying by the ratios of </a:t>
            </a:r>
            <a:r>
              <a:rPr lang="en-US" dirty="0" err="1"/>
              <a:t>Dex</a:t>
            </a:r>
            <a:r>
              <a:rPr lang="en-US" dirty="0"/>
              <a:t>, Sim and SC-514 at either a 10 µM (left) or 1 µM (right) total inhibitor concentration.  BMDCs were analyzed by flow cytometry for (A) CD40, (B) CD80, (C) PD-L1. N=3 and error bars indicate SD.</a:t>
            </a:r>
          </a:p>
        </p:txBody>
      </p:sp>
      <p:graphicFrame>
        <p:nvGraphicFramePr>
          <p:cNvPr id="2" name="Object 1">
            <a:extLst>
              <a:ext uri="{FF2B5EF4-FFF2-40B4-BE49-F238E27FC236}">
                <a16:creationId xmlns:a16="http://schemas.microsoft.com/office/drawing/2014/main" id="{463E5F86-98DA-4DD5-AF0B-847BBF2F1793}"/>
              </a:ext>
            </a:extLst>
          </p:cNvPr>
          <p:cNvGraphicFramePr>
            <a:graphicFrameLocks noChangeAspect="1"/>
          </p:cNvGraphicFramePr>
          <p:nvPr>
            <p:extLst>
              <p:ext uri="{D42A27DB-BD31-4B8C-83A1-F6EECF244321}">
                <p14:modId xmlns:p14="http://schemas.microsoft.com/office/powerpoint/2010/main" val="709808158"/>
              </p:ext>
            </p:extLst>
          </p:nvPr>
        </p:nvGraphicFramePr>
        <p:xfrm>
          <a:off x="181387" y="284030"/>
          <a:ext cx="3247613" cy="2152912"/>
        </p:xfrm>
        <a:graphic>
          <a:graphicData uri="http://schemas.openxmlformats.org/presentationml/2006/ole">
            <mc:AlternateContent xmlns:mc="http://schemas.openxmlformats.org/markup-compatibility/2006">
              <mc:Choice xmlns:v="urn:schemas-microsoft-com:vml" Requires="v">
                <p:oleObj spid="_x0000_s3224" name="Prism 7" r:id="rId3" imgW="5086514" imgH="3372120" progId="Prism7.Document">
                  <p:embed/>
                </p:oleObj>
              </mc:Choice>
              <mc:Fallback>
                <p:oleObj name="Prism 7" r:id="rId3" imgW="5086514" imgH="3372120" progId="Prism7.Document">
                  <p:embed/>
                  <p:pic>
                    <p:nvPicPr>
                      <p:cNvPr id="0" name=""/>
                      <p:cNvPicPr/>
                      <p:nvPr/>
                    </p:nvPicPr>
                    <p:blipFill>
                      <a:blip r:embed="rId4"/>
                      <a:stretch>
                        <a:fillRect/>
                      </a:stretch>
                    </p:blipFill>
                    <p:spPr>
                      <a:xfrm>
                        <a:off x="181387" y="284030"/>
                        <a:ext cx="3247613" cy="2152912"/>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F183D044-982A-4C07-B423-7D14D5D2839B}"/>
              </a:ext>
            </a:extLst>
          </p:cNvPr>
          <p:cNvGraphicFramePr>
            <a:graphicFrameLocks noChangeAspect="1"/>
          </p:cNvGraphicFramePr>
          <p:nvPr>
            <p:extLst>
              <p:ext uri="{D42A27DB-BD31-4B8C-83A1-F6EECF244321}">
                <p14:modId xmlns:p14="http://schemas.microsoft.com/office/powerpoint/2010/main" val="2036352501"/>
              </p:ext>
            </p:extLst>
          </p:nvPr>
        </p:nvGraphicFramePr>
        <p:xfrm>
          <a:off x="3461158" y="284030"/>
          <a:ext cx="3247613" cy="2152912"/>
        </p:xfrm>
        <a:graphic>
          <a:graphicData uri="http://schemas.openxmlformats.org/presentationml/2006/ole">
            <mc:AlternateContent xmlns:mc="http://schemas.openxmlformats.org/markup-compatibility/2006">
              <mc:Choice xmlns:v="urn:schemas-microsoft-com:vml" Requires="v">
                <p:oleObj spid="_x0000_s3225" name="Prism 7" r:id="rId5" imgW="5086514" imgH="3372120" progId="Prism7.Document">
                  <p:embed/>
                </p:oleObj>
              </mc:Choice>
              <mc:Fallback>
                <p:oleObj name="Prism 7" r:id="rId5" imgW="5086514" imgH="3372120" progId="Prism7.Document">
                  <p:embed/>
                  <p:pic>
                    <p:nvPicPr>
                      <p:cNvPr id="0" name=""/>
                      <p:cNvPicPr/>
                      <p:nvPr/>
                    </p:nvPicPr>
                    <p:blipFill>
                      <a:blip r:embed="rId6"/>
                      <a:stretch>
                        <a:fillRect/>
                      </a:stretch>
                    </p:blipFill>
                    <p:spPr>
                      <a:xfrm>
                        <a:off x="3461158" y="284030"/>
                        <a:ext cx="3247613" cy="215291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CE9EA77-35B8-4982-BAFF-0E93264765EF}"/>
              </a:ext>
            </a:extLst>
          </p:cNvPr>
          <p:cNvGraphicFramePr>
            <a:graphicFrameLocks noChangeAspect="1"/>
          </p:cNvGraphicFramePr>
          <p:nvPr>
            <p:extLst>
              <p:ext uri="{D42A27DB-BD31-4B8C-83A1-F6EECF244321}">
                <p14:modId xmlns:p14="http://schemas.microsoft.com/office/powerpoint/2010/main" val="744238413"/>
              </p:ext>
            </p:extLst>
          </p:nvPr>
        </p:nvGraphicFramePr>
        <p:xfrm>
          <a:off x="341724" y="2436942"/>
          <a:ext cx="3145238" cy="2152912"/>
        </p:xfrm>
        <a:graphic>
          <a:graphicData uri="http://schemas.openxmlformats.org/presentationml/2006/ole">
            <mc:AlternateContent xmlns:mc="http://schemas.openxmlformats.org/markup-compatibility/2006">
              <mc:Choice xmlns:v="urn:schemas-microsoft-com:vml" Requires="v">
                <p:oleObj spid="_x0000_s3226" name="Prism 7" r:id="rId7" imgW="4926334" imgH="3372120" progId="Prism7.Document">
                  <p:embed/>
                </p:oleObj>
              </mc:Choice>
              <mc:Fallback>
                <p:oleObj name="Prism 7" r:id="rId7" imgW="4926334" imgH="3372120" progId="Prism7.Document">
                  <p:embed/>
                  <p:pic>
                    <p:nvPicPr>
                      <p:cNvPr id="0" name=""/>
                      <p:cNvPicPr/>
                      <p:nvPr/>
                    </p:nvPicPr>
                    <p:blipFill>
                      <a:blip r:embed="rId8"/>
                      <a:stretch>
                        <a:fillRect/>
                      </a:stretch>
                    </p:blipFill>
                    <p:spPr>
                      <a:xfrm>
                        <a:off x="341724" y="2436942"/>
                        <a:ext cx="3145238" cy="215291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D7CF7AB-A74B-4745-BA3F-258E6DF77243}"/>
              </a:ext>
            </a:extLst>
          </p:cNvPr>
          <p:cNvGraphicFramePr>
            <a:graphicFrameLocks noChangeAspect="1"/>
          </p:cNvGraphicFramePr>
          <p:nvPr>
            <p:extLst>
              <p:ext uri="{D42A27DB-BD31-4B8C-83A1-F6EECF244321}">
                <p14:modId xmlns:p14="http://schemas.microsoft.com/office/powerpoint/2010/main" val="2898803270"/>
              </p:ext>
            </p:extLst>
          </p:nvPr>
        </p:nvGraphicFramePr>
        <p:xfrm>
          <a:off x="3438932" y="2337094"/>
          <a:ext cx="3145238" cy="2152912"/>
        </p:xfrm>
        <a:graphic>
          <a:graphicData uri="http://schemas.openxmlformats.org/presentationml/2006/ole">
            <mc:AlternateContent xmlns:mc="http://schemas.openxmlformats.org/markup-compatibility/2006">
              <mc:Choice xmlns:v="urn:schemas-microsoft-com:vml" Requires="v">
                <p:oleObj spid="_x0000_s3227" name="Prism 7" r:id="rId9" imgW="4926334" imgH="3372120" progId="Prism7.Document">
                  <p:embed/>
                </p:oleObj>
              </mc:Choice>
              <mc:Fallback>
                <p:oleObj name="Prism 7" r:id="rId9" imgW="4926334" imgH="3372120" progId="Prism7.Document">
                  <p:embed/>
                  <p:pic>
                    <p:nvPicPr>
                      <p:cNvPr id="0" name=""/>
                      <p:cNvPicPr/>
                      <p:nvPr/>
                    </p:nvPicPr>
                    <p:blipFill>
                      <a:blip r:embed="rId10"/>
                      <a:stretch>
                        <a:fillRect/>
                      </a:stretch>
                    </p:blipFill>
                    <p:spPr>
                      <a:xfrm>
                        <a:off x="3438932" y="2337094"/>
                        <a:ext cx="3145238" cy="215291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85BBFDA-0738-4339-87A2-EF11EE04F6B4}"/>
              </a:ext>
            </a:extLst>
          </p:cNvPr>
          <p:cNvGraphicFramePr>
            <a:graphicFrameLocks noChangeAspect="1"/>
          </p:cNvGraphicFramePr>
          <p:nvPr>
            <p:extLst>
              <p:ext uri="{D42A27DB-BD31-4B8C-83A1-F6EECF244321}">
                <p14:modId xmlns:p14="http://schemas.microsoft.com/office/powerpoint/2010/main" val="709284369"/>
              </p:ext>
            </p:extLst>
          </p:nvPr>
        </p:nvGraphicFramePr>
        <p:xfrm>
          <a:off x="211646" y="4642697"/>
          <a:ext cx="3261804" cy="2152912"/>
        </p:xfrm>
        <a:graphic>
          <a:graphicData uri="http://schemas.openxmlformats.org/presentationml/2006/ole">
            <mc:AlternateContent xmlns:mc="http://schemas.openxmlformats.org/markup-compatibility/2006">
              <mc:Choice xmlns:v="urn:schemas-microsoft-com:vml" Requires="v">
                <p:oleObj spid="_x0000_s3228" name="Prism 7" r:id="rId11" imgW="5109191" imgH="3372120" progId="Prism7.Document">
                  <p:embed/>
                </p:oleObj>
              </mc:Choice>
              <mc:Fallback>
                <p:oleObj name="Prism 7" r:id="rId11" imgW="5109191" imgH="3372120" progId="Prism7.Document">
                  <p:embed/>
                  <p:pic>
                    <p:nvPicPr>
                      <p:cNvPr id="0" name=""/>
                      <p:cNvPicPr/>
                      <p:nvPr/>
                    </p:nvPicPr>
                    <p:blipFill>
                      <a:blip r:embed="rId12"/>
                      <a:stretch>
                        <a:fillRect/>
                      </a:stretch>
                    </p:blipFill>
                    <p:spPr>
                      <a:xfrm>
                        <a:off x="211646" y="4642697"/>
                        <a:ext cx="3261804" cy="2152912"/>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093C4AF-DFA3-4616-85B4-FAC55943BCCC}"/>
              </a:ext>
            </a:extLst>
          </p:cNvPr>
          <p:cNvGraphicFramePr>
            <a:graphicFrameLocks noChangeAspect="1"/>
          </p:cNvGraphicFramePr>
          <p:nvPr>
            <p:extLst>
              <p:ext uri="{D42A27DB-BD31-4B8C-83A1-F6EECF244321}">
                <p14:modId xmlns:p14="http://schemas.microsoft.com/office/powerpoint/2010/main" val="1146351099"/>
              </p:ext>
            </p:extLst>
          </p:nvPr>
        </p:nvGraphicFramePr>
        <p:xfrm>
          <a:off x="3446967" y="4642697"/>
          <a:ext cx="3261804" cy="2152912"/>
        </p:xfrm>
        <a:graphic>
          <a:graphicData uri="http://schemas.openxmlformats.org/presentationml/2006/ole">
            <mc:AlternateContent xmlns:mc="http://schemas.openxmlformats.org/markup-compatibility/2006">
              <mc:Choice xmlns:v="urn:schemas-microsoft-com:vml" Requires="v">
                <p:oleObj spid="_x0000_s3229" name="Prism 7" r:id="rId13" imgW="5109191" imgH="3372120" progId="Prism7.Document">
                  <p:embed/>
                </p:oleObj>
              </mc:Choice>
              <mc:Fallback>
                <p:oleObj name="Prism 7" r:id="rId13" imgW="5109191" imgH="3372120" progId="Prism7.Document">
                  <p:embed/>
                  <p:pic>
                    <p:nvPicPr>
                      <p:cNvPr id="0" name=""/>
                      <p:cNvPicPr/>
                      <p:nvPr/>
                    </p:nvPicPr>
                    <p:blipFill>
                      <a:blip r:embed="rId14"/>
                      <a:stretch>
                        <a:fillRect/>
                      </a:stretch>
                    </p:blipFill>
                    <p:spPr>
                      <a:xfrm>
                        <a:off x="3446967" y="4642697"/>
                        <a:ext cx="3261804" cy="215291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9FED012-067D-40B0-9979-1EACA55F34D2}"/>
              </a:ext>
            </a:extLst>
          </p:cNvPr>
          <p:cNvSpPr txBox="1"/>
          <p:nvPr/>
        </p:nvSpPr>
        <p:spPr>
          <a:xfrm>
            <a:off x="0" y="0"/>
            <a:ext cx="677917" cy="369332"/>
          </a:xfrm>
          <a:prstGeom prst="rect">
            <a:avLst/>
          </a:prstGeom>
          <a:noFill/>
        </p:spPr>
        <p:txBody>
          <a:bodyPr wrap="square" rtlCol="0">
            <a:spAutoFit/>
          </a:bodyPr>
          <a:lstStyle/>
          <a:p>
            <a:r>
              <a:rPr lang="en-US" dirty="0"/>
              <a:t>A.</a:t>
            </a:r>
          </a:p>
        </p:txBody>
      </p:sp>
      <p:sp>
        <p:nvSpPr>
          <p:cNvPr id="10" name="TextBox 9">
            <a:extLst>
              <a:ext uri="{FF2B5EF4-FFF2-40B4-BE49-F238E27FC236}">
                <a16:creationId xmlns:a16="http://schemas.microsoft.com/office/drawing/2014/main" id="{F69D1AFD-E01A-4B74-82AF-478ADAC6FD10}"/>
              </a:ext>
            </a:extLst>
          </p:cNvPr>
          <p:cNvSpPr txBox="1"/>
          <p:nvPr/>
        </p:nvSpPr>
        <p:spPr>
          <a:xfrm>
            <a:off x="0" y="2152912"/>
            <a:ext cx="520262" cy="369332"/>
          </a:xfrm>
          <a:prstGeom prst="rect">
            <a:avLst/>
          </a:prstGeom>
          <a:noFill/>
        </p:spPr>
        <p:txBody>
          <a:bodyPr wrap="square" rtlCol="0">
            <a:spAutoFit/>
          </a:bodyPr>
          <a:lstStyle/>
          <a:p>
            <a:r>
              <a:rPr lang="en-US" dirty="0"/>
              <a:t>B.</a:t>
            </a:r>
          </a:p>
        </p:txBody>
      </p:sp>
      <p:sp>
        <p:nvSpPr>
          <p:cNvPr id="11" name="TextBox 10">
            <a:extLst>
              <a:ext uri="{FF2B5EF4-FFF2-40B4-BE49-F238E27FC236}">
                <a16:creationId xmlns:a16="http://schemas.microsoft.com/office/drawing/2014/main" id="{4693B316-899B-41A1-AFA0-E55F5A55E131}"/>
              </a:ext>
            </a:extLst>
          </p:cNvPr>
          <p:cNvSpPr txBox="1"/>
          <p:nvPr/>
        </p:nvSpPr>
        <p:spPr>
          <a:xfrm>
            <a:off x="56786" y="4490006"/>
            <a:ext cx="520262" cy="383878"/>
          </a:xfrm>
          <a:prstGeom prst="rect">
            <a:avLst/>
          </a:prstGeom>
          <a:noFill/>
        </p:spPr>
        <p:txBody>
          <a:bodyPr wrap="square" rtlCol="0">
            <a:spAutoFit/>
          </a:bodyPr>
          <a:lstStyle/>
          <a:p>
            <a:r>
              <a:rPr lang="en-US" dirty="0"/>
              <a:t>C.</a:t>
            </a:r>
          </a:p>
        </p:txBody>
      </p:sp>
    </p:spTree>
    <p:extLst>
      <p:ext uri="{BB962C8B-B14F-4D97-AF65-F5344CB8AC3E}">
        <p14:creationId xmlns:p14="http://schemas.microsoft.com/office/powerpoint/2010/main" val="4226164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956B4A-634C-4243-AB76-C3A1BFA6D5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271" y="229031"/>
            <a:ext cx="5905500" cy="1802582"/>
          </a:xfrm>
          <a:prstGeom prst="rect">
            <a:avLst/>
          </a:prstGeom>
        </p:spPr>
      </p:pic>
      <p:graphicFrame>
        <p:nvGraphicFramePr>
          <p:cNvPr id="6" name="Object 5">
            <a:extLst>
              <a:ext uri="{FF2B5EF4-FFF2-40B4-BE49-F238E27FC236}">
                <a16:creationId xmlns:a16="http://schemas.microsoft.com/office/drawing/2014/main" id="{D0CE9714-FE66-4636-B5EC-76D609E6EC59}"/>
              </a:ext>
            </a:extLst>
          </p:cNvPr>
          <p:cNvGraphicFramePr>
            <a:graphicFrameLocks noChangeAspect="1"/>
          </p:cNvGraphicFramePr>
          <p:nvPr>
            <p:extLst>
              <p:ext uri="{D42A27DB-BD31-4B8C-83A1-F6EECF244321}">
                <p14:modId xmlns:p14="http://schemas.microsoft.com/office/powerpoint/2010/main" val="2512596312"/>
              </p:ext>
            </p:extLst>
          </p:nvPr>
        </p:nvGraphicFramePr>
        <p:xfrm>
          <a:off x="135452" y="6628824"/>
          <a:ext cx="6410158" cy="2194782"/>
        </p:xfrm>
        <a:graphic>
          <a:graphicData uri="http://schemas.openxmlformats.org/presentationml/2006/ole">
            <mc:AlternateContent xmlns:mc="http://schemas.openxmlformats.org/markup-compatibility/2006">
              <mc:Choice xmlns:v="urn:schemas-microsoft-com:vml" Requires="v">
                <p:oleObj spid="_x0000_s4126" name="Prism 7" r:id="rId4" imgW="7000391" imgH="2392305" progId="Prism7.Document">
                  <p:embed/>
                </p:oleObj>
              </mc:Choice>
              <mc:Fallback>
                <p:oleObj name="Prism 7" r:id="rId4" imgW="7000391" imgH="2392305" progId="Prism7.Document">
                  <p:embed/>
                  <p:pic>
                    <p:nvPicPr>
                      <p:cNvPr id="0" name=""/>
                      <p:cNvPicPr/>
                      <p:nvPr/>
                    </p:nvPicPr>
                    <p:blipFill>
                      <a:blip r:embed="rId5"/>
                      <a:stretch>
                        <a:fillRect/>
                      </a:stretch>
                    </p:blipFill>
                    <p:spPr>
                      <a:xfrm>
                        <a:off x="135452" y="6628824"/>
                        <a:ext cx="6410158" cy="219478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684C447F-D98D-468C-BC46-FD6D33343651}"/>
              </a:ext>
            </a:extLst>
          </p:cNvPr>
          <p:cNvSpPr txBox="1"/>
          <p:nvPr/>
        </p:nvSpPr>
        <p:spPr>
          <a:xfrm>
            <a:off x="64162" y="10378592"/>
            <a:ext cx="6793838" cy="1692771"/>
          </a:xfrm>
          <a:prstGeom prst="rect">
            <a:avLst/>
          </a:prstGeom>
          <a:noFill/>
        </p:spPr>
        <p:txBody>
          <a:bodyPr wrap="square" rtlCol="0">
            <a:spAutoFit/>
          </a:bodyPr>
          <a:lstStyle/>
          <a:p>
            <a:r>
              <a:rPr lang="en-US" sz="800" dirty="0"/>
              <a:t>Figure S-4. Synthesis of FLA and CpG lipids and characterization of liposomes.  (A) Synthesis schematic of CpG-lipid conjugate (top) and FLA-lipid conjugate (bottom).  (B) Gel electrophoresis of CpG (left) and FLA (right) lipid conjugates.  </a:t>
            </a:r>
            <a:r>
              <a:rPr lang="en-US" sz="800" dirty="0" err="1"/>
              <a:t>GpG</a:t>
            </a:r>
            <a:r>
              <a:rPr lang="en-US" sz="800" dirty="0"/>
              <a:t> lipid was run on a 2.5% agarose-TBE gel and stained with </a:t>
            </a:r>
            <a:r>
              <a:rPr lang="en-US" sz="800" dirty="0" err="1"/>
              <a:t>Sybr</a:t>
            </a:r>
            <a:r>
              <a:rPr lang="en-US" sz="800" dirty="0"/>
              <a:t> Safe DNA stain (thermo).  FLA lipid was run on a 4–15% Mini-PROTEAN TGX precast gel (Bio-Rad) and stained with </a:t>
            </a:r>
            <a:r>
              <a:rPr lang="en-US" sz="800" dirty="0" err="1"/>
              <a:t>coomassie</a:t>
            </a:r>
            <a:r>
              <a:rPr lang="en-US" sz="800" dirty="0"/>
              <a:t> blue. Red arrows indicate TLR agonist lipid conjugates with slight increases in MW.  (C) Table showing dynamic light scattering (DLS) data and TEM data for 200 nm, 10 mM total lipid liposomes made with 3.33 mM of each inhibitor, 1 mg/mL OVA and either 10 </a:t>
            </a:r>
            <a:r>
              <a:rPr lang="en-US" sz="800" dirty="0">
                <a:latin typeface="Times New Roman"/>
                <a:cs typeface="Times New Roman"/>
              </a:rPr>
              <a:t>µ</a:t>
            </a:r>
            <a:r>
              <a:rPr lang="en-US" sz="800" dirty="0"/>
              <a:t>g/mL FLA-lipid or 100 </a:t>
            </a:r>
            <a:r>
              <a:rPr lang="en-US" sz="800" dirty="0">
                <a:latin typeface="Times New Roman"/>
                <a:cs typeface="Times New Roman"/>
              </a:rPr>
              <a:t>µ</a:t>
            </a:r>
            <a:r>
              <a:rPr lang="en-US" sz="800" dirty="0"/>
              <a:t>g/mL CpG or none (Blank) as described from the in vivo study in figure 2. PDI= polydispersity index. TEM sizing was taken based on average of 50-60 liposomes from 3 separate images and show +/- SD. (D) Example TEM images.  Left- Blank liposomes, middle- FLA liposome, Right- CpG liposome. Scale bar is 1 µm. (E) Liposomes from part C were tested via HPLC against standard injections and a percent liposomal loading calculated for each inhibitor and TLR agonist. (F) OVA containing liposomes from part C, a blank OVA liposome and MOG peptide containing liposomes were similarly analyzed via HPLC and compared to a standard injection of OVA or MOG and a percent loading calculated. (G) TLR bearing liposomes do not release free TLR agonist prior to liposomes uptake.  100 µL of 10 mM total lipid of Blank, FLA or CpG liposomes were similarly synthesized as in part C, but without OVA, and dialyzed against PBS with a 100 </a:t>
            </a:r>
            <a:r>
              <a:rPr lang="en-US" sz="800" dirty="0" err="1"/>
              <a:t>kDa</a:t>
            </a:r>
            <a:r>
              <a:rPr lang="en-US" sz="800" dirty="0"/>
              <a:t> dialysis tube  at 37°C for 1, 2 or 4 h. The remaining liposomes were analyzed via HPLC for % retention of FLA or </a:t>
            </a:r>
            <a:r>
              <a:rPr lang="en-US" sz="800" dirty="0" err="1"/>
              <a:t>CpG</a:t>
            </a:r>
            <a:r>
              <a:rPr lang="en-US" sz="800" dirty="0"/>
              <a:t> lipid by dividing integrated signals for TLR-lipids and inhibitors from dialyzed liposomes over  fresh (</a:t>
            </a:r>
            <a:r>
              <a:rPr lang="en-US" sz="800" dirty="0" err="1"/>
              <a:t>undialyzed</a:t>
            </a:r>
            <a:r>
              <a:rPr lang="en-US" sz="800" dirty="0"/>
              <a:t>) liposomes. Left- FLA liposome, right- </a:t>
            </a:r>
            <a:r>
              <a:rPr lang="en-US" sz="800" dirty="0" err="1"/>
              <a:t>CpG</a:t>
            </a:r>
            <a:r>
              <a:rPr lang="en-US" sz="800" dirty="0"/>
              <a:t> liposome N=3.  </a:t>
            </a:r>
          </a:p>
        </p:txBody>
      </p:sp>
      <p:sp>
        <p:nvSpPr>
          <p:cNvPr id="9" name="TextBox 8">
            <a:extLst>
              <a:ext uri="{FF2B5EF4-FFF2-40B4-BE49-F238E27FC236}">
                <a16:creationId xmlns:a16="http://schemas.microsoft.com/office/drawing/2014/main" id="{F645711E-6C7C-46E7-BA47-3C63C06E4A6E}"/>
              </a:ext>
            </a:extLst>
          </p:cNvPr>
          <p:cNvSpPr txBox="1"/>
          <p:nvPr/>
        </p:nvSpPr>
        <p:spPr>
          <a:xfrm>
            <a:off x="-2819" y="34114"/>
            <a:ext cx="518160" cy="369332"/>
          </a:xfrm>
          <a:prstGeom prst="rect">
            <a:avLst/>
          </a:prstGeom>
          <a:noFill/>
        </p:spPr>
        <p:txBody>
          <a:bodyPr wrap="square" rtlCol="0">
            <a:spAutoFit/>
          </a:bodyPr>
          <a:lstStyle/>
          <a:p>
            <a:r>
              <a:rPr lang="en-US" dirty="0"/>
              <a:t>A.</a:t>
            </a:r>
          </a:p>
        </p:txBody>
      </p:sp>
      <p:sp>
        <p:nvSpPr>
          <p:cNvPr id="10" name="TextBox 9">
            <a:extLst>
              <a:ext uri="{FF2B5EF4-FFF2-40B4-BE49-F238E27FC236}">
                <a16:creationId xmlns:a16="http://schemas.microsoft.com/office/drawing/2014/main" id="{30203BBA-0BC6-4FA4-B68D-D9D1060FBCCD}"/>
              </a:ext>
            </a:extLst>
          </p:cNvPr>
          <p:cNvSpPr txBox="1"/>
          <p:nvPr/>
        </p:nvSpPr>
        <p:spPr>
          <a:xfrm>
            <a:off x="2424" y="2427991"/>
            <a:ext cx="403860" cy="369332"/>
          </a:xfrm>
          <a:prstGeom prst="rect">
            <a:avLst/>
          </a:prstGeom>
          <a:noFill/>
        </p:spPr>
        <p:txBody>
          <a:bodyPr wrap="square" rtlCol="0">
            <a:spAutoFit/>
          </a:bodyPr>
          <a:lstStyle/>
          <a:p>
            <a:r>
              <a:rPr lang="en-US" dirty="0"/>
              <a:t>B.</a:t>
            </a:r>
          </a:p>
        </p:txBody>
      </p:sp>
      <p:sp>
        <p:nvSpPr>
          <p:cNvPr id="11" name="TextBox 10">
            <a:extLst>
              <a:ext uri="{FF2B5EF4-FFF2-40B4-BE49-F238E27FC236}">
                <a16:creationId xmlns:a16="http://schemas.microsoft.com/office/drawing/2014/main" id="{4768ED5D-4352-4309-A4F1-1B27E8D213FF}"/>
              </a:ext>
            </a:extLst>
          </p:cNvPr>
          <p:cNvSpPr txBox="1"/>
          <p:nvPr/>
        </p:nvSpPr>
        <p:spPr>
          <a:xfrm>
            <a:off x="4138814" y="2355111"/>
            <a:ext cx="472440" cy="369332"/>
          </a:xfrm>
          <a:prstGeom prst="rect">
            <a:avLst/>
          </a:prstGeom>
          <a:noFill/>
        </p:spPr>
        <p:txBody>
          <a:bodyPr wrap="square" rtlCol="0">
            <a:spAutoFit/>
          </a:bodyPr>
          <a:lstStyle/>
          <a:p>
            <a:r>
              <a:rPr lang="en-US" dirty="0"/>
              <a:t>C.</a:t>
            </a:r>
          </a:p>
        </p:txBody>
      </p:sp>
      <p:sp>
        <p:nvSpPr>
          <p:cNvPr id="12" name="TextBox 11">
            <a:extLst>
              <a:ext uri="{FF2B5EF4-FFF2-40B4-BE49-F238E27FC236}">
                <a16:creationId xmlns:a16="http://schemas.microsoft.com/office/drawing/2014/main" id="{C62EE28F-7BB0-4474-B240-FE81A22E654D}"/>
              </a:ext>
            </a:extLst>
          </p:cNvPr>
          <p:cNvSpPr txBox="1"/>
          <p:nvPr/>
        </p:nvSpPr>
        <p:spPr>
          <a:xfrm>
            <a:off x="-38343" y="4210572"/>
            <a:ext cx="472440" cy="369332"/>
          </a:xfrm>
          <a:prstGeom prst="rect">
            <a:avLst/>
          </a:prstGeom>
          <a:noFill/>
        </p:spPr>
        <p:txBody>
          <a:bodyPr wrap="square" rtlCol="0">
            <a:spAutoFit/>
          </a:bodyPr>
          <a:lstStyle/>
          <a:p>
            <a:r>
              <a:rPr lang="en-US" dirty="0"/>
              <a:t>D.</a:t>
            </a:r>
          </a:p>
        </p:txBody>
      </p:sp>
      <p:sp>
        <p:nvSpPr>
          <p:cNvPr id="13" name="TextBox 12">
            <a:extLst>
              <a:ext uri="{FF2B5EF4-FFF2-40B4-BE49-F238E27FC236}">
                <a16:creationId xmlns:a16="http://schemas.microsoft.com/office/drawing/2014/main" id="{E6791583-FFC1-45B2-B68F-D68B48C19B7D}"/>
              </a:ext>
            </a:extLst>
          </p:cNvPr>
          <p:cNvSpPr txBox="1"/>
          <p:nvPr/>
        </p:nvSpPr>
        <p:spPr>
          <a:xfrm>
            <a:off x="-56007" y="6498317"/>
            <a:ext cx="472440" cy="369332"/>
          </a:xfrm>
          <a:prstGeom prst="rect">
            <a:avLst/>
          </a:prstGeom>
          <a:noFill/>
        </p:spPr>
        <p:txBody>
          <a:bodyPr wrap="square" rtlCol="0">
            <a:spAutoFit/>
          </a:bodyPr>
          <a:lstStyle/>
          <a:p>
            <a:r>
              <a:rPr lang="en-US" dirty="0"/>
              <a:t>E.</a:t>
            </a:r>
          </a:p>
        </p:txBody>
      </p:sp>
      <p:pic>
        <p:nvPicPr>
          <p:cNvPr id="17" name="Picture 16">
            <a:extLst>
              <a:ext uri="{FF2B5EF4-FFF2-40B4-BE49-F238E27FC236}">
                <a16:creationId xmlns:a16="http://schemas.microsoft.com/office/drawing/2014/main" id="{DD1986E0-927F-495E-9EDB-CFF34342DCD0}"/>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23967" y="2985587"/>
            <a:ext cx="1546020" cy="1123442"/>
          </a:xfrm>
          <a:prstGeom prst="rect">
            <a:avLst/>
          </a:prstGeom>
        </p:spPr>
      </p:pic>
      <p:pic>
        <p:nvPicPr>
          <p:cNvPr id="19" name="Picture 18">
            <a:extLst>
              <a:ext uri="{FF2B5EF4-FFF2-40B4-BE49-F238E27FC236}">
                <a16:creationId xmlns:a16="http://schemas.microsoft.com/office/drawing/2014/main" id="{E6AC5EF7-F33C-463C-8709-C3FEE444A768}"/>
              </a:ext>
            </a:extLst>
          </p:cNvPr>
          <p:cNvPicPr>
            <a:picLocks noChangeAspect="1"/>
          </p:cNvPicPr>
          <p:nvPr/>
        </p:nvPicPr>
        <p:blipFill rotWithShape="1">
          <a:blip r:embed="rId8">
            <a:extLst>
              <a:ext uri="{28A0092B-C50C-407E-A947-70E740481C1C}">
                <a14:useLocalDpi xmlns:a14="http://schemas.microsoft.com/office/drawing/2010/main" val="0"/>
              </a:ext>
            </a:extLst>
          </a:blip>
          <a:srcRect l="121" t="25433" r="-126" b="28808"/>
          <a:stretch/>
        </p:blipFill>
        <p:spPr>
          <a:xfrm>
            <a:off x="2386240" y="2903586"/>
            <a:ext cx="1747690" cy="1123442"/>
          </a:xfrm>
          <a:prstGeom prst="rect">
            <a:avLst/>
          </a:prstGeom>
        </p:spPr>
      </p:pic>
      <p:sp>
        <p:nvSpPr>
          <p:cNvPr id="20" name="TextBox 19">
            <a:extLst>
              <a:ext uri="{FF2B5EF4-FFF2-40B4-BE49-F238E27FC236}">
                <a16:creationId xmlns:a16="http://schemas.microsoft.com/office/drawing/2014/main" id="{51FEE204-4E8F-4488-A101-A8F438F6E9D7}"/>
              </a:ext>
            </a:extLst>
          </p:cNvPr>
          <p:cNvSpPr txBox="1"/>
          <p:nvPr/>
        </p:nvSpPr>
        <p:spPr>
          <a:xfrm>
            <a:off x="1436970" y="2364920"/>
            <a:ext cx="697665" cy="600164"/>
          </a:xfrm>
          <a:prstGeom prst="rect">
            <a:avLst/>
          </a:prstGeom>
          <a:noFill/>
        </p:spPr>
        <p:txBody>
          <a:bodyPr wrap="square" rtlCol="0">
            <a:spAutoFit/>
          </a:bodyPr>
          <a:lstStyle/>
          <a:p>
            <a:r>
              <a:rPr lang="en-US" sz="1100" dirty="0"/>
              <a:t>CpG-Lipid</a:t>
            </a:r>
          </a:p>
          <a:p>
            <a:r>
              <a:rPr lang="en-US" sz="1100" dirty="0"/>
              <a:t>7.8 </a:t>
            </a:r>
            <a:r>
              <a:rPr lang="en-US" sz="1100" dirty="0" err="1"/>
              <a:t>kDa</a:t>
            </a:r>
            <a:endParaRPr lang="en-US" sz="1100" dirty="0"/>
          </a:p>
        </p:txBody>
      </p:sp>
      <p:sp>
        <p:nvSpPr>
          <p:cNvPr id="21" name="TextBox 20">
            <a:extLst>
              <a:ext uri="{FF2B5EF4-FFF2-40B4-BE49-F238E27FC236}">
                <a16:creationId xmlns:a16="http://schemas.microsoft.com/office/drawing/2014/main" id="{B5F5096D-9D07-467A-BC1E-66ADBB465B00}"/>
              </a:ext>
            </a:extLst>
          </p:cNvPr>
          <p:cNvSpPr txBox="1"/>
          <p:nvPr/>
        </p:nvSpPr>
        <p:spPr>
          <a:xfrm>
            <a:off x="790341" y="2513618"/>
            <a:ext cx="697666" cy="430887"/>
          </a:xfrm>
          <a:prstGeom prst="rect">
            <a:avLst/>
          </a:prstGeom>
          <a:noFill/>
        </p:spPr>
        <p:txBody>
          <a:bodyPr wrap="square" rtlCol="0">
            <a:spAutoFit/>
          </a:bodyPr>
          <a:lstStyle/>
          <a:p>
            <a:pPr algn="ctr"/>
            <a:r>
              <a:rPr lang="en-US" sz="1100" dirty="0"/>
              <a:t>CpG</a:t>
            </a:r>
          </a:p>
          <a:p>
            <a:pPr algn="ctr"/>
            <a:r>
              <a:rPr lang="en-US" sz="1100" dirty="0"/>
              <a:t>6.3 </a:t>
            </a:r>
            <a:r>
              <a:rPr lang="en-US" sz="1100" dirty="0" err="1"/>
              <a:t>kDa</a:t>
            </a:r>
            <a:endParaRPr lang="en-US" sz="1100" dirty="0"/>
          </a:p>
        </p:txBody>
      </p:sp>
      <p:sp>
        <p:nvSpPr>
          <p:cNvPr id="22" name="TextBox 21">
            <a:extLst>
              <a:ext uri="{FF2B5EF4-FFF2-40B4-BE49-F238E27FC236}">
                <a16:creationId xmlns:a16="http://schemas.microsoft.com/office/drawing/2014/main" id="{B4A5826B-3B30-4E24-AF89-85FD1A741768}"/>
              </a:ext>
            </a:extLst>
          </p:cNvPr>
          <p:cNvSpPr txBox="1"/>
          <p:nvPr/>
        </p:nvSpPr>
        <p:spPr>
          <a:xfrm>
            <a:off x="3276225" y="2436396"/>
            <a:ext cx="748004" cy="430887"/>
          </a:xfrm>
          <a:prstGeom prst="rect">
            <a:avLst/>
          </a:prstGeom>
          <a:noFill/>
        </p:spPr>
        <p:txBody>
          <a:bodyPr wrap="square" rtlCol="0">
            <a:spAutoFit/>
          </a:bodyPr>
          <a:lstStyle/>
          <a:p>
            <a:r>
              <a:rPr lang="en-US" sz="1100" dirty="0"/>
              <a:t>FLA-Lipid</a:t>
            </a:r>
          </a:p>
          <a:p>
            <a:r>
              <a:rPr lang="en-US" sz="1100" dirty="0"/>
              <a:t>33 </a:t>
            </a:r>
            <a:r>
              <a:rPr lang="en-US" sz="1100" dirty="0" err="1"/>
              <a:t>kDa</a:t>
            </a:r>
            <a:endParaRPr lang="en-US" sz="1100" dirty="0"/>
          </a:p>
        </p:txBody>
      </p:sp>
      <p:sp>
        <p:nvSpPr>
          <p:cNvPr id="23" name="TextBox 22">
            <a:extLst>
              <a:ext uri="{FF2B5EF4-FFF2-40B4-BE49-F238E27FC236}">
                <a16:creationId xmlns:a16="http://schemas.microsoft.com/office/drawing/2014/main" id="{B4883F14-51FC-406F-BB51-352CE6FEBA75}"/>
              </a:ext>
            </a:extLst>
          </p:cNvPr>
          <p:cNvSpPr txBox="1"/>
          <p:nvPr/>
        </p:nvSpPr>
        <p:spPr>
          <a:xfrm>
            <a:off x="2719889" y="2432263"/>
            <a:ext cx="584323" cy="430887"/>
          </a:xfrm>
          <a:prstGeom prst="rect">
            <a:avLst/>
          </a:prstGeom>
          <a:noFill/>
        </p:spPr>
        <p:txBody>
          <a:bodyPr wrap="square" rtlCol="0">
            <a:spAutoFit/>
          </a:bodyPr>
          <a:lstStyle/>
          <a:p>
            <a:r>
              <a:rPr lang="en-US" sz="1100" dirty="0"/>
              <a:t>FLA</a:t>
            </a:r>
          </a:p>
          <a:p>
            <a:r>
              <a:rPr lang="en-US" sz="1100" dirty="0"/>
              <a:t>32 </a:t>
            </a:r>
            <a:r>
              <a:rPr lang="en-US" sz="1100" dirty="0" err="1"/>
              <a:t>kDa</a:t>
            </a:r>
            <a:endParaRPr lang="en-US" sz="1100" dirty="0"/>
          </a:p>
        </p:txBody>
      </p:sp>
      <p:sp>
        <p:nvSpPr>
          <p:cNvPr id="24" name="TextBox 23">
            <a:extLst>
              <a:ext uri="{FF2B5EF4-FFF2-40B4-BE49-F238E27FC236}">
                <a16:creationId xmlns:a16="http://schemas.microsoft.com/office/drawing/2014/main" id="{1F7D9866-3BAD-428E-BE19-A65D9DB52215}"/>
              </a:ext>
            </a:extLst>
          </p:cNvPr>
          <p:cNvSpPr txBox="1"/>
          <p:nvPr/>
        </p:nvSpPr>
        <p:spPr>
          <a:xfrm>
            <a:off x="-46115" y="2726927"/>
            <a:ext cx="495300" cy="253916"/>
          </a:xfrm>
          <a:prstGeom prst="rect">
            <a:avLst/>
          </a:prstGeom>
          <a:noFill/>
        </p:spPr>
        <p:txBody>
          <a:bodyPr wrap="square" rtlCol="0">
            <a:spAutoFit/>
          </a:bodyPr>
          <a:lstStyle/>
          <a:p>
            <a:r>
              <a:rPr lang="en-US" sz="1050" dirty="0" err="1"/>
              <a:t>kDa</a:t>
            </a:r>
            <a:endParaRPr lang="en-US" sz="1050" dirty="0"/>
          </a:p>
        </p:txBody>
      </p:sp>
      <p:sp>
        <p:nvSpPr>
          <p:cNvPr id="25" name="TextBox 24">
            <a:extLst>
              <a:ext uri="{FF2B5EF4-FFF2-40B4-BE49-F238E27FC236}">
                <a16:creationId xmlns:a16="http://schemas.microsoft.com/office/drawing/2014/main" id="{AEED9E9E-D43F-4FE4-A847-495FFD456EBD}"/>
              </a:ext>
            </a:extLst>
          </p:cNvPr>
          <p:cNvSpPr txBox="1"/>
          <p:nvPr/>
        </p:nvSpPr>
        <p:spPr>
          <a:xfrm>
            <a:off x="-56007" y="2944126"/>
            <a:ext cx="495300" cy="253916"/>
          </a:xfrm>
          <a:prstGeom prst="rect">
            <a:avLst/>
          </a:prstGeom>
          <a:noFill/>
        </p:spPr>
        <p:txBody>
          <a:bodyPr wrap="square" rtlCol="0">
            <a:spAutoFit/>
          </a:bodyPr>
          <a:lstStyle/>
          <a:p>
            <a:r>
              <a:rPr lang="en-US" sz="1050" dirty="0"/>
              <a:t>15</a:t>
            </a:r>
          </a:p>
        </p:txBody>
      </p:sp>
      <p:sp>
        <p:nvSpPr>
          <p:cNvPr id="26" name="TextBox 25">
            <a:extLst>
              <a:ext uri="{FF2B5EF4-FFF2-40B4-BE49-F238E27FC236}">
                <a16:creationId xmlns:a16="http://schemas.microsoft.com/office/drawing/2014/main" id="{0540E4A3-4D98-4750-B0AE-949A7DA1C872}"/>
              </a:ext>
            </a:extLst>
          </p:cNvPr>
          <p:cNvSpPr txBox="1"/>
          <p:nvPr/>
        </p:nvSpPr>
        <p:spPr>
          <a:xfrm>
            <a:off x="-56007" y="3269610"/>
            <a:ext cx="495300" cy="253916"/>
          </a:xfrm>
          <a:prstGeom prst="rect">
            <a:avLst/>
          </a:prstGeom>
          <a:noFill/>
        </p:spPr>
        <p:txBody>
          <a:bodyPr wrap="square" rtlCol="0">
            <a:spAutoFit/>
          </a:bodyPr>
          <a:lstStyle/>
          <a:p>
            <a:r>
              <a:rPr lang="en-US" sz="1050" dirty="0"/>
              <a:t>10</a:t>
            </a:r>
          </a:p>
        </p:txBody>
      </p:sp>
      <p:sp>
        <p:nvSpPr>
          <p:cNvPr id="27" name="TextBox 26">
            <a:extLst>
              <a:ext uri="{FF2B5EF4-FFF2-40B4-BE49-F238E27FC236}">
                <a16:creationId xmlns:a16="http://schemas.microsoft.com/office/drawing/2014/main" id="{D44854B3-8DE4-4AB3-8C63-4302786FA8A7}"/>
              </a:ext>
            </a:extLst>
          </p:cNvPr>
          <p:cNvSpPr txBox="1"/>
          <p:nvPr/>
        </p:nvSpPr>
        <p:spPr>
          <a:xfrm>
            <a:off x="2073261" y="2693873"/>
            <a:ext cx="617710" cy="253916"/>
          </a:xfrm>
          <a:prstGeom prst="rect">
            <a:avLst/>
          </a:prstGeom>
          <a:noFill/>
        </p:spPr>
        <p:txBody>
          <a:bodyPr wrap="square" rtlCol="0">
            <a:spAutoFit/>
          </a:bodyPr>
          <a:lstStyle/>
          <a:p>
            <a:r>
              <a:rPr lang="en-US" sz="1050" dirty="0" err="1"/>
              <a:t>kDa</a:t>
            </a:r>
            <a:endParaRPr lang="en-US" sz="1050" dirty="0"/>
          </a:p>
        </p:txBody>
      </p:sp>
      <p:sp>
        <p:nvSpPr>
          <p:cNvPr id="28" name="TextBox 27">
            <a:extLst>
              <a:ext uri="{FF2B5EF4-FFF2-40B4-BE49-F238E27FC236}">
                <a16:creationId xmlns:a16="http://schemas.microsoft.com/office/drawing/2014/main" id="{95E6CE60-90A8-4158-9FAC-ED0CE3540C6D}"/>
              </a:ext>
            </a:extLst>
          </p:cNvPr>
          <p:cNvSpPr txBox="1"/>
          <p:nvPr/>
        </p:nvSpPr>
        <p:spPr>
          <a:xfrm>
            <a:off x="2061736" y="2944126"/>
            <a:ext cx="617710" cy="253916"/>
          </a:xfrm>
          <a:prstGeom prst="rect">
            <a:avLst/>
          </a:prstGeom>
          <a:noFill/>
        </p:spPr>
        <p:txBody>
          <a:bodyPr wrap="square" rtlCol="0">
            <a:spAutoFit/>
          </a:bodyPr>
          <a:lstStyle/>
          <a:p>
            <a:r>
              <a:rPr lang="en-US" sz="1050" dirty="0"/>
              <a:t>50</a:t>
            </a:r>
          </a:p>
        </p:txBody>
      </p:sp>
      <p:sp>
        <p:nvSpPr>
          <p:cNvPr id="29" name="TextBox 28">
            <a:extLst>
              <a:ext uri="{FF2B5EF4-FFF2-40B4-BE49-F238E27FC236}">
                <a16:creationId xmlns:a16="http://schemas.microsoft.com/office/drawing/2014/main" id="{23DA18DF-FCD5-4855-A16C-A40F7D74E702}"/>
              </a:ext>
            </a:extLst>
          </p:cNvPr>
          <p:cNvSpPr txBox="1"/>
          <p:nvPr/>
        </p:nvSpPr>
        <p:spPr>
          <a:xfrm>
            <a:off x="2063369" y="3269610"/>
            <a:ext cx="617710" cy="253916"/>
          </a:xfrm>
          <a:prstGeom prst="rect">
            <a:avLst/>
          </a:prstGeom>
          <a:noFill/>
        </p:spPr>
        <p:txBody>
          <a:bodyPr wrap="square" rtlCol="0">
            <a:spAutoFit/>
          </a:bodyPr>
          <a:lstStyle/>
          <a:p>
            <a:r>
              <a:rPr lang="en-US" sz="1050" dirty="0"/>
              <a:t>37</a:t>
            </a:r>
          </a:p>
        </p:txBody>
      </p:sp>
      <p:sp>
        <p:nvSpPr>
          <p:cNvPr id="30" name="TextBox 29">
            <a:extLst>
              <a:ext uri="{FF2B5EF4-FFF2-40B4-BE49-F238E27FC236}">
                <a16:creationId xmlns:a16="http://schemas.microsoft.com/office/drawing/2014/main" id="{49BD1C66-B749-4C47-B305-D2AFB4C86409}"/>
              </a:ext>
            </a:extLst>
          </p:cNvPr>
          <p:cNvSpPr txBox="1"/>
          <p:nvPr/>
        </p:nvSpPr>
        <p:spPr>
          <a:xfrm>
            <a:off x="2061736" y="3747747"/>
            <a:ext cx="617710" cy="253916"/>
          </a:xfrm>
          <a:prstGeom prst="rect">
            <a:avLst/>
          </a:prstGeom>
          <a:noFill/>
        </p:spPr>
        <p:txBody>
          <a:bodyPr wrap="square" rtlCol="0">
            <a:spAutoFit/>
          </a:bodyPr>
          <a:lstStyle/>
          <a:p>
            <a:r>
              <a:rPr lang="en-US" sz="1050" dirty="0"/>
              <a:t>25</a:t>
            </a:r>
          </a:p>
        </p:txBody>
      </p:sp>
      <p:cxnSp>
        <p:nvCxnSpPr>
          <p:cNvPr id="32" name="Straight Arrow Connector 31">
            <a:extLst>
              <a:ext uri="{FF2B5EF4-FFF2-40B4-BE49-F238E27FC236}">
                <a16:creationId xmlns:a16="http://schemas.microsoft.com/office/drawing/2014/main" id="{D48D2ABF-AE51-4B97-8B52-52154A3A5697}"/>
              </a:ext>
            </a:extLst>
          </p:cNvPr>
          <p:cNvCxnSpPr>
            <a:cxnSpLocks/>
          </p:cNvCxnSpPr>
          <p:nvPr/>
        </p:nvCxnSpPr>
        <p:spPr>
          <a:xfrm>
            <a:off x="1277821" y="3652658"/>
            <a:ext cx="21018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399714D-E33E-418C-8B85-C9E66298C6D9}"/>
              </a:ext>
            </a:extLst>
          </p:cNvPr>
          <p:cNvCxnSpPr>
            <a:cxnSpLocks/>
          </p:cNvCxnSpPr>
          <p:nvPr/>
        </p:nvCxnSpPr>
        <p:spPr>
          <a:xfrm flipH="1">
            <a:off x="3694360" y="3636800"/>
            <a:ext cx="22826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7" name="Table 36">
            <a:extLst>
              <a:ext uri="{FF2B5EF4-FFF2-40B4-BE49-F238E27FC236}">
                <a16:creationId xmlns:a16="http://schemas.microsoft.com/office/drawing/2014/main" id="{86599038-E90E-4F6B-B827-9AACB2CDFB3D}"/>
              </a:ext>
            </a:extLst>
          </p:cNvPr>
          <p:cNvGraphicFramePr>
            <a:graphicFrameLocks noGrp="1"/>
          </p:cNvGraphicFramePr>
          <p:nvPr>
            <p:extLst>
              <p:ext uri="{D42A27DB-BD31-4B8C-83A1-F6EECF244321}">
                <p14:modId xmlns:p14="http://schemas.microsoft.com/office/powerpoint/2010/main" val="3853323260"/>
              </p:ext>
            </p:extLst>
          </p:nvPr>
        </p:nvGraphicFramePr>
        <p:xfrm>
          <a:off x="4456802" y="2197206"/>
          <a:ext cx="2337862" cy="1863079"/>
        </p:xfrm>
        <a:graphic>
          <a:graphicData uri="http://schemas.openxmlformats.org/drawingml/2006/table">
            <a:tbl>
              <a:tblPr>
                <a:tableStyleId>{9D7B26C5-4107-4FEC-AEDC-1716B250A1EF}</a:tableStyleId>
              </a:tblPr>
              <a:tblGrid>
                <a:gridCol w="479572">
                  <a:extLst>
                    <a:ext uri="{9D8B030D-6E8A-4147-A177-3AD203B41FA5}">
                      <a16:colId xmlns:a16="http://schemas.microsoft.com/office/drawing/2014/main" val="1750030053"/>
                    </a:ext>
                  </a:extLst>
                </a:gridCol>
                <a:gridCol w="453683">
                  <a:extLst>
                    <a:ext uri="{9D8B030D-6E8A-4147-A177-3AD203B41FA5}">
                      <a16:colId xmlns:a16="http://schemas.microsoft.com/office/drawing/2014/main" val="2697144579"/>
                    </a:ext>
                  </a:extLst>
                </a:gridCol>
                <a:gridCol w="329539">
                  <a:extLst>
                    <a:ext uri="{9D8B030D-6E8A-4147-A177-3AD203B41FA5}">
                      <a16:colId xmlns:a16="http://schemas.microsoft.com/office/drawing/2014/main" val="3887304244"/>
                    </a:ext>
                  </a:extLst>
                </a:gridCol>
                <a:gridCol w="496938">
                  <a:extLst>
                    <a:ext uri="{9D8B030D-6E8A-4147-A177-3AD203B41FA5}">
                      <a16:colId xmlns:a16="http://schemas.microsoft.com/office/drawing/2014/main" val="2147521410"/>
                    </a:ext>
                  </a:extLst>
                </a:gridCol>
                <a:gridCol w="578130">
                  <a:extLst>
                    <a:ext uri="{9D8B030D-6E8A-4147-A177-3AD203B41FA5}">
                      <a16:colId xmlns:a16="http://schemas.microsoft.com/office/drawing/2014/main" val="4138922066"/>
                    </a:ext>
                  </a:extLst>
                </a:gridCol>
              </a:tblGrid>
              <a:tr h="354881">
                <a:tc rowSpan="2">
                  <a:txBody>
                    <a:bodyPr/>
                    <a:lstStyle/>
                    <a:p>
                      <a:pPr algn="ctr" fontAlgn="b"/>
                      <a:r>
                        <a:rPr lang="en-US" sz="900" u="none" strike="noStrike" dirty="0">
                          <a:effectLst/>
                        </a:rPr>
                        <a:t>Liposome</a:t>
                      </a:r>
                      <a:endParaRPr lang="en-US" sz="900" b="0" i="0" u="none" strike="noStrike" dirty="0">
                        <a:solidFill>
                          <a:srgbClr val="000000"/>
                        </a:solidFill>
                        <a:effectLst/>
                        <a:latin typeface="Calibri" panose="020F0502020204030204" pitchFamily="34" charset="0"/>
                      </a:endParaRPr>
                    </a:p>
                  </a:txBody>
                  <a:tcPr marL="7620" marR="7620" marT="7620" marB="0" anchor="ctr"/>
                </a:tc>
                <a:tc gridSpan="3">
                  <a:txBody>
                    <a:bodyPr/>
                    <a:lstStyle/>
                    <a:p>
                      <a:pPr algn="ctr" fontAlgn="b"/>
                      <a:r>
                        <a:rPr lang="en-US" sz="900" u="none" strike="noStrike" dirty="0">
                          <a:effectLst/>
                        </a:rPr>
                        <a:t>DLS </a:t>
                      </a:r>
                      <a:endParaRPr lang="en-US" sz="9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pPr algn="ctr" fontAlgn="b"/>
                      <a:endParaRPr lang="en-US" sz="11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TEM</a:t>
                      </a:r>
                      <a:endParaRPr lang="en-US" sz="9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248259880"/>
                  </a:ext>
                </a:extLst>
              </a:tr>
              <a:tr h="496651">
                <a:tc vMerge="1">
                  <a:txBody>
                    <a:bodyPr/>
                    <a:lstStyle/>
                    <a:p>
                      <a:pPr algn="ctr" fontAlgn="b"/>
                      <a:endParaRPr lang="en-US" sz="1100" b="0" i="0" u="none" strike="noStrike" dirty="0">
                        <a:solidFill>
                          <a:srgbClr val="000000"/>
                        </a:solidFill>
                        <a:effectLst/>
                        <a:latin typeface="Calibri" panose="020F0502020204030204" pitchFamily="34" charset="0"/>
                      </a:endParaRPr>
                    </a:p>
                  </a:txBody>
                  <a:tcPr marL="7620" marR="7620" marT="7620" marB="0" anchor="ct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u="none" strike="noStrike" dirty="0">
                          <a:effectLst/>
                        </a:rPr>
                        <a:t>Diameter (nm)</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b="0" i="0" u="none" strike="noStrike" dirty="0">
                          <a:solidFill>
                            <a:srgbClr val="000000"/>
                          </a:solidFill>
                          <a:effectLst/>
                          <a:latin typeface="Calibri" panose="020F0502020204030204" pitchFamily="34" charset="0"/>
                        </a:rPr>
                        <a:t>PDI</a:t>
                      </a:r>
                    </a:p>
                  </a:txBody>
                  <a:tcPr marL="7620" marR="7620" marT="7620" marB="0" anchor="ctr"/>
                </a:tc>
                <a:tc>
                  <a:txBody>
                    <a:bodyPr/>
                    <a:lstStyle/>
                    <a:p>
                      <a:pPr algn="ctr" fontAlgn="b"/>
                      <a:r>
                        <a:rPr lang="en-US" sz="900" b="0" i="0" u="none" strike="noStrike" dirty="0">
                          <a:solidFill>
                            <a:srgbClr val="000000"/>
                          </a:solidFill>
                          <a:effectLst/>
                          <a:latin typeface="Calibri" panose="020F0502020204030204" pitchFamily="34" charset="0"/>
                        </a:rPr>
                        <a:t>Zeta potential (mV)</a:t>
                      </a:r>
                    </a:p>
                  </a:txBody>
                  <a:tcPr marL="7620" marR="7620" marT="7620" marB="0" anchor="ct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u="none" strike="noStrike">
                          <a:effectLst/>
                        </a:rPr>
                        <a:t>Diameter (nm)</a:t>
                      </a:r>
                      <a:endParaRPr lang="en-US" sz="9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74564027"/>
                  </a:ext>
                </a:extLst>
              </a:tr>
              <a:tr h="301785">
                <a:tc>
                  <a:txBody>
                    <a:bodyPr/>
                    <a:lstStyle/>
                    <a:p>
                      <a:pPr algn="ctr" fontAlgn="b"/>
                      <a:r>
                        <a:rPr lang="en-US" sz="900" u="none" strike="noStrike">
                          <a:effectLst/>
                        </a:rPr>
                        <a:t>Blank</a:t>
                      </a:r>
                      <a:endParaRPr lang="en-US" sz="900" b="0" i="0" u="none" strike="noStrike">
                        <a:solidFill>
                          <a:srgbClr val="000000"/>
                        </a:solidFill>
                        <a:effectLst/>
                        <a:latin typeface="Calibri" panose="020F0502020204030204" pitchFamily="34" charset="0"/>
                      </a:endParaRPr>
                    </a:p>
                  </a:txBody>
                  <a:tcPr marL="7620" marR="7620" marT="7620" marB="0" anchor="ct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u="none" strike="noStrike" dirty="0">
                          <a:effectLst/>
                        </a:rPr>
                        <a:t>231.6</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0.125</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-22.4±2.1</a:t>
                      </a:r>
                    </a:p>
                  </a:txBody>
                  <a:tcPr marL="7620" marR="7620" marT="7620" marB="0" anchor="ctr"/>
                </a:tc>
                <a:tc>
                  <a:txBody>
                    <a:bodyPr/>
                    <a:lstStyle/>
                    <a:p>
                      <a:pPr algn="ctr" fontAlgn="b"/>
                      <a:r>
                        <a:rPr lang="en-US" sz="900" u="none" strike="noStrike" dirty="0">
                          <a:effectLst/>
                        </a:rPr>
                        <a:t>286±67</a:t>
                      </a:r>
                      <a:endParaRPr lang="en-US" sz="9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947718578"/>
                  </a:ext>
                </a:extLst>
              </a:tr>
              <a:tr h="354881">
                <a:tc>
                  <a:txBody>
                    <a:bodyPr/>
                    <a:lstStyle/>
                    <a:p>
                      <a:pPr algn="ctr" fontAlgn="b"/>
                      <a:r>
                        <a:rPr lang="en-US" sz="900" u="none" strike="noStrike">
                          <a:effectLst/>
                        </a:rPr>
                        <a:t>FLA/OVA</a:t>
                      </a:r>
                      <a:endParaRPr lang="en-US" sz="9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177.3</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0.122</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b="0" i="0" u="none" strike="noStrike" dirty="0">
                          <a:solidFill>
                            <a:srgbClr val="000000"/>
                          </a:solidFill>
                          <a:effectLst/>
                          <a:latin typeface="Calibri" panose="020F0502020204030204" pitchFamily="34" charset="0"/>
                        </a:rPr>
                        <a:t>-18.3</a:t>
                      </a:r>
                      <a:r>
                        <a:rPr lang="en-US" sz="900" u="none" strike="noStrike" dirty="0">
                          <a:effectLst/>
                        </a:rPr>
                        <a:t>±1.3</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251±58</a:t>
                      </a:r>
                      <a:endParaRPr lang="en-US" sz="9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419682887"/>
                  </a:ext>
                </a:extLst>
              </a:tr>
              <a:tr h="354881">
                <a:tc>
                  <a:txBody>
                    <a:bodyPr/>
                    <a:lstStyle/>
                    <a:p>
                      <a:pPr algn="ctr" fontAlgn="b"/>
                      <a:r>
                        <a:rPr lang="en-US" sz="900" u="none" strike="noStrike">
                          <a:effectLst/>
                        </a:rPr>
                        <a:t>CpG/OVA</a:t>
                      </a:r>
                      <a:endParaRPr lang="en-US" sz="9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291.2</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b="0" i="0" u="none" strike="noStrike" dirty="0">
                          <a:solidFill>
                            <a:srgbClr val="000000"/>
                          </a:solidFill>
                          <a:effectLst/>
                          <a:latin typeface="Calibri" panose="020F0502020204030204" pitchFamily="34" charset="0"/>
                        </a:rPr>
                        <a:t>0.085</a:t>
                      </a:r>
                    </a:p>
                  </a:txBody>
                  <a:tcPr marL="7620" marR="7620" marT="7620" marB="0" anchor="ctr"/>
                </a:tc>
                <a:tc>
                  <a:txBody>
                    <a:bodyPr/>
                    <a:lstStyle/>
                    <a:p>
                      <a:pPr algn="ctr" fontAlgn="b"/>
                      <a:r>
                        <a:rPr lang="en-US" sz="900" u="none" strike="noStrike" dirty="0">
                          <a:effectLst/>
                        </a:rPr>
                        <a:t>-29.2±4.1</a:t>
                      </a:r>
                      <a:endParaRPr lang="en-US" sz="9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en-US" sz="900" u="none" strike="noStrike" dirty="0">
                          <a:effectLst/>
                        </a:rPr>
                        <a:t>290±70</a:t>
                      </a:r>
                      <a:endParaRPr lang="en-US" sz="9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54203869"/>
                  </a:ext>
                </a:extLst>
              </a:tr>
            </a:tbl>
          </a:graphicData>
        </a:graphic>
      </p:graphicFrame>
      <p:pic>
        <p:nvPicPr>
          <p:cNvPr id="15" name="Picture 14">
            <a:extLst>
              <a:ext uri="{FF2B5EF4-FFF2-40B4-BE49-F238E27FC236}">
                <a16:creationId xmlns:a16="http://schemas.microsoft.com/office/drawing/2014/main" id="{AD2DF0F0-895B-486C-8554-12508792803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8271" y="4579904"/>
            <a:ext cx="1863079" cy="1863079"/>
          </a:xfrm>
          <a:prstGeom prst="rect">
            <a:avLst/>
          </a:prstGeom>
        </p:spPr>
      </p:pic>
      <p:pic>
        <p:nvPicPr>
          <p:cNvPr id="45" name="Picture 44">
            <a:extLst>
              <a:ext uri="{FF2B5EF4-FFF2-40B4-BE49-F238E27FC236}">
                <a16:creationId xmlns:a16="http://schemas.microsoft.com/office/drawing/2014/main" id="{C28A3ED0-BBD1-4683-9797-B44154CACD4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48584" y="4579904"/>
            <a:ext cx="1863080" cy="1863080"/>
          </a:xfrm>
          <a:prstGeom prst="rect">
            <a:avLst/>
          </a:prstGeom>
        </p:spPr>
      </p:pic>
      <p:pic>
        <p:nvPicPr>
          <p:cNvPr id="51" name="Picture 50">
            <a:extLst>
              <a:ext uri="{FF2B5EF4-FFF2-40B4-BE49-F238E27FC236}">
                <a16:creationId xmlns:a16="http://schemas.microsoft.com/office/drawing/2014/main" id="{31D96FB6-682A-402F-A2D6-5780757B6F4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73132" y="4559625"/>
            <a:ext cx="1883670" cy="1883670"/>
          </a:xfrm>
          <a:prstGeom prst="rect">
            <a:avLst/>
          </a:prstGeom>
        </p:spPr>
      </p:pic>
      <p:sp>
        <p:nvSpPr>
          <p:cNvPr id="55" name="TextBox 54">
            <a:extLst>
              <a:ext uri="{FF2B5EF4-FFF2-40B4-BE49-F238E27FC236}">
                <a16:creationId xmlns:a16="http://schemas.microsoft.com/office/drawing/2014/main" id="{6FA00CEE-D747-4EFE-9A87-B0FAFCD0030E}"/>
              </a:ext>
            </a:extLst>
          </p:cNvPr>
          <p:cNvSpPr txBox="1"/>
          <p:nvPr/>
        </p:nvSpPr>
        <p:spPr>
          <a:xfrm>
            <a:off x="766156" y="4302905"/>
            <a:ext cx="1167307" cy="276999"/>
          </a:xfrm>
          <a:prstGeom prst="rect">
            <a:avLst/>
          </a:prstGeom>
          <a:noFill/>
        </p:spPr>
        <p:txBody>
          <a:bodyPr wrap="none" rtlCol="0">
            <a:spAutoFit/>
          </a:bodyPr>
          <a:lstStyle/>
          <a:p>
            <a:r>
              <a:rPr lang="en-US" sz="1200" dirty="0"/>
              <a:t>Blank Liposome</a:t>
            </a:r>
          </a:p>
        </p:txBody>
      </p:sp>
      <p:sp>
        <p:nvSpPr>
          <p:cNvPr id="56" name="TextBox 55">
            <a:extLst>
              <a:ext uri="{FF2B5EF4-FFF2-40B4-BE49-F238E27FC236}">
                <a16:creationId xmlns:a16="http://schemas.microsoft.com/office/drawing/2014/main" id="{8475422B-6FF3-4EF0-8754-D64A04D8464D}"/>
              </a:ext>
            </a:extLst>
          </p:cNvPr>
          <p:cNvSpPr txBox="1"/>
          <p:nvPr/>
        </p:nvSpPr>
        <p:spPr>
          <a:xfrm>
            <a:off x="2931313" y="4302905"/>
            <a:ext cx="1048685" cy="276999"/>
          </a:xfrm>
          <a:prstGeom prst="rect">
            <a:avLst/>
          </a:prstGeom>
          <a:noFill/>
        </p:spPr>
        <p:txBody>
          <a:bodyPr wrap="none" rtlCol="0">
            <a:spAutoFit/>
          </a:bodyPr>
          <a:lstStyle/>
          <a:p>
            <a:r>
              <a:rPr lang="en-US" sz="1200" dirty="0"/>
              <a:t>FLA Liposome</a:t>
            </a:r>
          </a:p>
        </p:txBody>
      </p:sp>
      <p:sp>
        <p:nvSpPr>
          <p:cNvPr id="57" name="TextBox 56">
            <a:extLst>
              <a:ext uri="{FF2B5EF4-FFF2-40B4-BE49-F238E27FC236}">
                <a16:creationId xmlns:a16="http://schemas.microsoft.com/office/drawing/2014/main" id="{C5AAC98C-C247-42AB-9D7F-236DF5D635AD}"/>
              </a:ext>
            </a:extLst>
          </p:cNvPr>
          <p:cNvSpPr txBox="1"/>
          <p:nvPr/>
        </p:nvSpPr>
        <p:spPr>
          <a:xfrm>
            <a:off x="5155781" y="4302905"/>
            <a:ext cx="1083951" cy="276999"/>
          </a:xfrm>
          <a:prstGeom prst="rect">
            <a:avLst/>
          </a:prstGeom>
          <a:noFill/>
        </p:spPr>
        <p:txBody>
          <a:bodyPr wrap="none" rtlCol="0">
            <a:spAutoFit/>
          </a:bodyPr>
          <a:lstStyle/>
          <a:p>
            <a:r>
              <a:rPr lang="en-US" sz="1200" dirty="0"/>
              <a:t>CpG Liposome</a:t>
            </a:r>
          </a:p>
        </p:txBody>
      </p:sp>
      <p:sp>
        <p:nvSpPr>
          <p:cNvPr id="58" name="TextBox 57">
            <a:extLst>
              <a:ext uri="{FF2B5EF4-FFF2-40B4-BE49-F238E27FC236}">
                <a16:creationId xmlns:a16="http://schemas.microsoft.com/office/drawing/2014/main" id="{0FA24879-220E-4603-B155-4F0F81BF99A3}"/>
              </a:ext>
            </a:extLst>
          </p:cNvPr>
          <p:cNvSpPr txBox="1"/>
          <p:nvPr/>
        </p:nvSpPr>
        <p:spPr>
          <a:xfrm>
            <a:off x="3550449" y="6498317"/>
            <a:ext cx="472440" cy="369332"/>
          </a:xfrm>
          <a:prstGeom prst="rect">
            <a:avLst/>
          </a:prstGeom>
          <a:noFill/>
        </p:spPr>
        <p:txBody>
          <a:bodyPr wrap="square" rtlCol="0">
            <a:spAutoFit/>
          </a:bodyPr>
          <a:lstStyle/>
          <a:p>
            <a:r>
              <a:rPr lang="en-US" dirty="0"/>
              <a:t>F.</a:t>
            </a:r>
          </a:p>
        </p:txBody>
      </p:sp>
      <p:sp>
        <p:nvSpPr>
          <p:cNvPr id="59" name="TextBox 58">
            <a:extLst>
              <a:ext uri="{FF2B5EF4-FFF2-40B4-BE49-F238E27FC236}">
                <a16:creationId xmlns:a16="http://schemas.microsoft.com/office/drawing/2014/main" id="{B1AE088F-2AE8-48F1-926E-C46DF0C69BA7}"/>
              </a:ext>
            </a:extLst>
          </p:cNvPr>
          <p:cNvSpPr txBox="1"/>
          <p:nvPr/>
        </p:nvSpPr>
        <p:spPr>
          <a:xfrm>
            <a:off x="64162" y="8638940"/>
            <a:ext cx="472440" cy="369332"/>
          </a:xfrm>
          <a:prstGeom prst="rect">
            <a:avLst/>
          </a:prstGeom>
          <a:noFill/>
        </p:spPr>
        <p:txBody>
          <a:bodyPr wrap="square" rtlCol="0">
            <a:spAutoFit/>
          </a:bodyPr>
          <a:lstStyle/>
          <a:p>
            <a:r>
              <a:rPr lang="en-US" dirty="0"/>
              <a:t>G.</a:t>
            </a:r>
          </a:p>
        </p:txBody>
      </p:sp>
      <p:pic>
        <p:nvPicPr>
          <p:cNvPr id="4122" name="Picture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60085" y="8588055"/>
            <a:ext cx="2577450" cy="1627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23" name="Picture 2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1262" y="8617538"/>
            <a:ext cx="2577450" cy="1627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4915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a:extLst>
              <a:ext uri="{FF2B5EF4-FFF2-40B4-BE49-F238E27FC236}">
                <a16:creationId xmlns:a16="http://schemas.microsoft.com/office/drawing/2014/main" id="{3FC5E7AA-F648-43D6-A57D-1C14211E9960}"/>
              </a:ext>
            </a:extLst>
          </p:cNvPr>
          <p:cNvGraphicFramePr>
            <a:graphicFrameLocks noGrp="1"/>
          </p:cNvGraphicFramePr>
          <p:nvPr>
            <p:ph sz="half" idx="1"/>
            <p:extLst>
              <p:ext uri="{D42A27DB-BD31-4B8C-83A1-F6EECF244321}">
                <p14:modId xmlns:p14="http://schemas.microsoft.com/office/powerpoint/2010/main" val="3291249586"/>
              </p:ext>
            </p:extLst>
          </p:nvPr>
        </p:nvGraphicFramePr>
        <p:xfrm>
          <a:off x="736600" y="575439"/>
          <a:ext cx="5384800" cy="4525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5">
            <a:extLst>
              <a:ext uri="{FF2B5EF4-FFF2-40B4-BE49-F238E27FC236}">
                <a16:creationId xmlns:a16="http://schemas.microsoft.com/office/drawing/2014/main" id="{BBC72FA3-FDF5-424B-98A1-A05637D8383B}"/>
              </a:ext>
            </a:extLst>
          </p:cNvPr>
          <p:cNvGraphicFramePr>
            <a:graphicFrameLocks/>
          </p:cNvGraphicFramePr>
          <p:nvPr>
            <p:extLst>
              <p:ext uri="{D42A27DB-BD31-4B8C-83A1-F6EECF244321}">
                <p14:modId xmlns:p14="http://schemas.microsoft.com/office/powerpoint/2010/main" val="1470726389"/>
              </p:ext>
            </p:extLst>
          </p:nvPr>
        </p:nvGraphicFramePr>
        <p:xfrm>
          <a:off x="736600" y="5425963"/>
          <a:ext cx="53848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3330285B-CBAA-49DF-9AEC-13966D656E76}"/>
              </a:ext>
            </a:extLst>
          </p:cNvPr>
          <p:cNvSpPr txBox="1"/>
          <p:nvPr/>
        </p:nvSpPr>
        <p:spPr>
          <a:xfrm>
            <a:off x="268014" y="-15769"/>
            <a:ext cx="725214" cy="369332"/>
          </a:xfrm>
          <a:prstGeom prst="rect">
            <a:avLst/>
          </a:prstGeom>
          <a:noFill/>
        </p:spPr>
        <p:txBody>
          <a:bodyPr wrap="square" rtlCol="0">
            <a:spAutoFit/>
          </a:bodyPr>
          <a:lstStyle/>
          <a:p>
            <a:r>
              <a:rPr lang="en-US" dirty="0"/>
              <a:t>A.</a:t>
            </a:r>
          </a:p>
        </p:txBody>
      </p:sp>
      <p:sp>
        <p:nvSpPr>
          <p:cNvPr id="7" name="TextBox 6">
            <a:extLst>
              <a:ext uri="{FF2B5EF4-FFF2-40B4-BE49-F238E27FC236}">
                <a16:creationId xmlns:a16="http://schemas.microsoft.com/office/drawing/2014/main" id="{E366BD91-DC72-4E2D-8B12-EB7B5A7BB5A0}"/>
              </a:ext>
            </a:extLst>
          </p:cNvPr>
          <p:cNvSpPr txBox="1"/>
          <p:nvPr/>
        </p:nvSpPr>
        <p:spPr>
          <a:xfrm>
            <a:off x="268014" y="5101402"/>
            <a:ext cx="725214" cy="369332"/>
          </a:xfrm>
          <a:prstGeom prst="rect">
            <a:avLst/>
          </a:prstGeom>
          <a:noFill/>
        </p:spPr>
        <p:txBody>
          <a:bodyPr wrap="square" rtlCol="0">
            <a:spAutoFit/>
          </a:bodyPr>
          <a:lstStyle/>
          <a:p>
            <a:r>
              <a:rPr lang="en-US" dirty="0"/>
              <a:t>B.</a:t>
            </a:r>
          </a:p>
        </p:txBody>
      </p:sp>
      <p:sp>
        <p:nvSpPr>
          <p:cNvPr id="8" name="TextBox 7">
            <a:extLst>
              <a:ext uri="{FF2B5EF4-FFF2-40B4-BE49-F238E27FC236}">
                <a16:creationId xmlns:a16="http://schemas.microsoft.com/office/drawing/2014/main" id="{1D02C3A9-A233-4A49-997A-B1899BA95913}"/>
              </a:ext>
            </a:extLst>
          </p:cNvPr>
          <p:cNvSpPr txBox="1"/>
          <p:nvPr/>
        </p:nvSpPr>
        <p:spPr>
          <a:xfrm>
            <a:off x="204951" y="9849241"/>
            <a:ext cx="6448097" cy="2308324"/>
          </a:xfrm>
          <a:prstGeom prst="rect">
            <a:avLst/>
          </a:prstGeom>
          <a:noFill/>
        </p:spPr>
        <p:txBody>
          <a:bodyPr wrap="square" rtlCol="0">
            <a:spAutoFit/>
          </a:bodyPr>
          <a:lstStyle/>
          <a:p>
            <a:r>
              <a:rPr lang="en-US" dirty="0"/>
              <a:t>Figure S-5. Inhibitors packaged in liposomes have induce a similar </a:t>
            </a:r>
            <a:r>
              <a:rPr lang="en-US" dirty="0" err="1"/>
              <a:t>tolDC</a:t>
            </a:r>
            <a:r>
              <a:rPr lang="en-US" dirty="0"/>
              <a:t> phenotype in vitro as free inhibitors.  1 million BMDCs were incubated </a:t>
            </a:r>
            <a:r>
              <a:rPr lang="en-US" i="1" dirty="0"/>
              <a:t>in vitro </a:t>
            </a:r>
            <a:r>
              <a:rPr lang="en-US" dirty="0"/>
              <a:t>with FLA + I then 16 h later treated with CpG + I, then 20 h later analyzed via flow.  Cells were treated with 0.2 ug/mL FLA or 1 µM CpG with 20 µM of total inhibitors (1:1:1 ratio) and serially diluted (concentrations indicate total inhibitor concentrations).  (A) free I (B) </a:t>
            </a:r>
            <a:r>
              <a:rPr lang="en-US" dirty="0" err="1"/>
              <a:t>Lipo</a:t>
            </a:r>
            <a:r>
              <a:rPr lang="en-US" baseline="30000" dirty="0" err="1"/>
              <a:t>TLR+I</a:t>
            </a:r>
            <a:r>
              <a:rPr lang="en-US" dirty="0"/>
              <a:t> .  N=3 and error bars indicate SD.</a:t>
            </a:r>
          </a:p>
        </p:txBody>
      </p:sp>
    </p:spTree>
    <p:extLst>
      <p:ext uri="{BB962C8B-B14F-4D97-AF65-F5344CB8AC3E}">
        <p14:creationId xmlns:p14="http://schemas.microsoft.com/office/powerpoint/2010/main" val="45663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E5EC6DB-9836-4395-9B5B-80A3D14B7C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58000" cy="5851582"/>
          </a:xfrm>
          <a:prstGeom prst="rect">
            <a:avLst/>
          </a:prstGeom>
        </p:spPr>
      </p:pic>
      <p:sp>
        <p:nvSpPr>
          <p:cNvPr id="2" name="TextBox 1"/>
          <p:cNvSpPr txBox="1"/>
          <p:nvPr/>
        </p:nvSpPr>
        <p:spPr>
          <a:xfrm>
            <a:off x="148856" y="8175016"/>
            <a:ext cx="5932967" cy="3600986"/>
          </a:xfrm>
          <a:prstGeom prst="rect">
            <a:avLst/>
          </a:prstGeom>
          <a:noFill/>
        </p:spPr>
        <p:txBody>
          <a:bodyPr wrap="square" rtlCol="0">
            <a:spAutoFit/>
          </a:bodyPr>
          <a:lstStyle/>
          <a:p>
            <a:r>
              <a:rPr lang="en-US" sz="1200" dirty="0"/>
              <a:t>Figure S-6. OVA bearing tolerogenic liposomes have high levels of antigen presentation. 1 million BMDCs were treated similarly as figure S-6 with AF647 labeled OVA at 10 µg/mL (OVA), or OVA + agonist at 0.1 µg/mL FLA and 0.5 µM CpG (Free TLR), inhibitors at 10 µM total inhibitor concentration+ OVA (Free I), OVA + agonist +inhibitor (Free TLR+I) or liposomal versions of each of these.  Cells were treated with these formulations or 10x and 100x dilutions of each. Cells were treated with FLA formulations then CpG/OVA formulations (note that OVA was only added in CpG treatment).  1 </a:t>
            </a:r>
            <a:r>
              <a:rPr lang="en-US" sz="1200" dirty="0" err="1"/>
              <a:t>hr</a:t>
            </a:r>
            <a:r>
              <a:rPr lang="en-US" sz="1200" dirty="0"/>
              <a:t> after CpG/OVA treatment, cells were analyzed via flow cytometry for (A) major OVA MHCI-I peptide- MHCI expression total signal, (B) percent MHCI-peptide positive cells, (C) OVA signal and (D) OVA positive cells.  (E) </a:t>
            </a:r>
            <a:r>
              <a:rPr lang="en-US" sz="1200" dirty="0" err="1"/>
              <a:t>Tolerogenic</a:t>
            </a:r>
            <a:r>
              <a:rPr lang="en-US" sz="1200" dirty="0"/>
              <a:t> liposomes are not selectively </a:t>
            </a:r>
            <a:r>
              <a:rPr lang="en-US" sz="1200" dirty="0" err="1"/>
              <a:t>uptaken</a:t>
            </a:r>
            <a:r>
              <a:rPr lang="en-US" sz="1200" dirty="0"/>
              <a:t> by any DC subset.  Blank, FLA or </a:t>
            </a:r>
            <a:r>
              <a:rPr lang="en-US" sz="1200" dirty="0" err="1"/>
              <a:t>CpG</a:t>
            </a:r>
            <a:r>
              <a:rPr lang="en-US" sz="1200" dirty="0"/>
              <a:t> bearing </a:t>
            </a:r>
            <a:r>
              <a:rPr lang="en-US" sz="1200" dirty="0" err="1"/>
              <a:t>lipsomes</a:t>
            </a:r>
            <a:r>
              <a:rPr lang="en-US" sz="1200" dirty="0"/>
              <a:t> similarly made in part A-D except without any OVA but with addition of 0.1% </a:t>
            </a:r>
            <a:r>
              <a:rPr lang="en-US" sz="1200" dirty="0" err="1"/>
              <a:t>DiD</a:t>
            </a:r>
            <a:r>
              <a:rPr lang="en-US" sz="1200" dirty="0"/>
              <a:t> dye were incubated with </a:t>
            </a:r>
            <a:r>
              <a:rPr lang="en-US" sz="1200" dirty="0" err="1"/>
              <a:t>splenocytes</a:t>
            </a:r>
            <a:r>
              <a:rPr lang="en-US" sz="1200" dirty="0"/>
              <a:t> at 10 </a:t>
            </a:r>
            <a:r>
              <a:rPr lang="el-GR" sz="1200" dirty="0">
                <a:latin typeface="Times New Roman"/>
                <a:cs typeface="Times New Roman"/>
              </a:rPr>
              <a:t>μ</a:t>
            </a:r>
            <a:r>
              <a:rPr lang="en-US" sz="1200" dirty="0">
                <a:cs typeface="Times New Roman"/>
              </a:rPr>
              <a:t>M total lipid for 30 mins, washed, stained for live/dead and surface markers and analyzed via flow. Cells were gated into all CD45+ live cells or further gated into CD45+, CD19-, CD3- populations and then into CD11c+, MHCII+ populations (DCs).  These DCs were further gated into various cell populations via markers of DC maturation and MFI of liposome uptake calculated. Note there was no difference in any group between blank and FLA or </a:t>
            </a:r>
            <a:r>
              <a:rPr lang="en-US" sz="1200" dirty="0" err="1">
                <a:cs typeface="Times New Roman"/>
              </a:rPr>
              <a:t>CpG</a:t>
            </a:r>
            <a:r>
              <a:rPr lang="en-US" sz="1200" dirty="0">
                <a:cs typeface="Times New Roman"/>
              </a:rPr>
              <a:t> formulations.  </a:t>
            </a:r>
            <a:r>
              <a:rPr lang="en-US" sz="1200" dirty="0"/>
              <a:t>Error bars indicate ± of biological triplicate experiments for A-D or N=5 or E.</a:t>
            </a:r>
            <a:r>
              <a:rPr lang="en-US" sz="1200" dirty="0">
                <a:latin typeface="Calibri" panose="020F0502020204030204" pitchFamily="34" charset="0"/>
                <a:ea typeface="Calibri" panose="020F0502020204030204" pitchFamily="34" charset="0"/>
                <a:cs typeface="Times New Roman" panose="02020603050405020304" pitchFamily="18" charset="0"/>
              </a:rPr>
              <a:t> Significance was determined by a two-way ANOVA with Tukey post hoc test for multiple comparisons. ***p&lt;1x10</a:t>
            </a:r>
            <a:r>
              <a:rPr lang="en-US" sz="1200" baseline="30000" dirty="0">
                <a:latin typeface="Calibri" panose="020F0502020204030204" pitchFamily="34" charset="0"/>
                <a:ea typeface="Calibri" panose="020F0502020204030204" pitchFamily="34" charset="0"/>
                <a:cs typeface="Times New Roman" panose="02020603050405020304" pitchFamily="18" charset="0"/>
              </a:rPr>
              <a:t>-4</a:t>
            </a:r>
            <a:r>
              <a:rPr lang="en-US" sz="1200" dirty="0">
                <a:latin typeface="Calibri" panose="020F0502020204030204" pitchFamily="34" charset="0"/>
                <a:ea typeface="Calibri" panose="020F0502020204030204" pitchFamily="34" charset="0"/>
                <a:cs typeface="Times New Roman" panose="02020603050405020304" pitchFamily="18" charset="0"/>
              </a:rPr>
              <a:t> </a:t>
            </a:r>
            <a:endParaRPr lang="en-US" sz="1200" dirty="0"/>
          </a:p>
        </p:txBody>
      </p:sp>
      <p:sp>
        <p:nvSpPr>
          <p:cNvPr id="3" name="TextBox 2"/>
          <p:cNvSpPr txBox="1"/>
          <p:nvPr/>
        </p:nvSpPr>
        <p:spPr>
          <a:xfrm>
            <a:off x="148856" y="308344"/>
            <a:ext cx="574157" cy="369332"/>
          </a:xfrm>
          <a:prstGeom prst="rect">
            <a:avLst/>
          </a:prstGeom>
          <a:noFill/>
        </p:spPr>
        <p:txBody>
          <a:bodyPr wrap="square" rtlCol="0">
            <a:spAutoFit/>
          </a:bodyPr>
          <a:lstStyle/>
          <a:p>
            <a:r>
              <a:rPr lang="en-US" dirty="0"/>
              <a:t>A.</a:t>
            </a:r>
          </a:p>
        </p:txBody>
      </p:sp>
      <p:sp>
        <p:nvSpPr>
          <p:cNvPr id="5" name="TextBox 4"/>
          <p:cNvSpPr txBox="1"/>
          <p:nvPr/>
        </p:nvSpPr>
        <p:spPr>
          <a:xfrm>
            <a:off x="55039" y="3242782"/>
            <a:ext cx="574157" cy="369332"/>
          </a:xfrm>
          <a:prstGeom prst="rect">
            <a:avLst/>
          </a:prstGeom>
          <a:noFill/>
        </p:spPr>
        <p:txBody>
          <a:bodyPr wrap="square" rtlCol="0">
            <a:spAutoFit/>
          </a:bodyPr>
          <a:lstStyle/>
          <a:p>
            <a:r>
              <a:rPr lang="en-US" dirty="0"/>
              <a:t>C.</a:t>
            </a:r>
          </a:p>
        </p:txBody>
      </p:sp>
      <p:sp>
        <p:nvSpPr>
          <p:cNvPr id="6" name="TextBox 5"/>
          <p:cNvSpPr txBox="1"/>
          <p:nvPr/>
        </p:nvSpPr>
        <p:spPr>
          <a:xfrm>
            <a:off x="3492628" y="450111"/>
            <a:ext cx="574157" cy="369332"/>
          </a:xfrm>
          <a:prstGeom prst="rect">
            <a:avLst/>
          </a:prstGeom>
          <a:noFill/>
        </p:spPr>
        <p:txBody>
          <a:bodyPr wrap="square" rtlCol="0">
            <a:spAutoFit/>
          </a:bodyPr>
          <a:lstStyle/>
          <a:p>
            <a:r>
              <a:rPr lang="en-US" dirty="0"/>
              <a:t>B.</a:t>
            </a:r>
          </a:p>
        </p:txBody>
      </p:sp>
      <p:sp>
        <p:nvSpPr>
          <p:cNvPr id="7" name="TextBox 6"/>
          <p:cNvSpPr txBox="1"/>
          <p:nvPr/>
        </p:nvSpPr>
        <p:spPr>
          <a:xfrm>
            <a:off x="3492627" y="3242782"/>
            <a:ext cx="574157" cy="369332"/>
          </a:xfrm>
          <a:prstGeom prst="rect">
            <a:avLst/>
          </a:prstGeom>
          <a:noFill/>
        </p:spPr>
        <p:txBody>
          <a:bodyPr wrap="square" rtlCol="0">
            <a:spAutoFit/>
          </a:bodyPr>
          <a:lstStyle/>
          <a:p>
            <a:r>
              <a:rPr lang="en-US" dirty="0"/>
              <a:t>D.</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934" y="5851582"/>
            <a:ext cx="2913882" cy="1954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9789" y="5666916"/>
            <a:ext cx="574157" cy="369332"/>
          </a:xfrm>
          <a:prstGeom prst="rect">
            <a:avLst/>
          </a:prstGeom>
          <a:noFill/>
        </p:spPr>
        <p:txBody>
          <a:bodyPr wrap="square" rtlCol="0">
            <a:spAutoFit/>
          </a:bodyPr>
          <a:lstStyle/>
          <a:p>
            <a:r>
              <a:rPr lang="en-US" dirty="0"/>
              <a:t>E.</a:t>
            </a:r>
          </a:p>
        </p:txBody>
      </p:sp>
      <p:cxnSp>
        <p:nvCxnSpPr>
          <p:cNvPr id="8" name="Straight Connector 7"/>
          <p:cNvCxnSpPr/>
          <p:nvPr/>
        </p:nvCxnSpPr>
        <p:spPr>
          <a:xfrm>
            <a:off x="1291717" y="6150316"/>
            <a:ext cx="37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481370" y="6072771"/>
            <a:ext cx="0" cy="775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192144" y="6072770"/>
            <a:ext cx="28483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196539" y="5851582"/>
            <a:ext cx="0" cy="4778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40098" y="6329415"/>
            <a:ext cx="1128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98" name="Straight Connector 8197"/>
          <p:cNvCxnSpPr/>
          <p:nvPr/>
        </p:nvCxnSpPr>
        <p:spPr>
          <a:xfrm>
            <a:off x="1192144" y="5951543"/>
            <a:ext cx="5705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767048" y="5951543"/>
            <a:ext cx="0" cy="5302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710607" y="6481248"/>
            <a:ext cx="1128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196539" y="5851582"/>
            <a:ext cx="9920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188556" y="5851582"/>
            <a:ext cx="0" cy="259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132115" y="6116642"/>
            <a:ext cx="1128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06" name="TextBox 8205"/>
          <p:cNvSpPr txBox="1"/>
          <p:nvPr/>
        </p:nvSpPr>
        <p:spPr>
          <a:xfrm>
            <a:off x="1165283" y="5940514"/>
            <a:ext cx="338554" cy="215444"/>
          </a:xfrm>
          <a:prstGeom prst="rect">
            <a:avLst/>
          </a:prstGeom>
          <a:noFill/>
        </p:spPr>
        <p:txBody>
          <a:bodyPr wrap="none" rtlCol="0">
            <a:spAutoFit/>
          </a:bodyPr>
          <a:lstStyle/>
          <a:p>
            <a:r>
              <a:rPr lang="en-US" sz="800" dirty="0"/>
              <a:t>***</a:t>
            </a:r>
          </a:p>
        </p:txBody>
      </p:sp>
      <p:sp>
        <p:nvSpPr>
          <p:cNvPr id="52" name="TextBox 51"/>
          <p:cNvSpPr txBox="1"/>
          <p:nvPr/>
        </p:nvSpPr>
        <p:spPr>
          <a:xfrm>
            <a:off x="1349624" y="5820804"/>
            <a:ext cx="338554" cy="215444"/>
          </a:xfrm>
          <a:prstGeom prst="rect">
            <a:avLst/>
          </a:prstGeom>
          <a:noFill/>
        </p:spPr>
        <p:txBody>
          <a:bodyPr wrap="none" rtlCol="0">
            <a:spAutoFit/>
          </a:bodyPr>
          <a:lstStyle/>
          <a:p>
            <a:r>
              <a:rPr lang="en-US" sz="800" dirty="0"/>
              <a:t>***</a:t>
            </a:r>
          </a:p>
        </p:txBody>
      </p:sp>
      <p:sp>
        <p:nvSpPr>
          <p:cNvPr id="53" name="TextBox 52"/>
          <p:cNvSpPr txBox="1"/>
          <p:nvPr/>
        </p:nvSpPr>
        <p:spPr>
          <a:xfrm>
            <a:off x="1593376" y="5722381"/>
            <a:ext cx="338554" cy="215444"/>
          </a:xfrm>
          <a:prstGeom prst="rect">
            <a:avLst/>
          </a:prstGeom>
          <a:noFill/>
        </p:spPr>
        <p:txBody>
          <a:bodyPr wrap="none" rtlCol="0">
            <a:spAutoFit/>
          </a:bodyPr>
          <a:lstStyle/>
          <a:p>
            <a:r>
              <a:rPr lang="en-US" sz="800" dirty="0"/>
              <a:t>***</a:t>
            </a:r>
          </a:p>
        </p:txBody>
      </p:sp>
    </p:spTree>
    <p:extLst>
      <p:ext uri="{BB962C8B-B14F-4D97-AF65-F5344CB8AC3E}">
        <p14:creationId xmlns:p14="http://schemas.microsoft.com/office/powerpoint/2010/main" val="4218622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87690A-35D7-46FA-B4B1-498AC73E8C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003" y="401373"/>
            <a:ext cx="6485993" cy="9276677"/>
          </a:xfrm>
          <a:prstGeom prst="rect">
            <a:avLst/>
          </a:prstGeom>
        </p:spPr>
      </p:pic>
      <p:cxnSp>
        <p:nvCxnSpPr>
          <p:cNvPr id="7" name="Straight Arrow Connector 6">
            <a:extLst>
              <a:ext uri="{FF2B5EF4-FFF2-40B4-BE49-F238E27FC236}">
                <a16:creationId xmlns:a16="http://schemas.microsoft.com/office/drawing/2014/main" id="{32FCF29F-56CA-4BFE-81F7-B8900EC5C3E6}"/>
              </a:ext>
            </a:extLst>
          </p:cNvPr>
          <p:cNvCxnSpPr/>
          <p:nvPr/>
        </p:nvCxnSpPr>
        <p:spPr>
          <a:xfrm>
            <a:off x="3285065" y="1786467"/>
            <a:ext cx="39793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D6AA5AED-A06E-4612-89F8-FAE05C44EF7A}"/>
              </a:ext>
            </a:extLst>
          </p:cNvPr>
          <p:cNvCxnSpPr>
            <a:cxnSpLocks/>
          </p:cNvCxnSpPr>
          <p:nvPr/>
        </p:nvCxnSpPr>
        <p:spPr>
          <a:xfrm flipH="1">
            <a:off x="3428999" y="3225801"/>
            <a:ext cx="524933" cy="6265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73B2A2E-E294-4B38-924A-AF9103BF4E9C}"/>
              </a:ext>
            </a:extLst>
          </p:cNvPr>
          <p:cNvCxnSpPr>
            <a:cxnSpLocks/>
          </p:cNvCxnSpPr>
          <p:nvPr/>
        </p:nvCxnSpPr>
        <p:spPr>
          <a:xfrm>
            <a:off x="2370665" y="6431228"/>
            <a:ext cx="1" cy="4016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2CB7F40-A284-4F9D-B874-E881B81FAF62}"/>
              </a:ext>
            </a:extLst>
          </p:cNvPr>
          <p:cNvCxnSpPr>
            <a:cxnSpLocks/>
          </p:cNvCxnSpPr>
          <p:nvPr/>
        </p:nvCxnSpPr>
        <p:spPr>
          <a:xfrm>
            <a:off x="3373962" y="6319750"/>
            <a:ext cx="486838" cy="4366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B4C9F8F-F6BB-402A-88CD-DD7397DD0604}"/>
              </a:ext>
            </a:extLst>
          </p:cNvPr>
          <p:cNvCxnSpPr>
            <a:cxnSpLocks/>
          </p:cNvCxnSpPr>
          <p:nvPr/>
        </p:nvCxnSpPr>
        <p:spPr>
          <a:xfrm flipV="1">
            <a:off x="3240613" y="5039711"/>
            <a:ext cx="376768" cy="50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334BB44-66E0-4275-8199-B828DC402FF2}"/>
              </a:ext>
            </a:extLst>
          </p:cNvPr>
          <p:cNvSpPr txBox="1"/>
          <p:nvPr/>
        </p:nvSpPr>
        <p:spPr>
          <a:xfrm>
            <a:off x="330200" y="9948333"/>
            <a:ext cx="6341796" cy="2031325"/>
          </a:xfrm>
          <a:prstGeom prst="rect">
            <a:avLst/>
          </a:prstGeom>
          <a:noFill/>
        </p:spPr>
        <p:txBody>
          <a:bodyPr wrap="square" rtlCol="0">
            <a:spAutoFit/>
          </a:bodyPr>
          <a:lstStyle/>
          <a:p>
            <a:r>
              <a:rPr lang="en-US" dirty="0"/>
              <a:t>Figure S-7. Gating Strategy of Tolerogenic Liposome treated mouse lymphocytes.  Lymphocytes from treated mice from experiment 2B-G were gated for live cells on FSC and SSC, then gated for single cells on SSC-A and SSC-H (not shown), gated on lymphocytes by DAPI and CD45 intensity, then gated for DCs on MHCII+ and CD11c+.  These cells were gated on CD103, CD40, CD80, CD86, PD-L1, and PD-L2.</a:t>
            </a:r>
          </a:p>
        </p:txBody>
      </p:sp>
    </p:spTree>
    <p:extLst>
      <p:ext uri="{BB962C8B-B14F-4D97-AF65-F5344CB8AC3E}">
        <p14:creationId xmlns:p14="http://schemas.microsoft.com/office/powerpoint/2010/main" val="35379889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8165</TotalTime>
  <Words>2567</Words>
  <Application>Microsoft Office PowerPoint</Application>
  <PresentationFormat>Widescreen</PresentationFormat>
  <Paragraphs>431</Paragraphs>
  <Slides>14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14</vt:i4>
      </vt:variant>
    </vt:vector>
  </HeadingPairs>
  <TitlesOfParts>
    <vt:vector size="21" baseType="lpstr">
      <vt:lpstr>Arial</vt:lpstr>
      <vt:lpstr>Calibri</vt:lpstr>
      <vt:lpstr>Calibri Light</vt:lpstr>
      <vt:lpstr>Times New Roman</vt:lpstr>
      <vt:lpstr>Office Theme</vt:lpstr>
      <vt:lpstr>Prism 7</vt:lpstr>
      <vt:lpstr>Prism 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Deak</dc:creator>
  <cp:lastModifiedBy>Peter Deak</cp:lastModifiedBy>
  <cp:revision>83</cp:revision>
  <dcterms:created xsi:type="dcterms:W3CDTF">2020-11-17T21:01:18Z</dcterms:created>
  <dcterms:modified xsi:type="dcterms:W3CDTF">2022-04-26T19:00:56Z</dcterms:modified>
</cp:coreProperties>
</file>