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DC0"/>
    <a:srgbClr val="004277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180182" y="29817"/>
            <a:ext cx="9414922" cy="98989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300" b="1" dirty="0">
                <a:solidFill>
                  <a:schemeClr val="bg1"/>
                </a:solidFill>
              </a:rPr>
              <a:t>Risk factors for neurocognitive impairment and the relation with structural brain abnormality in children and young adults with severe chronic kidney disease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182" y="1189759"/>
            <a:ext cx="1190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There is an association between CKD-associated structural brain abnormalities and neurocognitive functioning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0182" y="1818470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4277"/>
                </a:solidFill>
              </a:rPr>
              <a:t>DESIGN</a:t>
            </a:r>
            <a:r>
              <a:rPr lang="en-GB" dirty="0">
                <a:solidFill>
                  <a:srgbClr val="004277"/>
                </a:solidFill>
              </a:rPr>
              <a:t>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Lijdsman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1944" y="5587477"/>
            <a:ext cx="7214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700" b="1" dirty="0">
                <a:solidFill>
                  <a:schemeClr val="bg1"/>
                </a:solidFill>
              </a:rPr>
              <a:t>CONCLUSION</a:t>
            </a:r>
            <a:r>
              <a:rPr lang="en-GB" sz="1700" dirty="0">
                <a:solidFill>
                  <a:schemeClr val="bg1"/>
                </a:solidFill>
              </a:rPr>
              <a:t>: </a:t>
            </a:r>
            <a:r>
              <a:rPr lang="en-GB" sz="1700" spc="-5" dirty="0">
                <a:solidFill>
                  <a:schemeClr val="bg1"/>
                </a:solidFill>
                <a:cs typeface="Arial" panose="020B0604020202020204" pitchFamily="34" charset="0"/>
              </a:rPr>
              <a:t>Children and young adults with severe CKD who have a prolonged duration of kidney replacement therapy, either dialysis or transplantation, are at risk for neurocognitive impairments. CKD-related brain white matter abnormalities may importantly contribute to these neurocognitive impairments.</a:t>
            </a:r>
          </a:p>
          <a:p>
            <a:pPr>
              <a:spcAft>
                <a:spcPts val="600"/>
              </a:spcAft>
            </a:pPr>
            <a:endParaRPr lang="en-GB" sz="1700" dirty="0">
              <a:solidFill>
                <a:schemeClr val="bg1"/>
              </a:solidFill>
            </a:endParaRPr>
          </a:p>
          <a:p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180182" y="2082939"/>
            <a:ext cx="2642904" cy="2175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nl-NL" sz="1800" b="1" dirty="0" err="1">
                <a:solidFill>
                  <a:srgbClr val="00437A"/>
                </a:solidFill>
              </a:rPr>
              <a:t>Participants</a:t>
            </a:r>
            <a:r>
              <a:rPr lang="nl-NL" sz="1800" b="1" dirty="0">
                <a:solidFill>
                  <a:srgbClr val="00437A"/>
                </a:solidFill>
              </a:rPr>
              <a:t>:</a:t>
            </a:r>
            <a:endParaRPr lang="en-US" sz="1800" dirty="0">
              <a:solidFill>
                <a:srgbClr val="00437A"/>
              </a:solidFill>
            </a:endParaRP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00437A"/>
                </a:solidFill>
              </a:rPr>
              <a:t>28 patients with severe CKD aged 8–30 on </a:t>
            </a:r>
            <a:r>
              <a:rPr lang="en-US" sz="1800" dirty="0" err="1">
                <a:solidFill>
                  <a:srgbClr val="00437A"/>
                </a:solidFill>
              </a:rPr>
              <a:t>predialysis</a:t>
            </a:r>
            <a:r>
              <a:rPr lang="en-US" sz="1800" dirty="0">
                <a:solidFill>
                  <a:srgbClr val="00437A"/>
                </a:solidFill>
              </a:rPr>
              <a:t>, dialysis or transplanted therapy</a:t>
            </a:r>
          </a:p>
          <a:p>
            <a:pPr>
              <a:spcBef>
                <a:spcPts val="0"/>
              </a:spcBef>
            </a:pPr>
            <a:endParaRPr lang="nl-NL" sz="1800" b="1" dirty="0">
              <a:solidFill>
                <a:srgbClr val="00437A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b="1" dirty="0" err="1">
                <a:solidFill>
                  <a:srgbClr val="00437A"/>
                </a:solidFill>
              </a:rPr>
              <a:t>Materials</a:t>
            </a:r>
            <a:endParaRPr lang="nl-NL" sz="1800" b="1" dirty="0">
              <a:solidFill>
                <a:srgbClr val="00437A"/>
              </a:solidFill>
            </a:endParaRPr>
          </a:p>
          <a:p>
            <a:pPr marL="90488" indent="-9048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NL" sz="1800" dirty="0" err="1">
                <a:solidFill>
                  <a:srgbClr val="00437A"/>
                </a:solidFill>
              </a:rPr>
              <a:t>Neuropsychological</a:t>
            </a:r>
            <a:r>
              <a:rPr lang="nl-NL" sz="1800" dirty="0">
                <a:solidFill>
                  <a:srgbClr val="00437A"/>
                </a:solidFill>
              </a:rPr>
              <a:t> assessment</a:t>
            </a:r>
          </a:p>
          <a:p>
            <a:pPr marL="90488" indent="-9048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NL" sz="1800" dirty="0" err="1">
                <a:solidFill>
                  <a:srgbClr val="00437A"/>
                </a:solidFill>
              </a:rPr>
              <a:t>Magnetic</a:t>
            </a:r>
            <a:r>
              <a:rPr lang="nl-NL" sz="1800" dirty="0">
                <a:solidFill>
                  <a:srgbClr val="00437A"/>
                </a:solidFill>
              </a:rPr>
              <a:t> </a:t>
            </a:r>
            <a:r>
              <a:rPr lang="nl-NL" sz="1800" dirty="0" err="1">
                <a:solidFill>
                  <a:srgbClr val="00437A"/>
                </a:solidFill>
              </a:rPr>
              <a:t>Resonance</a:t>
            </a:r>
            <a:r>
              <a:rPr lang="nl-NL" sz="1800" dirty="0">
                <a:solidFill>
                  <a:srgbClr val="00437A"/>
                </a:solidFill>
              </a:rPr>
              <a:t> Imaging / </a:t>
            </a:r>
            <a:r>
              <a:rPr lang="nl-NL" sz="1800" dirty="0" err="1">
                <a:solidFill>
                  <a:srgbClr val="00437A"/>
                </a:solidFill>
              </a:rPr>
              <a:t>Diffusion</a:t>
            </a:r>
            <a:r>
              <a:rPr lang="nl-NL" sz="1800" dirty="0">
                <a:solidFill>
                  <a:srgbClr val="00437A"/>
                </a:solidFill>
              </a:rPr>
              <a:t> Tensor Imaging</a:t>
            </a:r>
          </a:p>
          <a:p>
            <a:pPr>
              <a:spcBef>
                <a:spcPts val="0"/>
              </a:spcBef>
            </a:pPr>
            <a:endParaRPr lang="en-US" b="1" dirty="0">
              <a:solidFill>
                <a:srgbClr val="00437A"/>
              </a:solidFill>
            </a:endParaRPr>
          </a:p>
        </p:txBody>
      </p:sp>
      <p:pic>
        <p:nvPicPr>
          <p:cNvPr id="12" name="Picture 8" descr="MRI Icon - Download MRI Icon 647 | Noun Projec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452" y="4555451"/>
            <a:ext cx="678958" cy="67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ile:Noun Project test icon 2404407 (1).svg - Wikimedia Comm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33" y="3752347"/>
            <a:ext cx="656136" cy="65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ep 1"/>
          <p:cNvGrpSpPr/>
          <p:nvPr/>
        </p:nvGrpSpPr>
        <p:grpSpPr>
          <a:xfrm>
            <a:off x="2573333" y="1901967"/>
            <a:ext cx="1366063" cy="1559146"/>
            <a:chOff x="3366986" y="2128283"/>
            <a:chExt cx="1296061" cy="1286042"/>
          </a:xfrm>
        </p:grpSpPr>
        <p:sp>
          <p:nvSpPr>
            <p:cNvPr id="16" name="Freeform: Shape 46">
              <a:extLst>
                <a:ext uri="{FF2B5EF4-FFF2-40B4-BE49-F238E27FC236}">
                  <a16:creationId xmlns:a16="http://schemas.microsoft.com/office/drawing/2014/main" id="{398CC7CE-E349-47F6-A657-57A404826369}"/>
                </a:ext>
              </a:extLst>
            </p:cNvPr>
            <p:cNvSpPr/>
            <p:nvPr/>
          </p:nvSpPr>
          <p:spPr>
            <a:xfrm>
              <a:off x="3366986" y="2500294"/>
              <a:ext cx="644180" cy="914031"/>
            </a:xfrm>
            <a:custGeom>
              <a:avLst/>
              <a:gdLst>
                <a:gd name="connsiteX0" fmla="*/ 427832 w 855663"/>
                <a:gd name="connsiteY0" fmla="*/ 350043 h 1750218"/>
                <a:gd name="connsiteX1" fmla="*/ 556181 w 855663"/>
                <a:gd name="connsiteY1" fmla="*/ 365601 h 1750218"/>
                <a:gd name="connsiteX2" fmla="*/ 719535 w 855663"/>
                <a:gd name="connsiteY2" fmla="*/ 451168 h 1750218"/>
                <a:gd name="connsiteX3" fmla="*/ 742872 w 855663"/>
                <a:gd name="connsiteY3" fmla="*/ 493950 h 1750218"/>
                <a:gd name="connsiteX4" fmla="*/ 851774 w 855663"/>
                <a:gd name="connsiteY4" fmla="*/ 956786 h 1750218"/>
                <a:gd name="connsiteX5" fmla="*/ 855663 w 855663"/>
                <a:gd name="connsiteY5" fmla="*/ 976232 h 1750218"/>
                <a:gd name="connsiteX6" fmla="*/ 777876 w 855663"/>
                <a:gd name="connsiteY6" fmla="*/ 1054020 h 1750218"/>
                <a:gd name="connsiteX7" fmla="*/ 703977 w 855663"/>
                <a:gd name="connsiteY7" fmla="*/ 995680 h 1750218"/>
                <a:gd name="connsiteX8" fmla="*/ 622301 w 855663"/>
                <a:gd name="connsiteY8" fmla="*/ 657304 h 1750218"/>
                <a:gd name="connsiteX9" fmla="*/ 622301 w 855663"/>
                <a:gd name="connsiteY9" fmla="*/ 1750218 h 1750218"/>
                <a:gd name="connsiteX10" fmla="*/ 466726 w 855663"/>
                <a:gd name="connsiteY10" fmla="*/ 1750218 h 1750218"/>
                <a:gd name="connsiteX11" fmla="*/ 466726 w 855663"/>
                <a:gd name="connsiteY11" fmla="*/ 1050131 h 1750218"/>
                <a:gd name="connsiteX12" fmla="*/ 388938 w 855663"/>
                <a:gd name="connsiteY12" fmla="*/ 1050131 h 1750218"/>
                <a:gd name="connsiteX13" fmla="*/ 388938 w 855663"/>
                <a:gd name="connsiteY13" fmla="*/ 1750218 h 1750218"/>
                <a:gd name="connsiteX14" fmla="*/ 233363 w 855663"/>
                <a:gd name="connsiteY14" fmla="*/ 1750218 h 1750218"/>
                <a:gd name="connsiteX15" fmla="*/ 233363 w 855663"/>
                <a:gd name="connsiteY15" fmla="*/ 661193 h 1750218"/>
                <a:gd name="connsiteX16" fmla="*/ 151686 w 855663"/>
                <a:gd name="connsiteY16" fmla="*/ 999569 h 1750218"/>
                <a:gd name="connsiteX17" fmla="*/ 77788 w 855663"/>
                <a:gd name="connsiteY17" fmla="*/ 1057910 h 1750218"/>
                <a:gd name="connsiteX18" fmla="*/ 0 w 855663"/>
                <a:gd name="connsiteY18" fmla="*/ 980123 h 1750218"/>
                <a:gd name="connsiteX19" fmla="*/ 3889 w 855663"/>
                <a:gd name="connsiteY19" fmla="*/ 960675 h 1750218"/>
                <a:gd name="connsiteX20" fmla="*/ 112792 w 855663"/>
                <a:gd name="connsiteY20" fmla="*/ 497840 h 1750218"/>
                <a:gd name="connsiteX21" fmla="*/ 136129 w 855663"/>
                <a:gd name="connsiteY21" fmla="*/ 455057 h 1750218"/>
                <a:gd name="connsiteX22" fmla="*/ 299482 w 855663"/>
                <a:gd name="connsiteY22" fmla="*/ 369490 h 1750218"/>
                <a:gd name="connsiteX23" fmla="*/ 427832 w 855663"/>
                <a:gd name="connsiteY23" fmla="*/ 350043 h 1750218"/>
                <a:gd name="connsiteX24" fmla="*/ 427831 w 855663"/>
                <a:gd name="connsiteY24" fmla="*/ 0 h 1750218"/>
                <a:gd name="connsiteX25" fmla="*/ 583406 w 855663"/>
                <a:gd name="connsiteY25" fmla="*/ 155575 h 1750218"/>
                <a:gd name="connsiteX26" fmla="*/ 427831 w 855663"/>
                <a:gd name="connsiteY26" fmla="*/ 311150 h 1750218"/>
                <a:gd name="connsiteX27" fmla="*/ 272256 w 855663"/>
                <a:gd name="connsiteY27" fmla="*/ 155575 h 1750218"/>
                <a:gd name="connsiteX28" fmla="*/ 427831 w 855663"/>
                <a:gd name="connsiteY28" fmla="*/ 0 h 175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55663" h="1750218">
                  <a:moveTo>
                    <a:pt x="427832" y="350043"/>
                  </a:moveTo>
                  <a:cubicBezTo>
                    <a:pt x="470615" y="350043"/>
                    <a:pt x="513398" y="357821"/>
                    <a:pt x="556181" y="365601"/>
                  </a:cubicBezTo>
                  <a:cubicBezTo>
                    <a:pt x="618412" y="385047"/>
                    <a:pt x="672862" y="412273"/>
                    <a:pt x="719535" y="451168"/>
                  </a:cubicBezTo>
                  <a:cubicBezTo>
                    <a:pt x="731203" y="462835"/>
                    <a:pt x="738983" y="478392"/>
                    <a:pt x="742872" y="493950"/>
                  </a:cubicBezTo>
                  <a:lnTo>
                    <a:pt x="851774" y="956786"/>
                  </a:lnTo>
                  <a:cubicBezTo>
                    <a:pt x="851774" y="960675"/>
                    <a:pt x="855663" y="968454"/>
                    <a:pt x="855663" y="976232"/>
                  </a:cubicBezTo>
                  <a:cubicBezTo>
                    <a:pt x="855663" y="1019016"/>
                    <a:pt x="820659" y="1054020"/>
                    <a:pt x="777876" y="1054020"/>
                  </a:cubicBezTo>
                  <a:cubicBezTo>
                    <a:pt x="742872" y="1054020"/>
                    <a:pt x="711757" y="1026795"/>
                    <a:pt x="703977" y="995680"/>
                  </a:cubicBezTo>
                  <a:lnTo>
                    <a:pt x="622301" y="657304"/>
                  </a:lnTo>
                  <a:lnTo>
                    <a:pt x="622301" y="1750218"/>
                  </a:lnTo>
                  <a:lnTo>
                    <a:pt x="466726" y="1750218"/>
                  </a:lnTo>
                  <a:lnTo>
                    <a:pt x="466726" y="1050131"/>
                  </a:lnTo>
                  <a:lnTo>
                    <a:pt x="388938" y="1050131"/>
                  </a:lnTo>
                  <a:lnTo>
                    <a:pt x="388938" y="1750218"/>
                  </a:lnTo>
                  <a:lnTo>
                    <a:pt x="233363" y="1750218"/>
                  </a:lnTo>
                  <a:lnTo>
                    <a:pt x="233363" y="661193"/>
                  </a:lnTo>
                  <a:lnTo>
                    <a:pt x="151686" y="999569"/>
                  </a:lnTo>
                  <a:cubicBezTo>
                    <a:pt x="143907" y="1030684"/>
                    <a:pt x="112792" y="1057910"/>
                    <a:pt x="77788" y="1057910"/>
                  </a:cubicBezTo>
                  <a:cubicBezTo>
                    <a:pt x="35004" y="1057910"/>
                    <a:pt x="0" y="1022905"/>
                    <a:pt x="0" y="980123"/>
                  </a:cubicBezTo>
                  <a:cubicBezTo>
                    <a:pt x="0" y="972343"/>
                    <a:pt x="3889" y="964564"/>
                    <a:pt x="3889" y="960675"/>
                  </a:cubicBezTo>
                  <a:lnTo>
                    <a:pt x="112792" y="497840"/>
                  </a:lnTo>
                  <a:cubicBezTo>
                    <a:pt x="116682" y="482281"/>
                    <a:pt x="124460" y="466725"/>
                    <a:pt x="136129" y="455057"/>
                  </a:cubicBezTo>
                  <a:cubicBezTo>
                    <a:pt x="182801" y="416162"/>
                    <a:pt x="237252" y="385047"/>
                    <a:pt x="299482" y="369490"/>
                  </a:cubicBezTo>
                  <a:cubicBezTo>
                    <a:pt x="342265" y="357821"/>
                    <a:pt x="385049" y="350043"/>
                    <a:pt x="427832" y="350043"/>
                  </a:cubicBezTo>
                  <a:close/>
                  <a:moveTo>
                    <a:pt x="427831" y="0"/>
                  </a:moveTo>
                  <a:cubicBezTo>
                    <a:pt x="513753" y="0"/>
                    <a:pt x="583406" y="69653"/>
                    <a:pt x="583406" y="155575"/>
                  </a:cubicBezTo>
                  <a:cubicBezTo>
                    <a:pt x="583406" y="241496"/>
                    <a:pt x="513753" y="311150"/>
                    <a:pt x="427831" y="311150"/>
                  </a:cubicBezTo>
                  <a:cubicBezTo>
                    <a:pt x="341910" y="311150"/>
                    <a:pt x="272256" y="241496"/>
                    <a:pt x="272256" y="155575"/>
                  </a:cubicBezTo>
                  <a:cubicBezTo>
                    <a:pt x="272256" y="69653"/>
                    <a:pt x="341910" y="0"/>
                    <a:pt x="427831" y="0"/>
                  </a:cubicBezTo>
                  <a:close/>
                </a:path>
              </a:pathLst>
            </a:custGeom>
            <a:solidFill>
              <a:srgbClr val="65AA00"/>
            </a:solidFill>
            <a:ln w="15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8700" y="2861344"/>
              <a:ext cx="213265" cy="191929"/>
            </a:xfrm>
            <a:prstGeom prst="rect">
              <a:avLst/>
            </a:prstGeom>
          </p:spPr>
        </p:pic>
        <p:sp>
          <p:nvSpPr>
            <p:cNvPr id="17" name="Freeform: Shape 46">
              <a:extLst>
                <a:ext uri="{FF2B5EF4-FFF2-40B4-BE49-F238E27FC236}">
                  <a16:creationId xmlns:a16="http://schemas.microsoft.com/office/drawing/2014/main" id="{398CC7CE-E349-47F6-A657-57A404826369}"/>
                </a:ext>
              </a:extLst>
            </p:cNvPr>
            <p:cNvSpPr/>
            <p:nvPr/>
          </p:nvSpPr>
          <p:spPr>
            <a:xfrm>
              <a:off x="4001754" y="2128283"/>
              <a:ext cx="661293" cy="1286042"/>
            </a:xfrm>
            <a:custGeom>
              <a:avLst/>
              <a:gdLst>
                <a:gd name="connsiteX0" fmla="*/ 427832 w 855663"/>
                <a:gd name="connsiteY0" fmla="*/ 350043 h 1750218"/>
                <a:gd name="connsiteX1" fmla="*/ 556181 w 855663"/>
                <a:gd name="connsiteY1" fmla="*/ 365601 h 1750218"/>
                <a:gd name="connsiteX2" fmla="*/ 719535 w 855663"/>
                <a:gd name="connsiteY2" fmla="*/ 451168 h 1750218"/>
                <a:gd name="connsiteX3" fmla="*/ 742872 w 855663"/>
                <a:gd name="connsiteY3" fmla="*/ 493950 h 1750218"/>
                <a:gd name="connsiteX4" fmla="*/ 851774 w 855663"/>
                <a:gd name="connsiteY4" fmla="*/ 956786 h 1750218"/>
                <a:gd name="connsiteX5" fmla="*/ 855663 w 855663"/>
                <a:gd name="connsiteY5" fmla="*/ 976232 h 1750218"/>
                <a:gd name="connsiteX6" fmla="*/ 777876 w 855663"/>
                <a:gd name="connsiteY6" fmla="*/ 1054020 h 1750218"/>
                <a:gd name="connsiteX7" fmla="*/ 703977 w 855663"/>
                <a:gd name="connsiteY7" fmla="*/ 995680 h 1750218"/>
                <a:gd name="connsiteX8" fmla="*/ 622301 w 855663"/>
                <a:gd name="connsiteY8" fmla="*/ 657304 h 1750218"/>
                <a:gd name="connsiteX9" fmla="*/ 622301 w 855663"/>
                <a:gd name="connsiteY9" fmla="*/ 1750218 h 1750218"/>
                <a:gd name="connsiteX10" fmla="*/ 466726 w 855663"/>
                <a:gd name="connsiteY10" fmla="*/ 1750218 h 1750218"/>
                <a:gd name="connsiteX11" fmla="*/ 466726 w 855663"/>
                <a:gd name="connsiteY11" fmla="*/ 1050131 h 1750218"/>
                <a:gd name="connsiteX12" fmla="*/ 388938 w 855663"/>
                <a:gd name="connsiteY12" fmla="*/ 1050131 h 1750218"/>
                <a:gd name="connsiteX13" fmla="*/ 388938 w 855663"/>
                <a:gd name="connsiteY13" fmla="*/ 1750218 h 1750218"/>
                <a:gd name="connsiteX14" fmla="*/ 233363 w 855663"/>
                <a:gd name="connsiteY14" fmla="*/ 1750218 h 1750218"/>
                <a:gd name="connsiteX15" fmla="*/ 233363 w 855663"/>
                <a:gd name="connsiteY15" fmla="*/ 661193 h 1750218"/>
                <a:gd name="connsiteX16" fmla="*/ 151686 w 855663"/>
                <a:gd name="connsiteY16" fmla="*/ 999569 h 1750218"/>
                <a:gd name="connsiteX17" fmla="*/ 77788 w 855663"/>
                <a:gd name="connsiteY17" fmla="*/ 1057910 h 1750218"/>
                <a:gd name="connsiteX18" fmla="*/ 0 w 855663"/>
                <a:gd name="connsiteY18" fmla="*/ 980123 h 1750218"/>
                <a:gd name="connsiteX19" fmla="*/ 3889 w 855663"/>
                <a:gd name="connsiteY19" fmla="*/ 960675 h 1750218"/>
                <a:gd name="connsiteX20" fmla="*/ 112792 w 855663"/>
                <a:gd name="connsiteY20" fmla="*/ 497840 h 1750218"/>
                <a:gd name="connsiteX21" fmla="*/ 136129 w 855663"/>
                <a:gd name="connsiteY21" fmla="*/ 455057 h 1750218"/>
                <a:gd name="connsiteX22" fmla="*/ 299482 w 855663"/>
                <a:gd name="connsiteY22" fmla="*/ 369490 h 1750218"/>
                <a:gd name="connsiteX23" fmla="*/ 427832 w 855663"/>
                <a:gd name="connsiteY23" fmla="*/ 350043 h 1750218"/>
                <a:gd name="connsiteX24" fmla="*/ 427831 w 855663"/>
                <a:gd name="connsiteY24" fmla="*/ 0 h 1750218"/>
                <a:gd name="connsiteX25" fmla="*/ 583406 w 855663"/>
                <a:gd name="connsiteY25" fmla="*/ 155575 h 1750218"/>
                <a:gd name="connsiteX26" fmla="*/ 427831 w 855663"/>
                <a:gd name="connsiteY26" fmla="*/ 311150 h 1750218"/>
                <a:gd name="connsiteX27" fmla="*/ 272256 w 855663"/>
                <a:gd name="connsiteY27" fmla="*/ 155575 h 1750218"/>
                <a:gd name="connsiteX28" fmla="*/ 427831 w 855663"/>
                <a:gd name="connsiteY28" fmla="*/ 0 h 175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55663" h="1750218">
                  <a:moveTo>
                    <a:pt x="427832" y="350043"/>
                  </a:moveTo>
                  <a:cubicBezTo>
                    <a:pt x="470615" y="350043"/>
                    <a:pt x="513398" y="357821"/>
                    <a:pt x="556181" y="365601"/>
                  </a:cubicBezTo>
                  <a:cubicBezTo>
                    <a:pt x="618412" y="385047"/>
                    <a:pt x="672862" y="412273"/>
                    <a:pt x="719535" y="451168"/>
                  </a:cubicBezTo>
                  <a:cubicBezTo>
                    <a:pt x="731203" y="462835"/>
                    <a:pt x="738983" y="478392"/>
                    <a:pt x="742872" y="493950"/>
                  </a:cubicBezTo>
                  <a:lnTo>
                    <a:pt x="851774" y="956786"/>
                  </a:lnTo>
                  <a:cubicBezTo>
                    <a:pt x="851774" y="960675"/>
                    <a:pt x="855663" y="968454"/>
                    <a:pt x="855663" y="976232"/>
                  </a:cubicBezTo>
                  <a:cubicBezTo>
                    <a:pt x="855663" y="1019016"/>
                    <a:pt x="820659" y="1054020"/>
                    <a:pt x="777876" y="1054020"/>
                  </a:cubicBezTo>
                  <a:cubicBezTo>
                    <a:pt x="742872" y="1054020"/>
                    <a:pt x="711757" y="1026795"/>
                    <a:pt x="703977" y="995680"/>
                  </a:cubicBezTo>
                  <a:lnTo>
                    <a:pt x="622301" y="657304"/>
                  </a:lnTo>
                  <a:lnTo>
                    <a:pt x="622301" y="1750218"/>
                  </a:lnTo>
                  <a:lnTo>
                    <a:pt x="466726" y="1750218"/>
                  </a:lnTo>
                  <a:lnTo>
                    <a:pt x="466726" y="1050131"/>
                  </a:lnTo>
                  <a:lnTo>
                    <a:pt x="388938" y="1050131"/>
                  </a:lnTo>
                  <a:lnTo>
                    <a:pt x="388938" y="1750218"/>
                  </a:lnTo>
                  <a:lnTo>
                    <a:pt x="233363" y="1750218"/>
                  </a:lnTo>
                  <a:lnTo>
                    <a:pt x="233363" y="661193"/>
                  </a:lnTo>
                  <a:lnTo>
                    <a:pt x="151686" y="999569"/>
                  </a:lnTo>
                  <a:cubicBezTo>
                    <a:pt x="143907" y="1030684"/>
                    <a:pt x="112792" y="1057910"/>
                    <a:pt x="77788" y="1057910"/>
                  </a:cubicBezTo>
                  <a:cubicBezTo>
                    <a:pt x="35004" y="1057910"/>
                    <a:pt x="0" y="1022905"/>
                    <a:pt x="0" y="980123"/>
                  </a:cubicBezTo>
                  <a:cubicBezTo>
                    <a:pt x="0" y="972343"/>
                    <a:pt x="3889" y="964564"/>
                    <a:pt x="3889" y="960675"/>
                  </a:cubicBezTo>
                  <a:lnTo>
                    <a:pt x="112792" y="497840"/>
                  </a:lnTo>
                  <a:cubicBezTo>
                    <a:pt x="116682" y="482281"/>
                    <a:pt x="124460" y="466725"/>
                    <a:pt x="136129" y="455057"/>
                  </a:cubicBezTo>
                  <a:cubicBezTo>
                    <a:pt x="182801" y="416162"/>
                    <a:pt x="237252" y="385047"/>
                    <a:pt x="299482" y="369490"/>
                  </a:cubicBezTo>
                  <a:cubicBezTo>
                    <a:pt x="342265" y="357821"/>
                    <a:pt x="385049" y="350043"/>
                    <a:pt x="427832" y="350043"/>
                  </a:cubicBezTo>
                  <a:close/>
                  <a:moveTo>
                    <a:pt x="427831" y="0"/>
                  </a:moveTo>
                  <a:cubicBezTo>
                    <a:pt x="513753" y="0"/>
                    <a:pt x="583406" y="69653"/>
                    <a:pt x="583406" y="155575"/>
                  </a:cubicBezTo>
                  <a:cubicBezTo>
                    <a:pt x="583406" y="241496"/>
                    <a:pt x="513753" y="311150"/>
                    <a:pt x="427831" y="311150"/>
                  </a:cubicBezTo>
                  <a:cubicBezTo>
                    <a:pt x="341910" y="311150"/>
                    <a:pt x="272256" y="241496"/>
                    <a:pt x="272256" y="155575"/>
                  </a:cubicBezTo>
                  <a:cubicBezTo>
                    <a:pt x="272256" y="69653"/>
                    <a:pt x="341910" y="0"/>
                    <a:pt x="427831" y="0"/>
                  </a:cubicBezTo>
                  <a:close/>
                </a:path>
              </a:pathLst>
            </a:custGeom>
            <a:solidFill>
              <a:srgbClr val="296DC0"/>
            </a:solidFill>
            <a:ln w="15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pic>
          <p:nvPicPr>
            <p:cNvPr id="10" name="Afbeelding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408" y="2634744"/>
              <a:ext cx="257986" cy="271446"/>
            </a:xfrm>
            <a:prstGeom prst="rect">
              <a:avLst/>
            </a:prstGeom>
          </p:spPr>
        </p:pic>
      </p:grpSp>
      <p:sp>
        <p:nvSpPr>
          <p:cNvPr id="19" name="Rectangle 38"/>
          <p:cNvSpPr/>
          <p:nvPr/>
        </p:nvSpPr>
        <p:spPr>
          <a:xfrm>
            <a:off x="4211852" y="1827529"/>
            <a:ext cx="4147360" cy="3657470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rgbClr val="00437A"/>
                </a:solidFill>
              </a:rPr>
              <a:t>OUTCOMES</a:t>
            </a:r>
            <a:endParaRPr lang="en-GB" dirty="0">
              <a:solidFill>
                <a:srgbClr val="00437A"/>
              </a:solidFill>
            </a:endParaRPr>
          </a:p>
          <a:p>
            <a:r>
              <a:rPr lang="nl-NL" dirty="0">
                <a:solidFill>
                  <a:srgbClr val="00437A"/>
                </a:solidFill>
              </a:rPr>
              <a:t>Risk factors </a:t>
            </a:r>
            <a:r>
              <a:rPr lang="nl-NL" dirty="0" err="1">
                <a:solidFill>
                  <a:srgbClr val="00437A"/>
                </a:solidFill>
              </a:rPr>
              <a:t>for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lower</a:t>
            </a:r>
            <a:r>
              <a:rPr lang="nl-NL" dirty="0">
                <a:solidFill>
                  <a:srgbClr val="00437A"/>
                </a:solidFill>
              </a:rPr>
              <a:t> intelligence, </a:t>
            </a:r>
            <a:r>
              <a:rPr lang="nl-NL" dirty="0" err="1">
                <a:solidFill>
                  <a:srgbClr val="00437A"/>
                </a:solidFill>
              </a:rPr>
              <a:t>and</a:t>
            </a:r>
            <a:r>
              <a:rPr lang="nl-NL" dirty="0">
                <a:solidFill>
                  <a:srgbClr val="00437A"/>
                </a:solidFill>
              </a:rPr>
              <a:t>/or </a:t>
            </a:r>
            <a:r>
              <a:rPr lang="nl-NL" dirty="0" err="1">
                <a:solidFill>
                  <a:srgbClr val="00437A"/>
                </a:solidFill>
              </a:rPr>
              <a:t>poorer</a:t>
            </a:r>
            <a:r>
              <a:rPr lang="nl-NL" dirty="0">
                <a:solidFill>
                  <a:srgbClr val="00437A"/>
                </a:solidFill>
              </a:rPr>
              <a:t> processing speed </a:t>
            </a:r>
            <a:r>
              <a:rPr lang="nl-NL" dirty="0" err="1">
                <a:solidFill>
                  <a:srgbClr val="00437A"/>
                </a:solidFill>
              </a:rPr>
              <a:t>and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working</a:t>
            </a:r>
            <a:r>
              <a:rPr lang="nl-NL" dirty="0">
                <a:solidFill>
                  <a:srgbClr val="00437A"/>
                </a:solidFill>
              </a:rPr>
              <a:t> memory are: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dirty="0" err="1">
                <a:solidFill>
                  <a:srgbClr val="00437A"/>
                </a:solidFill>
              </a:rPr>
              <a:t>Longer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duration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since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kidney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transplantation</a:t>
            </a:r>
            <a:endParaRPr lang="nl-NL" dirty="0">
              <a:solidFill>
                <a:srgbClr val="00437A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dirty="0" err="1">
                <a:solidFill>
                  <a:srgbClr val="00437A"/>
                </a:solidFill>
              </a:rPr>
              <a:t>Longer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dialysis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duration</a:t>
            </a:r>
            <a:endParaRPr lang="nl-NL" dirty="0">
              <a:solidFill>
                <a:srgbClr val="00437A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dirty="0" err="1">
                <a:solidFill>
                  <a:srgbClr val="00437A"/>
                </a:solidFill>
              </a:rPr>
              <a:t>Older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age</a:t>
            </a:r>
            <a:r>
              <a:rPr lang="nl-NL" dirty="0">
                <a:solidFill>
                  <a:srgbClr val="00437A"/>
                </a:solidFill>
              </a:rPr>
              <a:t> at diagnosis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nl-NL" dirty="0">
              <a:solidFill>
                <a:srgbClr val="00437A"/>
              </a:solidFill>
            </a:endParaRPr>
          </a:p>
          <a:p>
            <a:r>
              <a:rPr lang="nl-NL" dirty="0">
                <a:solidFill>
                  <a:srgbClr val="00437A"/>
                </a:solidFill>
              </a:rPr>
              <a:t>More </a:t>
            </a:r>
            <a:r>
              <a:rPr lang="nl-NL" dirty="0" err="1">
                <a:solidFill>
                  <a:srgbClr val="00437A"/>
                </a:solidFill>
              </a:rPr>
              <a:t>abnormalities</a:t>
            </a:r>
            <a:r>
              <a:rPr lang="nl-NL" dirty="0">
                <a:solidFill>
                  <a:srgbClr val="00437A"/>
                </a:solidFill>
              </a:rPr>
              <a:t> in a cluster of </a:t>
            </a:r>
            <a:r>
              <a:rPr lang="nl-NL" dirty="0" err="1">
                <a:solidFill>
                  <a:srgbClr val="00437A"/>
                </a:solidFill>
              </a:rPr>
              <a:t>white</a:t>
            </a:r>
            <a:r>
              <a:rPr lang="nl-NL" dirty="0">
                <a:solidFill>
                  <a:srgbClr val="00437A"/>
                </a:solidFill>
              </a:rPr>
              <a:t> matter </a:t>
            </a:r>
            <a:r>
              <a:rPr lang="nl-NL" dirty="0" err="1">
                <a:solidFill>
                  <a:srgbClr val="00437A"/>
                </a:solidFill>
              </a:rPr>
              <a:t>tracts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mediated</a:t>
            </a:r>
            <a:r>
              <a:rPr lang="nl-NL" dirty="0">
                <a:solidFill>
                  <a:srgbClr val="00437A"/>
                </a:solidFill>
              </a:rPr>
              <a:t> the </a:t>
            </a:r>
            <a:r>
              <a:rPr lang="nl-NL" dirty="0" err="1">
                <a:solidFill>
                  <a:srgbClr val="00437A"/>
                </a:solidFill>
              </a:rPr>
              <a:t>relation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between</a:t>
            </a:r>
            <a:r>
              <a:rPr lang="nl-NL" dirty="0">
                <a:solidFill>
                  <a:srgbClr val="00437A"/>
                </a:solidFill>
              </a:rPr>
              <a:t> </a:t>
            </a:r>
            <a:r>
              <a:rPr lang="nl-NL" dirty="0" err="1">
                <a:solidFill>
                  <a:srgbClr val="00437A"/>
                </a:solidFill>
              </a:rPr>
              <a:t>clinical</a:t>
            </a:r>
            <a:r>
              <a:rPr lang="nl-NL" dirty="0">
                <a:solidFill>
                  <a:srgbClr val="00437A"/>
                </a:solidFill>
              </a:rPr>
              <a:t> risk factors </a:t>
            </a:r>
            <a:r>
              <a:rPr lang="nl-NL" dirty="0" err="1">
                <a:solidFill>
                  <a:srgbClr val="00437A"/>
                </a:solidFill>
              </a:rPr>
              <a:t>and</a:t>
            </a:r>
            <a:r>
              <a:rPr lang="nl-NL">
                <a:solidFill>
                  <a:srgbClr val="00437A"/>
                </a:solidFill>
              </a:rPr>
              <a:t> intelligence.</a:t>
            </a:r>
            <a:endParaRPr lang="nl-NL" dirty="0">
              <a:solidFill>
                <a:srgbClr val="00437A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6"/>
          <a:srcRect l="62571" t="27426" r="17286" b="15080"/>
          <a:stretch/>
        </p:blipFill>
        <p:spPr>
          <a:xfrm>
            <a:off x="8263790" y="1820104"/>
            <a:ext cx="3828954" cy="3688530"/>
          </a:xfrm>
          <a:prstGeom prst="rect">
            <a:avLst/>
          </a:prstGeom>
          <a:ln>
            <a:solidFill>
              <a:srgbClr val="296DC0"/>
            </a:solidFill>
          </a:ln>
        </p:spPr>
      </p:pic>
      <p:sp>
        <p:nvSpPr>
          <p:cNvPr id="29" name="Rectangle 38"/>
          <p:cNvSpPr/>
          <p:nvPr/>
        </p:nvSpPr>
        <p:spPr>
          <a:xfrm>
            <a:off x="8263790" y="1826128"/>
            <a:ext cx="3814188" cy="3657469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437A"/>
              </a:solidFill>
            </a:endParaRPr>
          </a:p>
        </p:txBody>
      </p:sp>
      <p:sp>
        <p:nvSpPr>
          <p:cNvPr id="30" name="Rectangle 38"/>
          <p:cNvSpPr/>
          <p:nvPr/>
        </p:nvSpPr>
        <p:spPr>
          <a:xfrm>
            <a:off x="183191" y="1818022"/>
            <a:ext cx="3892433" cy="3665575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437A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7"/>
          <a:srcRect t="4327" b="55430"/>
          <a:stretch/>
        </p:blipFill>
        <p:spPr>
          <a:xfrm>
            <a:off x="8310895" y="2059732"/>
            <a:ext cx="3718766" cy="152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162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57</cp:revision>
  <dcterms:created xsi:type="dcterms:W3CDTF">2019-06-13T12:30:18Z</dcterms:created>
  <dcterms:modified xsi:type="dcterms:W3CDTF">2022-10-05T11:27:51Z</dcterms:modified>
</cp:coreProperties>
</file>