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8"/>
    <p:restoredTop sz="95921"/>
  </p:normalViewPr>
  <p:slideViewPr>
    <p:cSldViewPr snapToGrid="0">
      <p:cViewPr varScale="1">
        <p:scale>
          <a:sx n="77" d="100"/>
          <a:sy n="77" d="100"/>
        </p:scale>
        <p:origin x="437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B6F67-6D73-898E-D186-FAB0CE4A35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A05360-8858-F0ED-7381-5E116C0365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70B2E-6727-3949-3653-93FE91208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C1A3C-54F0-B84D-2EA7-FE2D9B356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E3B10-7E57-760F-7F66-A68C65676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182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5E869-1FD8-A61A-BE6B-55C6C9CAF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6FAC58-C5FD-0A2B-0398-90C9834EDD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9B519-2408-76CD-6466-6E6DE339D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27032-3CBA-4FF1-71F5-5D2931748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E6405-4DB1-B81B-B5F6-18230638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2554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2827F1-90C7-3C7E-D788-C620FFA7C1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45EE22-93B5-FC6F-48D2-65A62E0130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DE3A4-5520-140C-0BFE-EED55848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AC24F-1232-4BFD-A733-369C2F5F2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BA1A2-1A20-7774-FDCC-22F1CE4D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452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3619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A0FDF-CEF6-2BAE-E8B5-2212A83D4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8529C-F12F-52C7-9FDB-11D48429E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AE9DE-3DF4-5DAB-D675-EB3191730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2142E-4DCC-0877-8701-138D71BBE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6A311-27B3-99BA-BB0E-EFA64245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6278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2650C-29CD-D1C0-9E34-529C484EB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48800-6B45-3FC2-37A9-55BE38851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1D6DC-2591-FB12-2EF7-51876AD9F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44B81-254C-7D0D-6189-F5D1A663B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FD063-D97B-DD3C-0C9B-66C672DA4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911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E9AF2-6C74-69F9-7536-1D74295CA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E794A-DF12-494C-302E-D6180117D9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2B232C-B269-FC6E-B6C1-0A80851628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1E28F-4CA0-3752-9BD2-D34627DF8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4ECDD-F331-634C-5A3B-C09027639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163B19-6F04-3845-27BC-C71A8D1DF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45279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C3AB9-BCB5-77E3-565C-1C27D4796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AD48B-C2EC-A3D4-5246-79D1462C6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E38AA-73A6-D2D5-6EFC-F89D228FF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A73AEF-C215-5112-05B6-E9490BD989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A1BF77-09AA-0AA0-BA4F-A8D8D6E19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C6EED8-A21F-8E7E-46FB-99E822E2E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CB0B8A-4C25-9CD2-E4B8-B90E7AC32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604A91-AE0D-3128-EA5F-0059B6286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151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71F1-595D-64C2-2D8A-244CF973D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431583-09AF-9F98-58EB-537EAFF84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B996F6-9B29-2500-6E49-31274A9A2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DFD2D7-0616-4720-F144-A3ACA5631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2064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1BB35D-396D-7EBF-E02F-BE6F243A0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28549-1999-68C3-B351-BAC1E5DCA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442D0A-43AC-D3FA-1B8E-89CA9B6C9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9166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52379-7BE4-BC4E-8BFE-DAD2E396B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463AC-38CB-5707-D4BB-A8743E375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76BDC-0F55-A815-4A97-B725D2CB7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E0BAA-2727-7193-0E8B-FC5528D59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9D083-DE05-0140-E3E0-C30E317DE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710A0-19B8-DA8C-70F0-2704DB5CF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91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E4C99-E494-A216-0FBF-32EAF0551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99C148-86FF-483E-0000-88E845E96C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C78A21-46A4-C3AC-7B70-ACF3E2A7A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F0F69F-2567-F841-75A8-57CE5F784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F81C21-5A8C-6EF6-E097-0E33B5FA8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96D8CD-CE04-F2E9-BF8D-90C4C9E02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1871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AF1704-F78C-B0AF-8052-A53EF47E9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A6C94-23A0-3E9C-918D-EE9AB0818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5DDBB-0FAE-7013-A263-EC8988B0A1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81432-C712-3749-A840-3147E88CB5AD}" type="datetimeFigureOut">
              <a:rPr lang="fr-CH" smtClean="0"/>
              <a:t>21.12.2022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FB7F1-B9AF-8B5D-7841-56C5DB4BDB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131AE-D3A1-E6D6-B118-74BC39EC1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34AB5-48B6-2845-ABD3-0782C58C61DB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0281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73448" y="1711883"/>
            <a:ext cx="11505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 A systematic review found 48 patients affected by epilepsy on valproic acid who presented with otherwise unexplained laboratory abnormalities consistent with kidney-tubular injury.</a:t>
            </a:r>
          </a:p>
          <a:p>
            <a:endParaRPr lang="en-GB" dirty="0">
              <a:solidFill>
                <a:srgbClr val="0065AA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GB" sz="2800" b="1" dirty="0">
                <a:solidFill>
                  <a:schemeClr val="bg1"/>
                </a:solidFill>
              </a:rPr>
              <a:t>Kidney-tubular injury induced by valproic acid: </a:t>
            </a:r>
          </a:p>
          <a:p>
            <a:pPr marL="216000" algn="l"/>
            <a:r>
              <a:rPr lang="en-GB" sz="2800" b="1" dirty="0">
                <a:solidFill>
                  <a:schemeClr val="bg1"/>
                </a:solidFill>
              </a:rPr>
              <a:t>systematic literature review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0183" y="1189759"/>
            <a:ext cx="1053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What is known</a:t>
            </a:r>
            <a:r>
              <a:rPr lang="en-GB" dirty="0">
                <a:solidFill>
                  <a:schemeClr val="bg1"/>
                </a:solidFill>
              </a:rPr>
              <a:t>: It has been documented that valproic acid may induce a kidney-tubular injury.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76845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+mj-lt"/>
              </a:rPr>
              <a:t>Anguissola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et al. 2023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In epileptic patients, valproic acid may induce a kidney tubular mitochondrial dysfunction with subsequent kidney tubular injury (de Toni-</a:t>
            </a:r>
            <a:r>
              <a:rPr lang="en-GB" dirty="0" err="1">
                <a:solidFill>
                  <a:schemeClr val="bg1"/>
                </a:solidFill>
              </a:rPr>
              <a:t>Debré</a:t>
            </a:r>
            <a:r>
              <a:rPr lang="en-GB" dirty="0">
                <a:solidFill>
                  <a:schemeClr val="bg1"/>
                </a:solidFill>
              </a:rPr>
              <a:t>-Fanconi syndrome). 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Freeform: Shape 46">
            <a:extLst>
              <a:ext uri="{FF2B5EF4-FFF2-40B4-BE49-F238E27FC236}">
                <a16:creationId xmlns:a16="http://schemas.microsoft.com/office/drawing/2014/main" id="{BF274CA0-4C71-F12B-40F0-D3EC5F6010E6}"/>
              </a:ext>
            </a:extLst>
          </p:cNvPr>
          <p:cNvSpPr/>
          <p:nvPr/>
        </p:nvSpPr>
        <p:spPr>
          <a:xfrm>
            <a:off x="912499" y="2799923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2F8D5CE-4A05-41B8-7426-D3C5B10F7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965" y="2503909"/>
            <a:ext cx="1318339" cy="131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20">
            <a:extLst>
              <a:ext uri="{FF2B5EF4-FFF2-40B4-BE49-F238E27FC236}">
                <a16:creationId xmlns:a16="http://schemas.microsoft.com/office/drawing/2014/main" id="{B5705025-B951-01DF-328A-1E9A661E0871}"/>
              </a:ext>
            </a:extLst>
          </p:cNvPr>
          <p:cNvSpPr txBox="1"/>
          <p:nvPr/>
        </p:nvSpPr>
        <p:spPr>
          <a:xfrm>
            <a:off x="1666931" y="3575668"/>
            <a:ext cx="1816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437A"/>
                </a:solidFill>
              </a:rPr>
              <a:t>Valproic Acid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D969EDCE-5EE3-DC3A-9F2A-8692EDEA8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223" y="2396430"/>
            <a:ext cx="1608122" cy="3111961"/>
          </a:xfrm>
          <a:prstGeom prst="rect">
            <a:avLst/>
          </a:prstGeom>
        </p:spPr>
      </p:pic>
      <p:cxnSp>
        <p:nvCxnSpPr>
          <p:cNvPr id="5" name="Straight Arrow Connector 17">
            <a:extLst>
              <a:ext uri="{FF2B5EF4-FFF2-40B4-BE49-F238E27FC236}">
                <a16:creationId xmlns:a16="http://schemas.microsoft.com/office/drawing/2014/main" id="{86967F0D-525B-6CC7-2FAE-6662CBDC1B93}"/>
              </a:ext>
            </a:extLst>
          </p:cNvPr>
          <p:cNvCxnSpPr>
            <a:cxnSpLocks/>
          </p:cNvCxnSpPr>
          <p:nvPr/>
        </p:nvCxnSpPr>
        <p:spPr>
          <a:xfrm flipV="1">
            <a:off x="5056447" y="3124197"/>
            <a:ext cx="790552" cy="818795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7">
            <a:extLst>
              <a:ext uri="{FF2B5EF4-FFF2-40B4-BE49-F238E27FC236}">
                <a16:creationId xmlns:a16="http://schemas.microsoft.com/office/drawing/2014/main" id="{15F2F189-9DDB-0619-F156-E0E78889C2ED}"/>
              </a:ext>
            </a:extLst>
          </p:cNvPr>
          <p:cNvCxnSpPr>
            <a:cxnSpLocks/>
          </p:cNvCxnSpPr>
          <p:nvPr/>
        </p:nvCxnSpPr>
        <p:spPr>
          <a:xfrm>
            <a:off x="5063913" y="3942992"/>
            <a:ext cx="792000" cy="817200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589D6E8-E7B7-ACF7-CF28-48A2152663FC}"/>
              </a:ext>
            </a:extLst>
          </p:cNvPr>
          <p:cNvSpPr txBox="1"/>
          <p:nvPr/>
        </p:nvSpPr>
        <p:spPr>
          <a:xfrm>
            <a:off x="5859220" y="2796756"/>
            <a:ext cx="1659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296DC0"/>
                </a:solidFill>
              </a:rPr>
              <a:t>Blood </a:t>
            </a:r>
          </a:p>
          <a:p>
            <a:r>
              <a:rPr lang="en-GB" sz="2000" b="1" dirty="0">
                <a:solidFill>
                  <a:srgbClr val="296DC0"/>
                </a:solidFill>
              </a:rPr>
              <a:t>Values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A6DCF1-48DD-72BA-D210-F718B0D247D2}"/>
              </a:ext>
            </a:extLst>
          </p:cNvPr>
          <p:cNvSpPr txBox="1"/>
          <p:nvPr/>
        </p:nvSpPr>
        <p:spPr>
          <a:xfrm>
            <a:off x="5859221" y="4413332"/>
            <a:ext cx="16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296DC0"/>
                </a:solidFill>
              </a:rPr>
              <a:t>Urinary </a:t>
            </a:r>
          </a:p>
          <a:p>
            <a:r>
              <a:rPr lang="en-GB" sz="2000" b="1" dirty="0">
                <a:solidFill>
                  <a:srgbClr val="296DC0"/>
                </a:solidFill>
              </a:rPr>
              <a:t>Parameters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0A5B07-D30F-D630-5C99-2E1424D44908}"/>
              </a:ext>
            </a:extLst>
          </p:cNvPr>
          <p:cNvSpPr txBox="1"/>
          <p:nvPr/>
        </p:nvSpPr>
        <p:spPr>
          <a:xfrm>
            <a:off x="6752536" y="2292189"/>
            <a:ext cx="1011664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FB52BC-E4E5-B4AA-B278-8AB72836189B}"/>
              </a:ext>
            </a:extLst>
          </p:cNvPr>
          <p:cNvSpPr txBox="1"/>
          <p:nvPr/>
        </p:nvSpPr>
        <p:spPr>
          <a:xfrm flipV="1">
            <a:off x="7237000" y="2281008"/>
            <a:ext cx="311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000" b="1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F2D5482-0414-616F-146F-ABF7F8C1D6BD}"/>
              </a:ext>
            </a:extLst>
          </p:cNvPr>
          <p:cNvSpPr txBox="1"/>
          <p:nvPr/>
        </p:nvSpPr>
        <p:spPr>
          <a:xfrm flipV="1">
            <a:off x="7237000" y="3923230"/>
            <a:ext cx="311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000" b="1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1116" name="TextBox 1115">
            <a:extLst>
              <a:ext uri="{FF2B5EF4-FFF2-40B4-BE49-F238E27FC236}">
                <a16:creationId xmlns:a16="http://schemas.microsoft.com/office/drawing/2014/main" id="{104A5F8D-F3D6-ABC0-2088-5F4C5FE68E48}"/>
              </a:ext>
            </a:extLst>
          </p:cNvPr>
          <p:cNvSpPr txBox="1"/>
          <p:nvPr/>
        </p:nvSpPr>
        <p:spPr>
          <a:xfrm>
            <a:off x="7414192" y="5276391"/>
            <a:ext cx="314898" cy="2289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2" name="TextBox 1111">
            <a:extLst>
              <a:ext uri="{FF2B5EF4-FFF2-40B4-BE49-F238E27FC236}">
                <a16:creationId xmlns:a16="http://schemas.microsoft.com/office/drawing/2014/main" id="{26B9BFB2-C140-1DF7-2485-DF17F573E1A8}"/>
              </a:ext>
            </a:extLst>
          </p:cNvPr>
          <p:cNvSpPr txBox="1"/>
          <p:nvPr/>
        </p:nvSpPr>
        <p:spPr>
          <a:xfrm>
            <a:off x="6746765" y="3921363"/>
            <a:ext cx="1011664" cy="2289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EAE29A48-7955-97FC-2312-5ABD91AD038C}"/>
              </a:ext>
            </a:extLst>
          </p:cNvPr>
          <p:cNvSpPr txBox="1"/>
          <p:nvPr/>
        </p:nvSpPr>
        <p:spPr>
          <a:xfrm>
            <a:off x="6741449" y="4258070"/>
            <a:ext cx="1011664" cy="2289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4" name="TextBox 1113">
            <a:extLst>
              <a:ext uri="{FF2B5EF4-FFF2-40B4-BE49-F238E27FC236}">
                <a16:creationId xmlns:a16="http://schemas.microsoft.com/office/drawing/2014/main" id="{5F1014E1-CFAD-B479-61D5-D8FB00AACC69}"/>
              </a:ext>
            </a:extLst>
          </p:cNvPr>
          <p:cNvSpPr txBox="1"/>
          <p:nvPr/>
        </p:nvSpPr>
        <p:spPr>
          <a:xfrm>
            <a:off x="6741449" y="4594776"/>
            <a:ext cx="1011664" cy="2289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5" name="TextBox 1114">
            <a:extLst>
              <a:ext uri="{FF2B5EF4-FFF2-40B4-BE49-F238E27FC236}">
                <a16:creationId xmlns:a16="http://schemas.microsoft.com/office/drawing/2014/main" id="{C4EAE832-21CE-A686-BE86-78AE271EEE56}"/>
              </a:ext>
            </a:extLst>
          </p:cNvPr>
          <p:cNvSpPr txBox="1"/>
          <p:nvPr/>
        </p:nvSpPr>
        <p:spPr>
          <a:xfrm>
            <a:off x="7370480" y="4938295"/>
            <a:ext cx="389874" cy="22897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17" name="Group 1116">
            <a:extLst>
              <a:ext uri="{FF2B5EF4-FFF2-40B4-BE49-F238E27FC236}">
                <a16:creationId xmlns:a16="http://schemas.microsoft.com/office/drawing/2014/main" id="{0B82AA29-49F2-E17B-52B0-8010181C7B2C}"/>
              </a:ext>
            </a:extLst>
          </p:cNvPr>
          <p:cNvGrpSpPr/>
          <p:nvPr/>
        </p:nvGrpSpPr>
        <p:grpSpPr>
          <a:xfrm>
            <a:off x="7760446" y="4032150"/>
            <a:ext cx="192718" cy="1352150"/>
            <a:chOff x="870754" y="2198877"/>
            <a:chExt cx="187105" cy="3420000"/>
          </a:xfrm>
        </p:grpSpPr>
        <p:cxnSp>
          <p:nvCxnSpPr>
            <p:cNvPr id="1118" name="Straight Connector 1117">
              <a:extLst>
                <a:ext uri="{FF2B5EF4-FFF2-40B4-BE49-F238E27FC236}">
                  <a16:creationId xmlns:a16="http://schemas.microsoft.com/office/drawing/2014/main" id="{08FBB22D-0327-9AA4-0EC3-2E1D206DB971}"/>
                </a:ext>
              </a:extLst>
            </p:cNvPr>
            <p:cNvCxnSpPr>
              <a:cxnSpLocks/>
            </p:cNvCxnSpPr>
            <p:nvPr/>
          </p:nvCxnSpPr>
          <p:spPr>
            <a:xfrm>
              <a:off x="1057859" y="2198877"/>
              <a:ext cx="0" cy="342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9" name="Straight Connector 1118">
              <a:extLst>
                <a:ext uri="{FF2B5EF4-FFF2-40B4-BE49-F238E27FC236}">
                  <a16:creationId xmlns:a16="http://schemas.microsoft.com/office/drawing/2014/main" id="{1F88E416-0400-E5C5-D32F-2745966B1D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2117266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0" name="Straight Connector 1119">
              <a:extLst>
                <a:ext uri="{FF2B5EF4-FFF2-40B4-BE49-F238E27FC236}">
                  <a16:creationId xmlns:a16="http://schemas.microsoft.com/office/drawing/2014/main" id="{39DE890D-84AA-9E3D-0AED-84BA5F23A6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2967004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1" name="Straight Connector 1120">
              <a:extLst>
                <a:ext uri="{FF2B5EF4-FFF2-40B4-BE49-F238E27FC236}">
                  <a16:creationId xmlns:a16="http://schemas.microsoft.com/office/drawing/2014/main" id="{E7A18C95-13A8-B91D-E39C-44AC78473A1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3816741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2" name="Straight Connector 1121">
              <a:extLst>
                <a:ext uri="{FF2B5EF4-FFF2-40B4-BE49-F238E27FC236}">
                  <a16:creationId xmlns:a16="http://schemas.microsoft.com/office/drawing/2014/main" id="{7B55036F-20A0-E954-F31F-6EC6EF4BF9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4666479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3" name="Straight Connector 1122">
              <a:extLst>
                <a:ext uri="{FF2B5EF4-FFF2-40B4-BE49-F238E27FC236}">
                  <a16:creationId xmlns:a16="http://schemas.microsoft.com/office/drawing/2014/main" id="{FE117D09-C5B0-AAB1-A248-D13EAE9E54D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5516217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4" name="Straight Connector 1123">
              <a:extLst>
                <a:ext uri="{FF2B5EF4-FFF2-40B4-BE49-F238E27FC236}">
                  <a16:creationId xmlns:a16="http://schemas.microsoft.com/office/drawing/2014/main" id="{4C7B3C5F-FA21-B2CD-593C-D4EE6AD61F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2333989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5" name="Straight Connector 1124">
              <a:extLst>
                <a:ext uri="{FF2B5EF4-FFF2-40B4-BE49-F238E27FC236}">
                  <a16:creationId xmlns:a16="http://schemas.microsoft.com/office/drawing/2014/main" id="{5E3C3A11-FACE-7442-8D27-EE85E20C99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2503937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6" name="Straight Connector 1125">
              <a:extLst>
                <a:ext uri="{FF2B5EF4-FFF2-40B4-BE49-F238E27FC236}">
                  <a16:creationId xmlns:a16="http://schemas.microsoft.com/office/drawing/2014/main" id="{3BEF59EB-11AC-69CB-86C6-252C4DED2B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2673884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" name="Straight Connector 1126">
              <a:extLst>
                <a:ext uri="{FF2B5EF4-FFF2-40B4-BE49-F238E27FC236}">
                  <a16:creationId xmlns:a16="http://schemas.microsoft.com/office/drawing/2014/main" id="{761FC632-7791-1BE8-F05E-363BA24E545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2843832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" name="Straight Connector 1127">
              <a:extLst>
                <a:ext uri="{FF2B5EF4-FFF2-40B4-BE49-F238E27FC236}">
                  <a16:creationId xmlns:a16="http://schemas.microsoft.com/office/drawing/2014/main" id="{1688CA1F-34DE-8149-A3E3-83858C62389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3183727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9" name="Straight Connector 1128">
              <a:extLst>
                <a:ext uri="{FF2B5EF4-FFF2-40B4-BE49-F238E27FC236}">
                  <a16:creationId xmlns:a16="http://schemas.microsoft.com/office/drawing/2014/main" id="{A95D5ADC-25BF-EF77-529F-D887A975CF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3353674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0" name="Straight Connector 1129">
              <a:extLst>
                <a:ext uri="{FF2B5EF4-FFF2-40B4-BE49-F238E27FC236}">
                  <a16:creationId xmlns:a16="http://schemas.microsoft.com/office/drawing/2014/main" id="{1F50E1A9-7BA7-1916-1DE8-2FA37DAB83E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3523622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" name="Straight Connector 1130">
              <a:extLst>
                <a:ext uri="{FF2B5EF4-FFF2-40B4-BE49-F238E27FC236}">
                  <a16:creationId xmlns:a16="http://schemas.microsoft.com/office/drawing/2014/main" id="{87438E9F-3529-DFFA-78C5-D4839938C2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3693570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2" name="Straight Connector 1131">
              <a:extLst>
                <a:ext uri="{FF2B5EF4-FFF2-40B4-BE49-F238E27FC236}">
                  <a16:creationId xmlns:a16="http://schemas.microsoft.com/office/drawing/2014/main" id="{2EA3D938-838D-3343-560D-1BCEB650E6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033465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3" name="Straight Connector 1132">
              <a:extLst>
                <a:ext uri="{FF2B5EF4-FFF2-40B4-BE49-F238E27FC236}">
                  <a16:creationId xmlns:a16="http://schemas.microsoft.com/office/drawing/2014/main" id="{87586408-DE0B-0DE4-C771-00800C5D3B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203413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4" name="Straight Connector 1133">
              <a:extLst>
                <a:ext uri="{FF2B5EF4-FFF2-40B4-BE49-F238E27FC236}">
                  <a16:creationId xmlns:a16="http://schemas.microsoft.com/office/drawing/2014/main" id="{23659534-DACD-F46E-2815-9D328429B8D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373360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5" name="Straight Connector 1134">
              <a:extLst>
                <a:ext uri="{FF2B5EF4-FFF2-40B4-BE49-F238E27FC236}">
                  <a16:creationId xmlns:a16="http://schemas.microsoft.com/office/drawing/2014/main" id="{E5F2A953-9D96-DBDA-7855-A2A2FF5C290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543307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6" name="Straight Connector 1135">
              <a:extLst>
                <a:ext uri="{FF2B5EF4-FFF2-40B4-BE49-F238E27FC236}">
                  <a16:creationId xmlns:a16="http://schemas.microsoft.com/office/drawing/2014/main" id="{F8660919-1C6E-3C70-B1BC-A2FEE4B0F2B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883203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7" name="Straight Connector 1136">
              <a:extLst>
                <a:ext uri="{FF2B5EF4-FFF2-40B4-BE49-F238E27FC236}">
                  <a16:creationId xmlns:a16="http://schemas.microsoft.com/office/drawing/2014/main" id="{EC3E75D5-64E9-9E0E-1852-510595FDA9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5053150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8" name="Straight Connector 1137">
              <a:extLst>
                <a:ext uri="{FF2B5EF4-FFF2-40B4-BE49-F238E27FC236}">
                  <a16:creationId xmlns:a16="http://schemas.microsoft.com/office/drawing/2014/main" id="{F83736FA-BA52-68F8-A349-2D916AC33E4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5223098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9" name="Straight Connector 1138">
              <a:extLst>
                <a:ext uri="{FF2B5EF4-FFF2-40B4-BE49-F238E27FC236}">
                  <a16:creationId xmlns:a16="http://schemas.microsoft.com/office/drawing/2014/main" id="{B1C4342E-DCED-9E76-AD7F-11E8994B22C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5393046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0" name="Rectangle 1139">
            <a:extLst>
              <a:ext uri="{FF2B5EF4-FFF2-40B4-BE49-F238E27FC236}">
                <a16:creationId xmlns:a16="http://schemas.microsoft.com/office/drawing/2014/main" id="{BB583483-585A-89FB-1EC4-BD8C8323A879}"/>
              </a:ext>
            </a:extLst>
          </p:cNvPr>
          <p:cNvSpPr/>
          <p:nvPr/>
        </p:nvSpPr>
        <p:spPr>
          <a:xfrm>
            <a:off x="9665881" y="4054381"/>
            <a:ext cx="540000" cy="1334703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1141" name="Rectangle 1140">
            <a:extLst>
              <a:ext uri="{FF2B5EF4-FFF2-40B4-BE49-F238E27FC236}">
                <a16:creationId xmlns:a16="http://schemas.microsoft.com/office/drawing/2014/main" id="{E81F0DD5-052D-5980-61B8-B7FE2FCA3DF7}"/>
              </a:ext>
            </a:extLst>
          </p:cNvPr>
          <p:cNvSpPr/>
          <p:nvPr/>
        </p:nvSpPr>
        <p:spPr>
          <a:xfrm>
            <a:off x="8893415" y="4054382"/>
            <a:ext cx="540000" cy="1333244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1142" name="Rectangle 1141">
            <a:extLst>
              <a:ext uri="{FF2B5EF4-FFF2-40B4-BE49-F238E27FC236}">
                <a16:creationId xmlns:a16="http://schemas.microsoft.com/office/drawing/2014/main" id="{3F8AEB7D-5F03-A2B0-6662-686C2C6AB2CF}"/>
              </a:ext>
            </a:extLst>
          </p:cNvPr>
          <p:cNvSpPr/>
          <p:nvPr/>
        </p:nvSpPr>
        <p:spPr>
          <a:xfrm>
            <a:off x="8124734" y="4105606"/>
            <a:ext cx="540000" cy="1282020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3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3" name="Rectangle 1142">
            <a:extLst>
              <a:ext uri="{FF2B5EF4-FFF2-40B4-BE49-F238E27FC236}">
                <a16:creationId xmlns:a16="http://schemas.microsoft.com/office/drawing/2014/main" id="{1E563E1D-0CB1-DE9E-A76D-2E33B611F69F}"/>
              </a:ext>
            </a:extLst>
          </p:cNvPr>
          <p:cNvSpPr/>
          <p:nvPr/>
        </p:nvSpPr>
        <p:spPr>
          <a:xfrm>
            <a:off x="10442958" y="4111354"/>
            <a:ext cx="540000" cy="1283563"/>
          </a:xfrm>
          <a:prstGeom prst="rect">
            <a:avLst/>
          </a:prstGeom>
          <a:solidFill>
            <a:srgbClr val="00B050"/>
          </a:solidFill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3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1FFC451-73DA-E3F3-5450-81016D8B9305}"/>
              </a:ext>
            </a:extLst>
          </p:cNvPr>
          <p:cNvSpPr txBox="1"/>
          <p:nvPr/>
        </p:nvSpPr>
        <p:spPr>
          <a:xfrm rot="16200000">
            <a:off x="7761459" y="4561179"/>
            <a:ext cx="125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Glucosuria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F411DB4-2EB3-CC24-E0B3-33F3EDF697B8}"/>
              </a:ext>
            </a:extLst>
          </p:cNvPr>
          <p:cNvSpPr txBox="1"/>
          <p:nvPr/>
        </p:nvSpPr>
        <p:spPr>
          <a:xfrm rot="16200000">
            <a:off x="8616608" y="4482613"/>
            <a:ext cx="1144042" cy="541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CH" spc="-110" dirty="0">
                <a:solidFill>
                  <a:schemeClr val="bg1"/>
                </a:solidFill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CH" spc="-110" dirty="0">
                <a:solidFill>
                  <a:schemeClr val="bg1"/>
                </a:solidFill>
              </a:rPr>
              <a:t>Proteiunria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FA503B-F7FC-402D-04E3-64A1738C2B16}"/>
              </a:ext>
            </a:extLst>
          </p:cNvPr>
          <p:cNvSpPr txBox="1"/>
          <p:nvPr/>
        </p:nvSpPr>
        <p:spPr>
          <a:xfrm>
            <a:off x="6741449" y="2582577"/>
            <a:ext cx="1011664" cy="235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0362D0-0427-4890-A120-E530B2128CB2}"/>
              </a:ext>
            </a:extLst>
          </p:cNvPr>
          <p:cNvSpPr txBox="1"/>
          <p:nvPr/>
        </p:nvSpPr>
        <p:spPr>
          <a:xfrm>
            <a:off x="6741449" y="2928148"/>
            <a:ext cx="1011664" cy="235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5CD196-AB8C-47FD-9311-F0829283098C}"/>
              </a:ext>
            </a:extLst>
          </p:cNvPr>
          <p:cNvSpPr txBox="1"/>
          <p:nvPr/>
        </p:nvSpPr>
        <p:spPr>
          <a:xfrm>
            <a:off x="7370480" y="3280711"/>
            <a:ext cx="389874" cy="235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3BA181-CF14-3E29-46B2-449C26557661}"/>
              </a:ext>
            </a:extLst>
          </p:cNvPr>
          <p:cNvSpPr txBox="1"/>
          <p:nvPr/>
        </p:nvSpPr>
        <p:spPr>
          <a:xfrm>
            <a:off x="7414192" y="3627708"/>
            <a:ext cx="314898" cy="235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CH" sz="8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CH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61757F1-0AF5-BF76-347F-DC09415E9D8A}"/>
              </a:ext>
            </a:extLst>
          </p:cNvPr>
          <p:cNvGrpSpPr/>
          <p:nvPr/>
        </p:nvGrpSpPr>
        <p:grpSpPr>
          <a:xfrm>
            <a:off x="7760446" y="2350709"/>
            <a:ext cx="192718" cy="1387749"/>
            <a:chOff x="870754" y="2198877"/>
            <a:chExt cx="187105" cy="3420000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C26C586-9802-8D5A-5612-BA827E2F90B0}"/>
                </a:ext>
              </a:extLst>
            </p:cNvPr>
            <p:cNvCxnSpPr>
              <a:cxnSpLocks/>
            </p:cNvCxnSpPr>
            <p:nvPr/>
          </p:nvCxnSpPr>
          <p:spPr>
            <a:xfrm>
              <a:off x="1057859" y="2198877"/>
              <a:ext cx="0" cy="342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61DB3BD-6B27-DE6C-9FA6-D8907A90257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2117266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F9BA44C-7763-A91F-3826-EB444A9819D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2967004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C372DFB-F660-8A78-1ABF-A565F914B6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3816741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9B08344-4585-5D8F-91A8-3E01E96887B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4666479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86D144D-9065-99E5-FB71-B14E678ABC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64307" y="5516217"/>
              <a:ext cx="0" cy="1871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CBE5A3A-43CF-18EE-D186-E024B9E5830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2333989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1B7F406-B87A-9CAA-6F2C-9EFAD007D28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2503937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D69C298-57BD-7110-625D-B56E44D3C6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2673884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93ED087-2765-6478-59F8-F70D8A4F22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2843832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883C713-3EC8-94AA-A363-F96D53C9CB7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3183727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D1C2999-481E-2300-BB94-52D3AD179B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3353674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65A0501-02AD-55A7-D6D7-871F371FD26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3523622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ACB30A1-1E85-890B-063D-13E612E505A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3693570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A7713DF-B04B-08C0-DDC5-741805B586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033465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ADE049B-4C71-A3E5-E89F-9F3A4841348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203413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56346CD-76D8-068D-6936-ED5F996380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373360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B14A412-75FC-D37D-94CC-D3DF9998A9D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543307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9AD5499-177A-AF7B-5A4C-13FE883E59E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4883203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B64FB51D-84B2-02EC-917B-62A10292182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5053150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21020AF-4CF7-BE1F-3789-4D5BE1C9083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5223098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4D94DE1-B33D-9016-438C-7A48AB2018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11083" y="5393046"/>
              <a:ext cx="0" cy="93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1" name="Rectangle 1050">
            <a:extLst>
              <a:ext uri="{FF2B5EF4-FFF2-40B4-BE49-F238E27FC236}">
                <a16:creationId xmlns:a16="http://schemas.microsoft.com/office/drawing/2014/main" id="{2B75B446-07D0-D755-182F-2BB86EB983A3}"/>
              </a:ext>
            </a:extLst>
          </p:cNvPr>
          <p:cNvSpPr/>
          <p:nvPr/>
        </p:nvSpPr>
        <p:spPr>
          <a:xfrm>
            <a:off x="8118290" y="2405688"/>
            <a:ext cx="540000" cy="1315773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3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4" name="Rectangle 1053">
            <a:extLst>
              <a:ext uri="{FF2B5EF4-FFF2-40B4-BE49-F238E27FC236}">
                <a16:creationId xmlns:a16="http://schemas.microsoft.com/office/drawing/2014/main" id="{E367065A-AECC-EEC9-4203-76629E29E495}"/>
              </a:ext>
            </a:extLst>
          </p:cNvPr>
          <p:cNvSpPr/>
          <p:nvPr/>
        </p:nvSpPr>
        <p:spPr>
          <a:xfrm>
            <a:off x="11233934" y="3269265"/>
            <a:ext cx="540000" cy="466026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E9A132C-DABA-0832-4AA6-1694E1B1A753}"/>
              </a:ext>
            </a:extLst>
          </p:cNvPr>
          <p:cNvSpPr txBox="1"/>
          <p:nvPr/>
        </p:nvSpPr>
        <p:spPr>
          <a:xfrm rot="16200000">
            <a:off x="7691524" y="2772117"/>
            <a:ext cx="1394854" cy="5410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CH" spc="-130" dirty="0">
                <a:solidFill>
                  <a:schemeClr val="bg1"/>
                </a:solidFill>
              </a:rPr>
              <a:t>Hypo-</a:t>
            </a:r>
          </a:p>
          <a:p>
            <a:pPr algn="ctr">
              <a:lnSpc>
                <a:spcPct val="80000"/>
              </a:lnSpc>
            </a:pPr>
            <a:r>
              <a:rPr lang="en-CH" spc="-130" dirty="0">
                <a:solidFill>
                  <a:schemeClr val="bg1"/>
                </a:solidFill>
              </a:rPr>
              <a:t>phosphatemia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0A0835B-6C25-2835-3AB0-7C36C98F2A7F}"/>
              </a:ext>
            </a:extLst>
          </p:cNvPr>
          <p:cNvSpPr txBox="1"/>
          <p:nvPr/>
        </p:nvSpPr>
        <p:spPr>
          <a:xfrm rot="16200000">
            <a:off x="8569486" y="2892555"/>
            <a:ext cx="1177098" cy="5410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CH" spc="-130" dirty="0">
                <a:solidFill>
                  <a:schemeClr val="bg1"/>
                </a:solidFill>
              </a:rPr>
              <a:t>Metabolic</a:t>
            </a:r>
          </a:p>
          <a:p>
            <a:pPr algn="ctr">
              <a:lnSpc>
                <a:spcPct val="80000"/>
              </a:lnSpc>
            </a:pPr>
            <a:r>
              <a:rPr lang="en-CH" spc="-130" dirty="0">
                <a:solidFill>
                  <a:schemeClr val="bg1"/>
                </a:solidFill>
              </a:rPr>
              <a:t>Acidosis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2C4EE9E-F286-88AE-B03A-0DD2ADEAF6AE}"/>
              </a:ext>
            </a:extLst>
          </p:cNvPr>
          <p:cNvSpPr txBox="1"/>
          <p:nvPr/>
        </p:nvSpPr>
        <p:spPr>
          <a:xfrm rot="16200000">
            <a:off x="10302471" y="3047593"/>
            <a:ext cx="827956" cy="5410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CH" spc="-170" dirty="0">
                <a:solidFill>
                  <a:schemeClr val="bg1"/>
                </a:solidFill>
              </a:rPr>
              <a:t>Hypo-</a:t>
            </a:r>
          </a:p>
          <a:p>
            <a:pPr>
              <a:lnSpc>
                <a:spcPct val="80000"/>
              </a:lnSpc>
            </a:pPr>
            <a:r>
              <a:rPr lang="en-CH" spc="-170" dirty="0">
                <a:solidFill>
                  <a:schemeClr val="bg1"/>
                </a:solidFill>
              </a:rPr>
              <a:t>kalemia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C8F8C55-7D4D-9928-AF4F-C4438339255B}"/>
              </a:ext>
            </a:extLst>
          </p:cNvPr>
          <p:cNvSpPr txBox="1"/>
          <p:nvPr/>
        </p:nvSpPr>
        <p:spPr>
          <a:xfrm rot="16200000">
            <a:off x="11062287" y="2594535"/>
            <a:ext cx="881973" cy="541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CH" spc="-120" dirty="0">
                <a:solidFill>
                  <a:srgbClr val="FF0000"/>
                </a:solidFill>
              </a:rPr>
              <a:t>Hypo-</a:t>
            </a:r>
          </a:p>
          <a:p>
            <a:pPr>
              <a:lnSpc>
                <a:spcPct val="80000"/>
              </a:lnSpc>
            </a:pPr>
            <a:r>
              <a:rPr lang="en-CH" spc="-120" dirty="0">
                <a:solidFill>
                  <a:srgbClr val="FF0000"/>
                </a:solidFill>
              </a:rPr>
              <a:t>calcemia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EAF8AE2-2431-898E-3070-354423CD02BB}"/>
              </a:ext>
            </a:extLst>
          </p:cNvPr>
          <p:cNvSpPr txBox="1"/>
          <p:nvPr/>
        </p:nvSpPr>
        <p:spPr>
          <a:xfrm rot="16200000">
            <a:off x="9403088" y="4469018"/>
            <a:ext cx="1076449" cy="541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CH" spc="-110" dirty="0">
                <a:solidFill>
                  <a:schemeClr val="bg1"/>
                </a:solidFill>
              </a:rPr>
              <a:t>Tubular </a:t>
            </a:r>
          </a:p>
          <a:p>
            <a:pPr algn="ctr">
              <a:lnSpc>
                <a:spcPct val="80000"/>
              </a:lnSpc>
            </a:pPr>
            <a:r>
              <a:rPr lang="en-CH" spc="-110" dirty="0">
                <a:solidFill>
                  <a:schemeClr val="bg1"/>
                </a:solidFill>
              </a:rPr>
              <a:t>Proteiunria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BB196FA-5707-1723-AC4A-7A4ABD73BACD}"/>
              </a:ext>
            </a:extLst>
          </p:cNvPr>
          <p:cNvSpPr txBox="1"/>
          <p:nvPr/>
        </p:nvSpPr>
        <p:spPr>
          <a:xfrm rot="16200000">
            <a:off x="10030521" y="4608580"/>
            <a:ext cx="1363836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CH" spc="-110" dirty="0">
                <a:solidFill>
                  <a:schemeClr val="bg1"/>
                </a:solidFill>
              </a:rPr>
              <a:t>Aminoaciduria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E4D70DC-7A77-341D-E2C4-FA9BDD0E016B}"/>
              </a:ext>
            </a:extLst>
          </p:cNvPr>
          <p:cNvSpPr/>
          <p:nvPr/>
        </p:nvSpPr>
        <p:spPr>
          <a:xfrm>
            <a:off x="9658964" y="2405688"/>
            <a:ext cx="540000" cy="1343527"/>
          </a:xfrm>
          <a:prstGeom prst="rect">
            <a:avLst/>
          </a:prstGeom>
          <a:solidFill>
            <a:srgbClr val="FF00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300" b="1" dirty="0">
              <a:solidFill>
                <a:srgbClr val="00B050"/>
              </a:solidFill>
              <a:highlight>
                <a:srgbClr val="FF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6AC9AA4A-223A-87F2-EB3A-AB5019FD2A20}"/>
              </a:ext>
            </a:extLst>
          </p:cNvPr>
          <p:cNvSpPr txBox="1"/>
          <p:nvPr/>
        </p:nvSpPr>
        <p:spPr>
          <a:xfrm rot="16200000">
            <a:off x="9260922" y="2924955"/>
            <a:ext cx="1323440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CH" spc="-110" dirty="0">
                <a:solidFill>
                  <a:schemeClr val="bg1"/>
                </a:solidFill>
              </a:rPr>
              <a:t>Hypouricemia</a:t>
            </a:r>
          </a:p>
        </p:txBody>
      </p:sp>
      <p:sp>
        <p:nvSpPr>
          <p:cNvPr id="1025" name="Rectangle 48">
            <a:extLst>
              <a:ext uri="{FF2B5EF4-FFF2-40B4-BE49-F238E27FC236}">
                <a16:creationId xmlns:a16="http://schemas.microsoft.com/office/drawing/2014/main" id="{337663AC-FB21-FFF9-7863-7447D37550CD}"/>
              </a:ext>
            </a:extLst>
          </p:cNvPr>
          <p:cNvSpPr/>
          <p:nvPr/>
        </p:nvSpPr>
        <p:spPr>
          <a:xfrm>
            <a:off x="630121" y="4014617"/>
            <a:ext cx="992623" cy="352262"/>
          </a:xfrm>
          <a:prstGeom prst="rect">
            <a:avLst/>
          </a:prstGeom>
          <a:noFill/>
          <a:ln w="285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96DC0"/>
                </a:solidFill>
              </a:rPr>
              <a:t>N = 48</a:t>
            </a:r>
          </a:p>
        </p:txBody>
      </p:sp>
      <p:cxnSp>
        <p:nvCxnSpPr>
          <p:cNvPr id="1027" name="Straight Arrow Connector 17">
            <a:extLst>
              <a:ext uri="{FF2B5EF4-FFF2-40B4-BE49-F238E27FC236}">
                <a16:creationId xmlns:a16="http://schemas.microsoft.com/office/drawing/2014/main" id="{7AD6A141-1897-D07A-FC66-0E6D92190660}"/>
              </a:ext>
            </a:extLst>
          </p:cNvPr>
          <p:cNvCxnSpPr>
            <a:cxnSpLocks/>
          </p:cNvCxnSpPr>
          <p:nvPr/>
        </p:nvCxnSpPr>
        <p:spPr>
          <a:xfrm>
            <a:off x="1716166" y="4187573"/>
            <a:ext cx="1702676" cy="0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1027">
            <a:extLst>
              <a:ext uri="{FF2B5EF4-FFF2-40B4-BE49-F238E27FC236}">
                <a16:creationId xmlns:a16="http://schemas.microsoft.com/office/drawing/2014/main" id="{4825F6D8-BE18-EE83-FE6F-DCB0A4C6B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303" y="4651016"/>
            <a:ext cx="720000" cy="720000"/>
          </a:xfrm>
          <a:prstGeom prst="rect">
            <a:avLst/>
          </a:prstGeom>
        </p:spPr>
      </p:pic>
      <p:pic>
        <p:nvPicPr>
          <p:cNvPr id="1029" name="Picture 1028">
            <a:extLst>
              <a:ext uri="{FF2B5EF4-FFF2-40B4-BE49-F238E27FC236}">
                <a16:creationId xmlns:a16="http://schemas.microsoft.com/office/drawing/2014/main" id="{2501BA86-A21E-FCBD-41D3-101015565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7215" y="4651016"/>
            <a:ext cx="720000" cy="720000"/>
          </a:xfrm>
          <a:prstGeom prst="rect">
            <a:avLst/>
          </a:prstGeom>
        </p:spPr>
      </p:pic>
      <p:sp>
        <p:nvSpPr>
          <p:cNvPr id="1030" name="Rectangle 48">
            <a:extLst>
              <a:ext uri="{FF2B5EF4-FFF2-40B4-BE49-F238E27FC236}">
                <a16:creationId xmlns:a16="http://schemas.microsoft.com/office/drawing/2014/main" id="{060F05A4-BCD8-7A67-6D8C-AEF9373328F3}"/>
              </a:ext>
            </a:extLst>
          </p:cNvPr>
          <p:cNvSpPr/>
          <p:nvPr/>
        </p:nvSpPr>
        <p:spPr>
          <a:xfrm>
            <a:off x="1430997" y="4834885"/>
            <a:ext cx="740938" cy="352262"/>
          </a:xfrm>
          <a:prstGeom prst="rect">
            <a:avLst/>
          </a:prstGeom>
          <a:noFill/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rgbClr val="296DC0"/>
                </a:solidFill>
              </a:rPr>
              <a:t>N=43</a:t>
            </a:r>
          </a:p>
        </p:txBody>
      </p:sp>
      <p:sp>
        <p:nvSpPr>
          <p:cNvPr id="1031" name="Rectangle 48">
            <a:extLst>
              <a:ext uri="{FF2B5EF4-FFF2-40B4-BE49-F238E27FC236}">
                <a16:creationId xmlns:a16="http://schemas.microsoft.com/office/drawing/2014/main" id="{60C539FB-F8A4-8958-C925-4E3E0AE1D540}"/>
              </a:ext>
            </a:extLst>
          </p:cNvPr>
          <p:cNvSpPr/>
          <p:nvPr/>
        </p:nvSpPr>
        <p:spPr>
          <a:xfrm>
            <a:off x="2820529" y="4834885"/>
            <a:ext cx="616813" cy="352262"/>
          </a:xfrm>
          <a:prstGeom prst="rect">
            <a:avLst/>
          </a:prstGeom>
          <a:noFill/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rgbClr val="296DC0"/>
              </a:solidFill>
            </a:endParaRPr>
          </a:p>
        </p:txBody>
      </p:sp>
      <p:sp>
        <p:nvSpPr>
          <p:cNvPr id="1032" name="Rectangle 48">
            <a:extLst>
              <a:ext uri="{FF2B5EF4-FFF2-40B4-BE49-F238E27FC236}">
                <a16:creationId xmlns:a16="http://schemas.microsoft.com/office/drawing/2014/main" id="{2B4EB2E8-71F3-F9E2-EFBF-1ED467EEA485}"/>
              </a:ext>
            </a:extLst>
          </p:cNvPr>
          <p:cNvSpPr/>
          <p:nvPr/>
        </p:nvSpPr>
        <p:spPr>
          <a:xfrm>
            <a:off x="2867595" y="4834885"/>
            <a:ext cx="616813" cy="352262"/>
          </a:xfrm>
          <a:prstGeom prst="rect">
            <a:avLst/>
          </a:prstGeom>
          <a:noFill/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dirty="0">
                <a:solidFill>
                  <a:srgbClr val="296DC0"/>
                </a:solidFill>
              </a:rPr>
              <a:t>N=5</a:t>
            </a: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C2647B92-E2A0-47B1-F088-7A6E6CB5272D}"/>
              </a:ext>
            </a:extLst>
          </p:cNvPr>
          <p:cNvSpPr/>
          <p:nvPr/>
        </p:nvSpPr>
        <p:spPr>
          <a:xfrm>
            <a:off x="630121" y="4621716"/>
            <a:ext cx="2854287" cy="77860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12925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127</Words>
  <Application>Microsoft Office PowerPoint</Application>
  <PresentationFormat>Widescreen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Scoglio</dc:creator>
  <cp:lastModifiedBy>Laycock, Joseph</cp:lastModifiedBy>
  <cp:revision>12</cp:revision>
  <dcterms:created xsi:type="dcterms:W3CDTF">2022-11-21T12:58:12Z</dcterms:created>
  <dcterms:modified xsi:type="dcterms:W3CDTF">2022-12-21T17:05:09Z</dcterms:modified>
</cp:coreProperties>
</file>