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7"/>
  </p:notesMasterIdLst>
  <p:sldIdLst>
    <p:sldId id="256" r:id="rId2"/>
    <p:sldId id="275" r:id="rId3"/>
    <p:sldId id="271" r:id="rId4"/>
    <p:sldId id="276" r:id="rId5"/>
    <p:sldId id="273" r:id="rId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2F2799"/>
    <a:srgbClr val="1431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8" autoAdjust="0"/>
    <p:restoredTop sz="96314" autoAdjust="0"/>
  </p:normalViewPr>
  <p:slideViewPr>
    <p:cSldViewPr snapToGrid="0" snapToObjects="1">
      <p:cViewPr varScale="1">
        <p:scale>
          <a:sx n="170" d="100"/>
          <a:sy n="170" d="100"/>
        </p:scale>
        <p:origin x="62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B971C-D5FB-8343-A049-2D5112D8FE34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ED005-70E6-CF4A-ABA6-F5E8ACBAA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58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80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234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7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81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9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56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1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04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16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00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75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34882-4536-8843-AC23-6B8E1DE5C579}" type="datetimeFigureOut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BB14C-7F88-2D40-9617-6AB82F6C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3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69517A7-3EE5-F440-8F01-FBBA12F9798E}"/>
              </a:ext>
            </a:extLst>
          </p:cNvPr>
          <p:cNvSpPr txBox="1"/>
          <p:nvPr/>
        </p:nvSpPr>
        <p:spPr>
          <a:xfrm>
            <a:off x="0" y="4277"/>
            <a:ext cx="6857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Supplemental Figure 1:</a:t>
            </a:r>
            <a:r>
              <a:rPr lang="en-US" sz="1600" dirty="0"/>
              <a:t> AKI-to-CKD model: (</a:t>
            </a:r>
            <a:r>
              <a:rPr lang="en-US" sz="1600" b="1" dirty="0"/>
              <a:t>A</a:t>
            </a:r>
            <a:r>
              <a:rPr lang="en-US" sz="1600" dirty="0"/>
              <a:t>) Experimental Scheme, (</a:t>
            </a:r>
            <a:r>
              <a:rPr lang="en-US" sz="1600" b="1" dirty="0"/>
              <a:t>B</a:t>
            </a:r>
            <a:r>
              <a:rPr lang="en-US" sz="1600" dirty="0"/>
              <a:t>) serum BUN and (C) serum creatinine, (</a:t>
            </a:r>
            <a:r>
              <a:rPr lang="en-US" sz="1600" b="1" dirty="0"/>
              <a:t>D</a:t>
            </a:r>
            <a:r>
              <a:rPr lang="en-US" sz="1600" dirty="0"/>
              <a:t>) GFR.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95D590-E763-DA44-AF79-5FEEA408BE28}"/>
              </a:ext>
            </a:extLst>
          </p:cNvPr>
          <p:cNvSpPr txBox="1"/>
          <p:nvPr/>
        </p:nvSpPr>
        <p:spPr>
          <a:xfrm>
            <a:off x="3271" y="2864171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8DD393F-7B1D-F345-A819-8A027D490EC1}"/>
              </a:ext>
            </a:extLst>
          </p:cNvPr>
          <p:cNvSpPr txBox="1"/>
          <p:nvPr/>
        </p:nvSpPr>
        <p:spPr>
          <a:xfrm>
            <a:off x="3103441" y="2864171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A9BB45-21CE-1E45-B28D-0927CA7F28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19"/>
          <a:stretch/>
        </p:blipFill>
        <p:spPr>
          <a:xfrm>
            <a:off x="3306351" y="1121993"/>
            <a:ext cx="3373306" cy="183890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D67D29D-BE0E-514A-949A-C5C120136B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692"/>
          <a:stretch/>
        </p:blipFill>
        <p:spPr>
          <a:xfrm>
            <a:off x="149606" y="3518687"/>
            <a:ext cx="2811430" cy="20398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4C5419-0CE1-ED92-F73F-EE7E90D2660F}"/>
              </a:ext>
            </a:extLst>
          </p:cNvPr>
          <p:cNvSpPr txBox="1"/>
          <p:nvPr/>
        </p:nvSpPr>
        <p:spPr>
          <a:xfrm>
            <a:off x="3271" y="668295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706336-31B0-986C-3D5F-F8023BCCEF61}"/>
              </a:ext>
            </a:extLst>
          </p:cNvPr>
          <p:cNvSpPr txBox="1"/>
          <p:nvPr/>
        </p:nvSpPr>
        <p:spPr>
          <a:xfrm>
            <a:off x="3103441" y="668295"/>
            <a:ext cx="415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953B50-CCA4-2A4C-D272-072AA7A612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965"/>
          <a:stretch/>
        </p:blipFill>
        <p:spPr>
          <a:xfrm>
            <a:off x="3324816" y="3531366"/>
            <a:ext cx="3362960" cy="208126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8EAE50D-E437-1E9B-6B1E-4F571BBAABD9}"/>
              </a:ext>
            </a:extLst>
          </p:cNvPr>
          <p:cNvGrpSpPr/>
          <p:nvPr/>
        </p:nvGrpSpPr>
        <p:grpSpPr>
          <a:xfrm>
            <a:off x="0" y="1287482"/>
            <a:ext cx="3023681" cy="1151537"/>
            <a:chOff x="-52866" y="1086790"/>
            <a:chExt cx="3023681" cy="115153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9967762-CFF1-26B0-E7E1-830E541D33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655" y="1086790"/>
              <a:ext cx="2857160" cy="115153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7F5C647-404F-5A48-2FB0-7C10D97CB5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52866" y="1383440"/>
              <a:ext cx="841871" cy="694082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7078312-DCE5-8049-9F75-CF37775005AA}"/>
              </a:ext>
            </a:extLst>
          </p:cNvPr>
          <p:cNvSpPr txBox="1"/>
          <p:nvPr/>
        </p:nvSpPr>
        <p:spPr>
          <a:xfrm>
            <a:off x="355552" y="2826034"/>
            <a:ext cx="3063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Serum creatinine: </a:t>
            </a:r>
          </a:p>
          <a:p>
            <a:r>
              <a:rPr lang="en-US" sz="1600" dirty="0"/>
              <a:t>AKI Day 0-6 months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F5F3AE-6224-FEEE-08FC-713BD1D70EB0}"/>
              </a:ext>
            </a:extLst>
          </p:cNvPr>
          <p:cNvSpPr txBox="1"/>
          <p:nvPr/>
        </p:nvSpPr>
        <p:spPr>
          <a:xfrm>
            <a:off x="3424567" y="2987281"/>
            <a:ext cx="18514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GFR: AKI 1-6months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76E2FA-4265-2519-D6E3-5ABB726856F7}"/>
              </a:ext>
            </a:extLst>
          </p:cNvPr>
          <p:cNvSpPr txBox="1"/>
          <p:nvPr/>
        </p:nvSpPr>
        <p:spPr>
          <a:xfrm>
            <a:off x="355552" y="791405"/>
            <a:ext cx="19945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Experimental Scheme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FC474B-9E42-6995-17C1-5C3FF77405F8}"/>
              </a:ext>
            </a:extLst>
          </p:cNvPr>
          <p:cNvSpPr txBox="1"/>
          <p:nvPr/>
        </p:nvSpPr>
        <p:spPr>
          <a:xfrm>
            <a:off x="3424567" y="791405"/>
            <a:ext cx="2412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Serum BUN: AKI Day 0-180</a:t>
            </a:r>
          </a:p>
        </p:txBody>
      </p:sp>
    </p:spTree>
    <p:extLst>
      <p:ext uri="{BB962C8B-B14F-4D97-AF65-F5344CB8AC3E}">
        <p14:creationId xmlns:p14="http://schemas.microsoft.com/office/powerpoint/2010/main" val="821161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9456923A-8483-DA41-8D50-F9F4D57A8E82}"/>
              </a:ext>
            </a:extLst>
          </p:cNvPr>
          <p:cNvSpPr txBox="1"/>
          <p:nvPr/>
        </p:nvSpPr>
        <p:spPr>
          <a:xfrm>
            <a:off x="0" y="-1"/>
            <a:ext cx="685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Supplemental Figure 2:</a:t>
            </a:r>
            <a:r>
              <a:rPr lang="en-US" sz="1600" dirty="0"/>
              <a:t> Injected fluorescently-labelled murine etanercept is detectable in (</a:t>
            </a:r>
            <a:r>
              <a:rPr lang="en-US" sz="1600" b="1" dirty="0"/>
              <a:t>A</a:t>
            </a:r>
            <a:r>
              <a:rPr lang="en-US" sz="1600" dirty="0"/>
              <a:t>) AKI kidneys (unilateral IRI) and contralateral uninjured kidneys, but not in kidneys of sham mice, (</a:t>
            </a:r>
            <a:r>
              <a:rPr lang="en-US" sz="1600" b="1" dirty="0"/>
              <a:t>B</a:t>
            </a:r>
            <a:r>
              <a:rPr lang="en-US" sz="1600" dirty="0"/>
              <a:t>) Etanercept fluorescence only partially overlaps with CD31 expression (endothelial cell marker), indicating partial localization of etanercept outside of vessels in the kidney </a:t>
            </a:r>
            <a:r>
              <a:rPr lang="en-US" sz="1600" dirty="0" err="1"/>
              <a:t>interstitium</a:t>
            </a:r>
            <a:r>
              <a:rPr lang="en-US" sz="1600" dirty="0"/>
              <a:t>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2B0D36F-03C4-FD48-B535-AB5D55AC3636}"/>
              </a:ext>
            </a:extLst>
          </p:cNvPr>
          <p:cNvSpPr txBox="1"/>
          <p:nvPr/>
        </p:nvSpPr>
        <p:spPr>
          <a:xfrm>
            <a:off x="0" y="1484666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5211D3A-635F-2C47-9EA4-47553F4B17A0}"/>
              </a:ext>
            </a:extLst>
          </p:cNvPr>
          <p:cNvSpPr txBox="1"/>
          <p:nvPr/>
        </p:nvSpPr>
        <p:spPr>
          <a:xfrm>
            <a:off x="0" y="4027929"/>
            <a:ext cx="415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17F698-EC39-9D49-8B9F-E11F0FE5B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47" y="1764250"/>
            <a:ext cx="5977890" cy="23317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29E1146-C327-DF4E-BAF9-2C5C536CE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87" y="4300806"/>
            <a:ext cx="4297680" cy="258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362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C868CD-08A6-46AC-80D7-63F4248B0C8B}"/>
              </a:ext>
            </a:extLst>
          </p:cNvPr>
          <p:cNvSpPr txBox="1"/>
          <p:nvPr/>
        </p:nvSpPr>
        <p:spPr>
          <a:xfrm>
            <a:off x="0" y="-2750"/>
            <a:ext cx="6858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514350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Supplemental Table 1: </a:t>
            </a:r>
            <a:r>
              <a:rPr lang="en-US" sz="1600" dirty="0"/>
              <a:t>GO term analysis for all downregulated cytokines stratified by treatment condition: TNF inhibition (ET), EGFR inhibition (ER), or combination treatment (COMB).</a:t>
            </a:r>
            <a:endParaRPr lang="en-US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257D81-B982-B74B-9BBE-DDAAEF759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1" y="867235"/>
            <a:ext cx="6755511" cy="450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00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5C6608-8A1D-2740-8DDD-F1B21323E2B3}"/>
              </a:ext>
            </a:extLst>
          </p:cNvPr>
          <p:cNvSpPr txBox="1"/>
          <p:nvPr/>
        </p:nvSpPr>
        <p:spPr>
          <a:xfrm>
            <a:off x="0" y="-2750"/>
            <a:ext cx="6858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514350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Supplemental Table 2: </a:t>
            </a:r>
            <a:r>
              <a:rPr lang="en-US" sz="1600" dirty="0"/>
              <a:t>GO term analysis for downregulated cytokines common between all treatment conditions. </a:t>
            </a:r>
            <a:endParaRPr lang="en-IN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173702-3C7B-C74C-B426-3ED64FDF01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96" y="667063"/>
            <a:ext cx="6726607" cy="412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753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5FA2DE4-A970-4E4A-BD8C-7128153F3285}"/>
              </a:ext>
            </a:extLst>
          </p:cNvPr>
          <p:cNvSpPr txBox="1"/>
          <p:nvPr/>
        </p:nvSpPr>
        <p:spPr>
          <a:xfrm>
            <a:off x="0" y="0"/>
            <a:ext cx="6858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514350"/>
            <a:r>
              <a:rPr lang="en-US" sz="1600" b="1" dirty="0">
                <a:solidFill>
                  <a:prstClr val="black"/>
                </a:solidFill>
                <a:latin typeface="Calibri" panose="020F0502020204030204"/>
              </a:rPr>
              <a:t>Supplemental Table 3: </a:t>
            </a:r>
            <a:r>
              <a:rPr lang="en-US" sz="1600" dirty="0"/>
              <a:t>Summary of enrichment analysis of regulatory transcription factors for all cytokines downregulated by TNF inhibition, EGFR inhibition, or combination treatment.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CF86B9-12C5-3A09-095C-3810D0EBF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01" y="923330"/>
            <a:ext cx="6756798" cy="365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67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11573</TotalTime>
  <Words>192</Words>
  <Application>Microsoft Macintosh PowerPoint</Application>
  <PresentationFormat>Letter Paper (8.5x11 in)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Kefalogianni, Eirini</dc:creator>
  <cp:keywords/>
  <dc:description/>
  <cp:lastModifiedBy>Kefalogianni, Eirini</cp:lastModifiedBy>
  <cp:revision>377</cp:revision>
  <dcterms:created xsi:type="dcterms:W3CDTF">2020-10-16T18:45:12Z</dcterms:created>
  <dcterms:modified xsi:type="dcterms:W3CDTF">2022-09-14T21:46:30Z</dcterms:modified>
  <cp:category/>
</cp:coreProperties>
</file>