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>
        <p:scale>
          <a:sx n="110" d="100"/>
          <a:sy n="110" d="100"/>
        </p:scale>
        <p:origin x="832" y="-19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527052-C900-46ED-8CB7-5DFD1A7D6F8E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9F305-7FC7-42AC-A887-9C4715F10113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424118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7B6F5D-912C-44FF-91F5-0C6F610D531B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919F4-9CD3-49B9-8804-864F9A984FB8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303973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5F8D-3851-4F97-866B-D7E04F55086A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A6B68B-BF11-4D95-9A44-6EFE923F2E66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223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C1613F-45C5-423A-AB99-921E8791003B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CC9CB-0A6C-4F75-BE78-BE847D23E269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1936735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C539DC-84CC-44F9-AC6D-6DAB51334F97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0257F-2C61-4728-B177-59CC48064561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286941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1B4CC-E86B-4F63-91BF-50B40689747B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E05C8F-E6B2-4B72-9DD4-82717D2A1748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256947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156679-8344-4793-A9E6-6049B2723398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0E07A-0D25-4595-8AEF-A79661BA9280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171403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9E3FCC-A4D2-4ED9-9929-13C49B45BE63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F9CBA0-9CF2-4095-BDD0-2C01B3D3DC8F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2700757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CB2D75-5079-4BCB-9AFE-7C5D29F023A9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87F1D-E198-4F64-BC72-28D13B8F1428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3640063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62EE25-7A80-40BD-856D-DE753F8114BA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F8F55-07C2-4301-9F2C-78BE9F02D207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158719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87A3CA-D8F0-47CA-A537-4A8521C5E3E5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9634C-E141-4E5E-9606-B74FC6B061E8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378771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187843-2E81-4BD8-8F13-2F44948C9973}" type="datetimeFigureOut">
              <a:rPr lang="es-AR" smtClean="0"/>
              <a:pPr>
                <a:defRPr/>
              </a:pPr>
              <a:t>8/3/2023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B2B207-F7F8-4C51-8C97-48A7E49A25FC}" type="slidenum">
              <a:rPr lang="es-AR" altLang="es-ES" smtClean="0"/>
              <a:pPr>
                <a:defRPr/>
              </a:pPr>
              <a:t>‹Nº›</a:t>
            </a:fld>
            <a:endParaRPr lang="es-AR" altLang="es-ES"/>
          </a:p>
        </p:txBody>
      </p:sp>
    </p:spTree>
    <p:extLst>
      <p:ext uri="{BB962C8B-B14F-4D97-AF65-F5344CB8AC3E}">
        <p14:creationId xmlns:p14="http://schemas.microsoft.com/office/powerpoint/2010/main" val="313782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upo 7">
            <a:extLst>
              <a:ext uri="{FF2B5EF4-FFF2-40B4-BE49-F238E27FC236}">
                <a16:creationId xmlns:a16="http://schemas.microsoft.com/office/drawing/2014/main" id="{61B9B583-55FA-4EE5-9126-25B179A72EA1}"/>
              </a:ext>
            </a:extLst>
          </p:cNvPr>
          <p:cNvGrpSpPr>
            <a:grpSpLocks/>
          </p:cNvGrpSpPr>
          <p:nvPr/>
        </p:nvGrpSpPr>
        <p:grpSpPr bwMode="auto">
          <a:xfrm>
            <a:off x="603250" y="3111500"/>
            <a:ext cx="5651500" cy="2551113"/>
            <a:chOff x="379375" y="204056"/>
            <a:chExt cx="5652497" cy="2550718"/>
          </a:xfrm>
        </p:grpSpPr>
        <p:pic>
          <p:nvPicPr>
            <p:cNvPr id="13322" name="Imagen 50">
              <a:extLst>
                <a:ext uri="{FF2B5EF4-FFF2-40B4-BE49-F238E27FC236}">
                  <a16:creationId xmlns:a16="http://schemas.microsoft.com/office/drawing/2014/main" id="{D3372394-7C03-41EB-8170-A11482DC3CD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289"/>
            <a:stretch>
              <a:fillRect/>
            </a:stretch>
          </p:blipFill>
          <p:spPr bwMode="auto">
            <a:xfrm>
              <a:off x="1931499" y="447395"/>
              <a:ext cx="1126800" cy="900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23" name="CuadroTexto 52">
              <a:extLst>
                <a:ext uri="{FF2B5EF4-FFF2-40B4-BE49-F238E27FC236}">
                  <a16:creationId xmlns:a16="http://schemas.microsoft.com/office/drawing/2014/main" id="{A6C2CFD6-D2FA-43C2-9B17-CD943439D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3253" y="224054"/>
              <a:ext cx="134684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s-ES" altLang="es-AR" sz="1000">
                  <a:solidFill>
                    <a:srgbClr val="000000"/>
                  </a:solidFill>
                  <a:cs typeface="Arial" panose="020B0604020202020204" pitchFamily="34" charset="0"/>
                </a:rPr>
                <a:t>VSV</a:t>
              </a:r>
              <a:r>
                <a:rPr lang="el-GR" altLang="es-AR" sz="1000">
                  <a:solidFill>
                    <a:srgbClr val="000000"/>
                  </a:solidFill>
                  <a:cs typeface="Arial" panose="020B0604020202020204" pitchFamily="34" charset="0"/>
                </a:rPr>
                <a:t>Δ</a:t>
              </a:r>
              <a:r>
                <a:rPr lang="es-ES" altLang="es-AR" sz="1000">
                  <a:solidFill>
                    <a:srgbClr val="000000"/>
                  </a:solidFill>
                  <a:cs typeface="Arial" panose="020B0604020202020204" pitchFamily="34" charset="0"/>
                </a:rPr>
                <a:t>g-SPIKEeGFP</a:t>
              </a:r>
              <a:endParaRPr lang="es-AR" altLang="es-AR" sz="100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54" name="Conector recto 53">
              <a:extLst>
                <a:ext uri="{FF2B5EF4-FFF2-40B4-BE49-F238E27FC236}">
                  <a16:creationId xmlns:a16="http://schemas.microsoft.com/office/drawing/2014/main" id="{A44ACFEA-E21B-4C19-9459-D197835AC294}"/>
                </a:ext>
              </a:extLst>
            </p:cNvPr>
            <p:cNvCxnSpPr>
              <a:cxnSpLocks/>
            </p:cNvCxnSpPr>
            <p:nvPr/>
          </p:nvCxnSpPr>
          <p:spPr>
            <a:xfrm>
              <a:off x="2937289" y="1288151"/>
              <a:ext cx="98442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ángulo 63">
              <a:extLst>
                <a:ext uri="{FF2B5EF4-FFF2-40B4-BE49-F238E27FC236}">
                  <a16:creationId xmlns:a16="http://schemas.microsoft.com/office/drawing/2014/main" id="{94DD7615-7E6C-46B1-B425-49D1D9B3E24B}"/>
                </a:ext>
              </a:extLst>
            </p:cNvPr>
            <p:cNvSpPr/>
            <p:nvPr/>
          </p:nvSpPr>
          <p:spPr>
            <a:xfrm>
              <a:off x="731862" y="442144"/>
              <a:ext cx="1127324" cy="89997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 dirty="0"/>
            </a:p>
          </p:txBody>
        </p:sp>
        <p:sp>
          <p:nvSpPr>
            <p:cNvPr id="13326" name="CuadroTexto 64">
              <a:extLst>
                <a:ext uri="{FF2B5EF4-FFF2-40B4-BE49-F238E27FC236}">
                  <a16:creationId xmlns:a16="http://schemas.microsoft.com/office/drawing/2014/main" id="{066E7964-89AD-4AC3-99BC-B85EB367C6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057163" y="204056"/>
              <a:ext cx="83116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" altLang="es-AR" sz="1000">
                  <a:cs typeface="Arial" panose="020B0604020202020204" pitchFamily="34" charset="0"/>
                </a:rPr>
                <a:t>Mock</a:t>
              </a:r>
              <a:endParaRPr lang="es-AR" altLang="es-AR" sz="1000">
                <a:cs typeface="Arial" panose="020B0604020202020204" pitchFamily="34" charset="0"/>
              </a:endParaRPr>
            </a:p>
          </p:txBody>
        </p:sp>
        <p:pic>
          <p:nvPicPr>
            <p:cNvPr id="13327" name="Imagen 14">
              <a:extLst>
                <a:ext uri="{FF2B5EF4-FFF2-40B4-BE49-F238E27FC236}">
                  <a16:creationId xmlns:a16="http://schemas.microsoft.com/office/drawing/2014/main" id="{1A394B72-4F9F-4B68-B432-FCE9C00D0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3" t="6560" r="4832" b="5228"/>
            <a:stretch>
              <a:fillRect/>
            </a:stretch>
          </p:blipFill>
          <p:spPr bwMode="auto">
            <a:xfrm>
              <a:off x="728121" y="1419587"/>
              <a:ext cx="1124786" cy="100693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8" name="Imagen 16">
              <a:extLst>
                <a:ext uri="{FF2B5EF4-FFF2-40B4-BE49-F238E27FC236}">
                  <a16:creationId xmlns:a16="http://schemas.microsoft.com/office/drawing/2014/main" id="{9AF76043-12B7-4988-9580-D0B87B649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5" t="6560" r="4832" b="5228"/>
            <a:stretch>
              <a:fillRect/>
            </a:stretch>
          </p:blipFill>
          <p:spPr bwMode="auto">
            <a:xfrm>
              <a:off x="1914022" y="1399697"/>
              <a:ext cx="1171563" cy="104880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29" name="CuadroTexto 65">
              <a:extLst>
                <a:ext uri="{FF2B5EF4-FFF2-40B4-BE49-F238E27FC236}">
                  <a16:creationId xmlns:a16="http://schemas.microsoft.com/office/drawing/2014/main" id="{920A38A6-C2D2-49EC-AF69-C18545E4BF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5102" y="1489600"/>
              <a:ext cx="5453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" altLang="es-AR" sz="1000">
                  <a:cs typeface="Arial" panose="020B0604020202020204" pitchFamily="34" charset="0"/>
                </a:rPr>
                <a:t>8,74%</a:t>
              </a:r>
              <a:endParaRPr lang="es-AR" altLang="es-AR" sz="1000">
                <a:cs typeface="Arial" panose="020B0604020202020204" pitchFamily="34" charset="0"/>
              </a:endParaRPr>
            </a:p>
          </p:txBody>
        </p:sp>
        <p:sp>
          <p:nvSpPr>
            <p:cNvPr id="13330" name="CuadroTexto 66">
              <a:extLst>
                <a:ext uri="{FF2B5EF4-FFF2-40B4-BE49-F238E27FC236}">
                  <a16:creationId xmlns:a16="http://schemas.microsoft.com/office/drawing/2014/main" id="{2FF8DA4B-727D-4ABA-A107-63EE16D06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7497" y="1471799"/>
              <a:ext cx="6511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" altLang="es-AR" sz="1000">
                  <a:cs typeface="Arial" panose="020B0604020202020204" pitchFamily="34" charset="0"/>
                </a:rPr>
                <a:t>61,59 %</a:t>
              </a:r>
              <a:endParaRPr lang="es-AR" altLang="es-AR" sz="1000">
                <a:cs typeface="Arial" panose="020B0604020202020204" pitchFamily="34" charset="0"/>
              </a:endParaRPr>
            </a:p>
          </p:txBody>
        </p:sp>
        <p:sp>
          <p:nvSpPr>
            <p:cNvPr id="13331" name="CuadroTexto 67">
              <a:extLst>
                <a:ext uri="{FF2B5EF4-FFF2-40B4-BE49-F238E27FC236}">
                  <a16:creationId xmlns:a16="http://schemas.microsoft.com/office/drawing/2014/main" id="{7131FF65-3654-45D3-A345-538C58D5BA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730" y="2508553"/>
              <a:ext cx="134684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" altLang="es-AR" sz="1000">
                  <a:solidFill>
                    <a:srgbClr val="000000"/>
                  </a:solidFill>
                  <a:cs typeface="Arial" panose="020B0604020202020204" pitchFamily="34" charset="0"/>
                </a:rPr>
                <a:t>VSV</a:t>
              </a:r>
              <a:r>
                <a:rPr lang="el-GR" altLang="es-AR" sz="1000">
                  <a:solidFill>
                    <a:srgbClr val="000000"/>
                  </a:solidFill>
                  <a:cs typeface="Arial" panose="020B0604020202020204" pitchFamily="34" charset="0"/>
                </a:rPr>
                <a:t>Δ</a:t>
              </a:r>
              <a:r>
                <a:rPr lang="es-ES" altLang="es-AR" sz="1000">
                  <a:solidFill>
                    <a:srgbClr val="000000"/>
                  </a:solidFill>
                  <a:cs typeface="Arial" panose="020B0604020202020204" pitchFamily="34" charset="0"/>
                </a:rPr>
                <a:t>g-SPIKEeGFP</a:t>
              </a:r>
              <a:endParaRPr lang="es-AR" altLang="es-AR" sz="1000">
                <a:cs typeface="Arial" panose="020B0604020202020204" pitchFamily="34" charset="0"/>
              </a:endParaRPr>
            </a:p>
          </p:txBody>
        </p:sp>
        <p:sp>
          <p:nvSpPr>
            <p:cNvPr id="13332" name="CuadroTexto 68">
              <a:extLst>
                <a:ext uri="{FF2B5EF4-FFF2-40B4-BE49-F238E27FC236}">
                  <a16:creationId xmlns:a16="http://schemas.microsoft.com/office/drawing/2014/main" id="{15EF39C8-ED1D-4FBB-A9AC-0852921356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52257" y="1844321"/>
              <a:ext cx="50045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s-AR" sz="1000">
                  <a:solidFill>
                    <a:srgbClr val="21192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SSC</a:t>
              </a:r>
              <a:endParaRPr lang="es-AR" altLang="es-AR" sz="1000"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Conector recto de flecha 69">
              <a:extLst>
                <a:ext uri="{FF2B5EF4-FFF2-40B4-BE49-F238E27FC236}">
                  <a16:creationId xmlns:a16="http://schemas.microsoft.com/office/drawing/2014/main" id="{266425B0-F546-40E0-802C-A631CA2B996B}"/>
                </a:ext>
              </a:extLst>
            </p:cNvPr>
            <p:cNvCxnSpPr>
              <a:cxnSpLocks/>
            </p:cNvCxnSpPr>
            <p:nvPr/>
          </p:nvCxnSpPr>
          <p:spPr>
            <a:xfrm>
              <a:off x="625481" y="2486528"/>
              <a:ext cx="24356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ector recto de flecha 70">
              <a:extLst>
                <a:ext uri="{FF2B5EF4-FFF2-40B4-BE49-F238E27FC236}">
                  <a16:creationId xmlns:a16="http://schemas.microsoft.com/office/drawing/2014/main" id="{128BD35A-078D-4F35-A50A-C7EE7DAC25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366" y="1400846"/>
              <a:ext cx="0" cy="10856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335" name="Grupo 34">
              <a:extLst>
                <a:ext uri="{FF2B5EF4-FFF2-40B4-BE49-F238E27FC236}">
                  <a16:creationId xmlns:a16="http://schemas.microsoft.com/office/drawing/2014/main" id="{E559B354-6B27-480F-B67E-11A1C0683C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5336" y="532758"/>
              <a:ext cx="2896536" cy="1611600"/>
              <a:chOff x="4023733" y="997385"/>
              <a:chExt cx="2896536" cy="1611600"/>
            </a:xfrm>
          </p:grpSpPr>
          <p:pic>
            <p:nvPicPr>
              <p:cNvPr id="13336" name="Imagen 31">
                <a:extLst>
                  <a:ext uri="{FF2B5EF4-FFF2-40B4-BE49-F238E27FC236}">
                    <a16:creationId xmlns:a16="http://schemas.microsoft.com/office/drawing/2014/main" id="{D5DBF367-9EBB-40F2-940D-407A2328DD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53" t="7442" r="3349" b="6361"/>
              <a:stretch>
                <a:fillRect/>
              </a:stretch>
            </p:blipFill>
            <p:spPr bwMode="auto">
              <a:xfrm>
                <a:off x="4233399" y="1167053"/>
                <a:ext cx="2618058" cy="1193009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337" name="CuadroTexto 71">
                <a:extLst>
                  <a:ext uri="{FF2B5EF4-FFF2-40B4-BE49-F238E27FC236}">
                    <a16:creationId xmlns:a16="http://schemas.microsoft.com/office/drawing/2014/main" id="{DD96D02F-BD5E-46B1-83CF-6B1FA041B9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15862" y="2364151"/>
                <a:ext cx="1962001" cy="244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s-ES" altLang="es-AR" sz="1000">
                    <a:solidFill>
                      <a:srgbClr val="000000"/>
                    </a:solidFill>
                    <a:cs typeface="Arial" panose="020B0604020202020204" pitchFamily="34" charset="0"/>
                  </a:rPr>
                  <a:t>VSV</a:t>
                </a:r>
                <a:r>
                  <a:rPr lang="el-GR" altLang="es-AR" sz="1000">
                    <a:solidFill>
                      <a:srgbClr val="000000"/>
                    </a:solidFill>
                    <a:cs typeface="Arial" panose="020B0604020202020204" pitchFamily="34" charset="0"/>
                  </a:rPr>
                  <a:t>Δ</a:t>
                </a:r>
                <a:r>
                  <a:rPr lang="es-ES" altLang="es-AR" sz="1000">
                    <a:solidFill>
                      <a:srgbClr val="000000"/>
                    </a:solidFill>
                    <a:cs typeface="Arial" panose="020B0604020202020204" pitchFamily="34" charset="0"/>
                  </a:rPr>
                  <a:t>g-SPIKEeGFP</a:t>
                </a:r>
                <a:endParaRPr lang="es-AR" altLang="es-AR" sz="1000">
                  <a:cs typeface="Arial" panose="020B0604020202020204" pitchFamily="34" charset="0"/>
                </a:endParaRPr>
              </a:p>
            </p:txBody>
          </p:sp>
          <p:sp>
            <p:nvSpPr>
              <p:cNvPr id="13338" name="CuadroTexto 72">
                <a:extLst>
                  <a:ext uri="{FF2B5EF4-FFF2-40B4-BE49-F238E27FC236}">
                    <a16:creationId xmlns:a16="http://schemas.microsoft.com/office/drawing/2014/main" id="{03DCFC91-0BB8-45AA-8FE4-75FB5F72AF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3808787" y="1616578"/>
                <a:ext cx="67611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s-AR" sz="1000">
                    <a:solidFill>
                      <a:srgbClr val="211920"/>
                    </a:solidFill>
                    <a:cs typeface="Arial" panose="020B0604020202020204" pitchFamily="34" charset="0"/>
                  </a:rPr>
                  <a:t>Events</a:t>
                </a:r>
                <a:endParaRPr lang="es-AR" altLang="es-AR" sz="1000"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Conector recto de flecha 73">
                <a:extLst>
                  <a:ext uri="{FF2B5EF4-FFF2-40B4-BE49-F238E27FC236}">
                    <a16:creationId xmlns:a16="http://schemas.microsoft.com/office/drawing/2014/main" id="{98EE65D1-A19C-482F-B0E6-4988EB2EEC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076" y="2486089"/>
                <a:ext cx="1108271" cy="63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6" name="Rectángulo 75">
                <a:extLst>
                  <a:ext uri="{FF2B5EF4-FFF2-40B4-BE49-F238E27FC236}">
                    <a16:creationId xmlns:a16="http://schemas.microsoft.com/office/drawing/2014/main" id="{1AF765D4-42EC-4221-B6C7-FB3454085A1A}"/>
                  </a:ext>
                </a:extLst>
              </p:cNvPr>
              <p:cNvSpPr/>
              <p:nvPr/>
            </p:nvSpPr>
            <p:spPr>
              <a:xfrm>
                <a:off x="5154658" y="1094067"/>
                <a:ext cx="71451" cy="730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AR"/>
              </a:p>
            </p:txBody>
          </p:sp>
          <p:sp>
            <p:nvSpPr>
              <p:cNvPr id="13341" name="CuadroTexto 76">
                <a:extLst>
                  <a:ext uri="{FF2B5EF4-FFF2-40B4-BE49-F238E27FC236}">
                    <a16:creationId xmlns:a16="http://schemas.microsoft.com/office/drawing/2014/main" id="{2A491B0B-93CF-43AB-9615-148F21EF85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96991" y="997385"/>
                <a:ext cx="46038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s-ES" altLang="es-AR" sz="900">
                    <a:cs typeface="Arial" panose="020B0604020202020204" pitchFamily="34" charset="0"/>
                  </a:rPr>
                  <a:t>Mock</a:t>
                </a:r>
                <a:endParaRPr lang="es-AR" altLang="es-AR" sz="900">
                  <a:cs typeface="Arial" panose="020B0604020202020204" pitchFamily="34" charset="0"/>
                </a:endParaRPr>
              </a:p>
            </p:txBody>
          </p:sp>
          <p:cxnSp>
            <p:nvCxnSpPr>
              <p:cNvPr id="79" name="Conector recto 78">
                <a:extLst>
                  <a:ext uri="{FF2B5EF4-FFF2-40B4-BE49-F238E27FC236}">
                    <a16:creationId xmlns:a16="http://schemas.microsoft.com/office/drawing/2014/main" id="{BFBB26EF-E8DA-448B-8394-364FC1BF92F4}"/>
                  </a:ext>
                </a:extLst>
              </p:cNvPr>
              <p:cNvCxnSpPr/>
              <p:nvPr/>
            </p:nvCxnSpPr>
            <p:spPr>
              <a:xfrm>
                <a:off x="5124490" y="1308347"/>
                <a:ext cx="130198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43" name="CuadroTexto 80">
                <a:extLst>
                  <a:ext uri="{FF2B5EF4-FFF2-40B4-BE49-F238E27FC236}">
                    <a16:creationId xmlns:a16="http://schemas.microsoft.com/office/drawing/2014/main" id="{B0B14534-B2EF-489C-ADF0-43557F5051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90308" y="1173031"/>
                <a:ext cx="1729961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s-ES" altLang="es-AR" sz="900">
                    <a:cs typeface="Arial" panose="020B0604020202020204" pitchFamily="34" charset="0"/>
                  </a:rPr>
                  <a:t>VSV-SARS-CoV2 spike eGFP</a:t>
                </a:r>
                <a:endParaRPr lang="es-AR" altLang="es-AR" sz="900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3315" name="CuadroTexto 9">
            <a:extLst>
              <a:ext uri="{FF2B5EF4-FFF2-40B4-BE49-F238E27FC236}">
                <a16:creationId xmlns:a16="http://schemas.microsoft.com/office/drawing/2014/main" id="{314AD34B-E50A-4E51-8F19-C4FDBDF56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088" y="3349625"/>
            <a:ext cx="2492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AR" altLang="es-AR" sz="900">
                <a:solidFill>
                  <a:schemeClr val="bg1"/>
                </a:solidFill>
                <a:cs typeface="Arial" panose="020B0604020202020204" pitchFamily="34" charset="0"/>
              </a:rPr>
              <a:t>a</a:t>
            </a:r>
          </a:p>
        </p:txBody>
      </p:sp>
      <p:sp>
        <p:nvSpPr>
          <p:cNvPr id="13316" name="CuadroTexto 74">
            <a:extLst>
              <a:ext uri="{FF2B5EF4-FFF2-40B4-BE49-F238E27FC236}">
                <a16:creationId xmlns:a16="http://schemas.microsoft.com/office/drawing/2014/main" id="{9BC04864-8130-4CD7-9537-C16998470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6938" y="3379788"/>
            <a:ext cx="2476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AR" altLang="es-AR" sz="900">
                <a:solidFill>
                  <a:schemeClr val="bg1"/>
                </a:solidFill>
                <a:cs typeface="Arial" panose="020B0604020202020204" pitchFamily="34" charset="0"/>
              </a:rPr>
              <a:t>b</a:t>
            </a:r>
          </a:p>
        </p:txBody>
      </p:sp>
      <p:sp>
        <p:nvSpPr>
          <p:cNvPr id="13317" name="CuadroTexto 77">
            <a:extLst>
              <a:ext uri="{FF2B5EF4-FFF2-40B4-BE49-F238E27FC236}">
                <a16:creationId xmlns:a16="http://schemas.microsoft.com/office/drawing/2014/main" id="{D5EAF5EB-188D-4F11-A33C-52207B672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5" y="4305300"/>
            <a:ext cx="2428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AR" altLang="es-AR" sz="900">
                <a:cs typeface="Arial" panose="020B0604020202020204" pitchFamily="34" charset="0"/>
              </a:rPr>
              <a:t>c</a:t>
            </a:r>
          </a:p>
        </p:txBody>
      </p:sp>
      <p:sp>
        <p:nvSpPr>
          <p:cNvPr id="13318" name="CuadroTexto 79">
            <a:extLst>
              <a:ext uri="{FF2B5EF4-FFF2-40B4-BE49-F238E27FC236}">
                <a16:creationId xmlns:a16="http://schemas.microsoft.com/office/drawing/2014/main" id="{883A9EAF-71E4-4496-8F76-1DB34E5D6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0" y="4289425"/>
            <a:ext cx="2492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AR" altLang="es-AR" sz="900">
                <a:cs typeface="Arial" panose="020B0604020202020204" pitchFamily="34" charset="0"/>
              </a:rPr>
              <a:t>d</a:t>
            </a:r>
          </a:p>
        </p:txBody>
      </p:sp>
      <p:sp>
        <p:nvSpPr>
          <p:cNvPr id="13319" name="CuadroTexto 81">
            <a:extLst>
              <a:ext uri="{FF2B5EF4-FFF2-40B4-BE49-F238E27FC236}">
                <a16:creationId xmlns:a16="http://schemas.microsoft.com/office/drawing/2014/main" id="{D52324E6-D8ED-4BA1-BA31-72741F6C7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3446463"/>
            <a:ext cx="2476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AR" altLang="es-AR" sz="900">
                <a:cs typeface="Arial" panose="020B0604020202020204" pitchFamily="34" charset="0"/>
              </a:rPr>
              <a:t>e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328A9AFD-023D-409C-83CE-19DCBCA3E8C2}"/>
              </a:ext>
            </a:extLst>
          </p:cNvPr>
          <p:cNvSpPr txBox="1"/>
          <p:nvPr/>
        </p:nvSpPr>
        <p:spPr>
          <a:xfrm>
            <a:off x="320675" y="5948363"/>
            <a:ext cx="6076950" cy="1120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en-US" sz="1050" b="1" dirty="0">
                <a:ea typeface="Calibri" panose="020F0502020204030204" pitchFamily="34" charset="0"/>
                <a:cs typeface="Arial" panose="020B0604020202020204" pitchFamily="34" charset="0"/>
              </a:rPr>
              <a:t>Supplementary figure 1:  </a:t>
            </a:r>
            <a:r>
              <a:rPr lang="en-US" sz="1050" b="1" dirty="0" err="1">
                <a:ea typeface="Calibri" panose="020F0502020204030204" pitchFamily="34" charset="0"/>
                <a:cs typeface="Arial" panose="020B0604020202020204" pitchFamily="34" charset="0"/>
              </a:rPr>
              <a:t>Pseudovirus</a:t>
            </a:r>
            <a:r>
              <a:rPr lang="en-US" sz="1050" b="1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err="1">
                <a:ea typeface="Calibri" panose="020F0502020204030204" pitchFamily="34" charset="0"/>
                <a:cs typeface="Arial" panose="020B0604020202020204" pitchFamily="34" charset="0"/>
              </a:rPr>
              <a:t>VSVg-SPIKEeGFP</a:t>
            </a:r>
            <a:r>
              <a:rPr lang="en-US" sz="1050" b="1" dirty="0">
                <a:ea typeface="Calibri" panose="020F0502020204030204" pitchFamily="34" charset="0"/>
                <a:cs typeface="Arial" panose="020B0604020202020204" pitchFamily="34" charset="0"/>
              </a:rPr>
              <a:t> infection in VERO CCL81 cells. </a:t>
            </a:r>
            <a:r>
              <a:rPr lang="es-AR" sz="1050" dirty="0" err="1"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AR" sz="10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ea typeface="Calibri" panose="020F0502020204030204" pitchFamily="34" charset="0"/>
                <a:cs typeface="Times New Roman" panose="02020603050405020304" pitchFamily="18" charset="0"/>
              </a:rPr>
              <a:t>infection</a:t>
            </a:r>
            <a:r>
              <a:rPr lang="es-AR" sz="10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AR" sz="105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pseudovirus</a:t>
            </a:r>
            <a:r>
              <a:rPr lang="en-US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VSV</a:t>
            </a:r>
            <a:r>
              <a:rPr lang="el-G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n-US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 expressing the protein SPIKE and the fluorescent </a:t>
            </a:r>
            <a:r>
              <a:rPr lang="en-US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eGFP</a:t>
            </a:r>
            <a:r>
              <a:rPr lang="en-US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protein in Vero CCL81 cells were </a:t>
            </a:r>
            <a:r>
              <a:rPr lang="en-US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determinated</a:t>
            </a:r>
            <a:r>
              <a:rPr lang="en-US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by fluorescent microscopy (</a:t>
            </a:r>
            <a:r>
              <a:rPr lang="en-US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a,b</a:t>
            </a:r>
            <a:r>
              <a:rPr lang="en-US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and flow cytometry (c-e). 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percentage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positive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c,d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and mean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fluorescence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intensity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(MFI) (e)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were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determined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flow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cytometry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Representative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histograms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shown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Open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histograms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infected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pseudovirus,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solid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histograms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AR" sz="1050" dirty="0" err="1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mock</a:t>
            </a:r>
            <a:r>
              <a:rPr lang="es-AR" sz="1050" dirty="0">
                <a:solidFill>
                  <a:srgbClr val="2119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050" dirty="0">
                <a:ea typeface="Calibri" panose="020F0502020204030204" pitchFamily="34" charset="0"/>
                <a:cs typeface="Arial" panose="020B0604020202020204" pitchFamily="34" charset="0"/>
              </a:rPr>
              <a:t>Bar: 20µm,</a:t>
            </a:r>
            <a:endParaRPr lang="es-AR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21" name="CuadroTexto 30">
            <a:extLst>
              <a:ext uri="{FF2B5EF4-FFF2-40B4-BE49-F238E27FC236}">
                <a16:creationId xmlns:a16="http://schemas.microsoft.com/office/drawing/2014/main" id="{642D519C-3C85-4A4F-87B8-308888C18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6825" y="9444038"/>
            <a:ext cx="2954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AR" altLang="es-AR"/>
              <a:t>Supplementary Figure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125</Words>
  <Application>Microsoft Office PowerPoint</Application>
  <PresentationFormat>A4 (210 x 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Betiana Nebai Salassa</dc:creator>
  <cp:lastModifiedBy>Betiana Nebai Salassa</cp:lastModifiedBy>
  <cp:revision>4</cp:revision>
  <dcterms:created xsi:type="dcterms:W3CDTF">2023-03-08T17:10:12Z</dcterms:created>
  <dcterms:modified xsi:type="dcterms:W3CDTF">2023-03-08T19:34:04Z</dcterms:modified>
</cp:coreProperties>
</file>