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837"/>
    <p:restoredTop sz="94694"/>
  </p:normalViewPr>
  <p:slideViewPr>
    <p:cSldViewPr snapToGrid="0" snapToObjects="1">
      <p:cViewPr>
        <p:scale>
          <a:sx n="150" d="100"/>
          <a:sy n="150" d="100"/>
        </p:scale>
        <p:origin x="-624" y="-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0F44D04-B5B9-104A-AA18-67A7181B7FA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3D0A40A-61E2-364A-A580-22795134688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144ED2A-15D8-D749-8C2E-E147C9015F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C98139D-A647-5249-A620-245D45FF8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67E4846-5F6C-6F4F-8C9A-80EA0CC02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35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6C5B0D-DA85-3542-9F73-BDD70C221C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73056A-78BE-374A-9970-512D07EEF1A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FAEE4EF-B2F8-3A45-B502-EF66AE47BA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8010B3-42A2-C748-9B13-175C708859A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B4A32F7-8DFC-704D-8A08-FD3F274B46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9002433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AF806937-5A40-4E4D-90FE-FD4910C3599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EEBFEEB-30B5-3147-866D-990FEE08E81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A200215-E79D-7344-A042-565B160702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55B5A65-FD08-E343-8873-6BD8FBD9F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836834B-F468-094F-8097-BC945886C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89335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0076D8-1D03-5141-B339-17103F4BDB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C2F8F97-DC3F-234A-9FC5-4D86C5B3C8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21ACF6-ECD7-F14B-B719-42B25B0BDE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1686460-F9CC-F944-93C2-615FC8650F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753E24D-E425-BF46-B714-52353C9B8C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0837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88ACFC-4824-B74E-8F5A-F37BC97E29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A41E744-C57A-E646-A7AE-068B44D05A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5962157-2DE6-8045-85EB-8C415A1658E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04465B6-9933-1D4D-B113-9781B0751B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980EB7-482B-A24A-A798-7BA03B9AD2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311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28107-FF48-CB4E-92BF-249F260F2FF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4B269DB-9E7A-6F49-8826-709E571D955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EA25822-9A3C-4643-8861-86D6BDE7F736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7D4B3F1-02FB-0B45-9A09-21FAF9AE345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31FAE54-5F70-F94C-82C5-2D08D82D6D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1731D51-E008-EB43-8F89-15E35AA746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0697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B5AFAE-8682-274C-AC3D-979ED2882A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C796B6-7CAB-1640-94B6-9C6F6B4573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CB8A117-0E9A-924F-BBE4-A42D37FCB39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4782F3-D3C2-3943-968B-C8BC0233894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8DDEC2D-D1EC-CC4C-91AB-B1EBB1F32AC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77CE188-7D6A-C54B-A7DC-EA9ABCE82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14B9706-F750-9044-A446-F288886F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D23284-9865-6749-9C05-E9728DAFB8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867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110B53-82CA-DF42-A58E-5D134839F0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BBE5E21-001B-4141-B34A-477DD51536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98F7312-BFA0-8E46-8B43-976F08DEE9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18C361B-321E-774F-82A2-D2ECFEA00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2358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F9805AB2-378A-9943-BEA0-B47EC5A932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C14988E-E3FA-F649-906A-6FEE881A6F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31077FFE-EB9C-8647-95F7-78F3B723A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30335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3218E0-7F7E-E94D-BA0B-4B58BC2510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EBDC14-C264-F94D-96F7-C8BE2DADF87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D46BB25-4147-564E-A608-2CAFA16CAF1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F1BC9E8-E099-D748-BAB7-15BA8EC127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E905638-D2DB-4B40-9AD4-22A1329FAF3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2C6743E-5884-274C-B21C-854928D5719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34775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109D59-B868-554C-89FD-C7DE8DD2F5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F01F11-FE29-034B-AEC7-F311A21385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1BD0D5B-E2BB-D04C-93AC-84237A2816A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93570B-549C-0242-90ED-EFCDDB6BB7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27370E7-D039-F44B-9D23-A3BAAF6683A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C758186-7D54-7F49-BBD8-950EC093FF4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1705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0A88E96-54BF-C641-8934-A39B7999058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C61253-74AA-EA42-8E79-9C2DB83B91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0E2C49-8FFE-114B-B7CC-EB5DC78F220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3E816F-6C89-094E-AC5A-64B6C247C3EB}" type="datetimeFigureOut">
              <a:rPr lang="en-US" smtClean="0"/>
              <a:t>5/3/23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37753A-2E2C-A74A-97DE-8D85A51E707B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07B869-CA09-3F41-B372-48685BE1AA3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0D646-BD0A-2746-B08F-00477FB1957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9676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73319C1B-BBBD-774B-9912-B972F806E84A}"/>
              </a:ext>
            </a:extLst>
          </p:cNvPr>
          <p:cNvSpPr txBox="1"/>
          <p:nvPr/>
        </p:nvSpPr>
        <p:spPr>
          <a:xfrm>
            <a:off x="1441939" y="359229"/>
            <a:ext cx="916074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Table S2. Summary of Chordoma Clinical Studies Using Drugs</a:t>
            </a:r>
          </a:p>
        </p:txBody>
      </p:sp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FFF21592-152C-EE4A-92B0-1CA67733FDEB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93057108"/>
              </p:ext>
            </p:extLst>
          </p:nvPr>
        </p:nvGraphicFramePr>
        <p:xfrm>
          <a:off x="1556659" y="968830"/>
          <a:ext cx="9046027" cy="5313286"/>
        </p:xfrm>
        <a:graphic>
          <a:graphicData uri="http://schemas.openxmlformats.org/drawingml/2006/table">
            <a:tbl>
              <a:tblPr/>
              <a:tblGrid>
                <a:gridCol w="915790">
                  <a:extLst>
                    <a:ext uri="{9D8B030D-6E8A-4147-A177-3AD203B41FA5}">
                      <a16:colId xmlns:a16="http://schemas.microsoft.com/office/drawing/2014/main" val="2314856809"/>
                    </a:ext>
                  </a:extLst>
                </a:gridCol>
                <a:gridCol w="915790">
                  <a:extLst>
                    <a:ext uri="{9D8B030D-6E8A-4147-A177-3AD203B41FA5}">
                      <a16:colId xmlns:a16="http://schemas.microsoft.com/office/drawing/2014/main" val="214163537"/>
                    </a:ext>
                  </a:extLst>
                </a:gridCol>
                <a:gridCol w="541148">
                  <a:extLst>
                    <a:ext uri="{9D8B030D-6E8A-4147-A177-3AD203B41FA5}">
                      <a16:colId xmlns:a16="http://schemas.microsoft.com/office/drawing/2014/main" val="205003234"/>
                    </a:ext>
                  </a:extLst>
                </a:gridCol>
                <a:gridCol w="790909">
                  <a:extLst>
                    <a:ext uri="{9D8B030D-6E8A-4147-A177-3AD203B41FA5}">
                      <a16:colId xmlns:a16="http://schemas.microsoft.com/office/drawing/2014/main" val="769699740"/>
                    </a:ext>
                  </a:extLst>
                </a:gridCol>
                <a:gridCol w="967823">
                  <a:extLst>
                    <a:ext uri="{9D8B030D-6E8A-4147-A177-3AD203B41FA5}">
                      <a16:colId xmlns:a16="http://schemas.microsoft.com/office/drawing/2014/main" val="2131074747"/>
                    </a:ext>
                  </a:extLst>
                </a:gridCol>
                <a:gridCol w="1571412">
                  <a:extLst>
                    <a:ext uri="{9D8B030D-6E8A-4147-A177-3AD203B41FA5}">
                      <a16:colId xmlns:a16="http://schemas.microsoft.com/office/drawing/2014/main" val="1105108608"/>
                    </a:ext>
                  </a:extLst>
                </a:gridCol>
                <a:gridCol w="915790">
                  <a:extLst>
                    <a:ext uri="{9D8B030D-6E8A-4147-A177-3AD203B41FA5}">
                      <a16:colId xmlns:a16="http://schemas.microsoft.com/office/drawing/2014/main" val="589943123"/>
                    </a:ext>
                  </a:extLst>
                </a:gridCol>
                <a:gridCol w="866358">
                  <a:extLst>
                    <a:ext uri="{9D8B030D-6E8A-4147-A177-3AD203B41FA5}">
                      <a16:colId xmlns:a16="http://schemas.microsoft.com/office/drawing/2014/main" val="3651807820"/>
                    </a:ext>
                  </a:extLst>
                </a:gridCol>
                <a:gridCol w="1561007">
                  <a:extLst>
                    <a:ext uri="{9D8B030D-6E8A-4147-A177-3AD203B41FA5}">
                      <a16:colId xmlns:a16="http://schemas.microsoft.com/office/drawing/2014/main" val="3442778559"/>
                    </a:ext>
                  </a:extLst>
                </a:gridCol>
              </a:tblGrid>
              <a:tr h="279431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Reference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Year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Sample Size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Study Design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Median Age (y)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Treatment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Median PFS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Median OS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ORR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9D9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945161137"/>
                  </a:ext>
                </a:extLst>
              </a:tr>
              <a:tr h="114639">
                <a:tc gridSpan="9">
                  <a:txBody>
                    <a:bodyPr/>
                    <a:lstStyle/>
                    <a:p>
                      <a:pPr algn="ctr" fontAlgn="t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Clinical Trials</a:t>
                      </a:r>
                    </a:p>
                  </a:txBody>
                  <a:tcPr marL="4569" marR="4569" marT="4569" marB="0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F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27168535"/>
                  </a:ext>
                </a:extLst>
              </a:tr>
              <a:tr h="3295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Stacchiotti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et al.    [37]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2012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50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Single-arm Phase II trial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 years               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(range 62-90)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Imatinib 800 mg/day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34.9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PR (2%); 35 SD (70%); 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PD (28%)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081909989"/>
                  </a:ext>
                </a:extLst>
              </a:tr>
              <a:tr h="32958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Stacchiotti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et al.    [46]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2013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16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Single-arm Phase II trial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61 years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212121"/>
                          </a:solidFill>
                          <a:effectLst/>
                          <a:latin typeface="Times New Roman" panose="02020603050405020304" pitchFamily="18" charset="0"/>
                        </a:rPr>
                        <a:t>Lapatinib 1500 mg/day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8.2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25.0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PR (19%); 8 SD (50%); 4 on treatment (25%) ; 1 mixed response (6%)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4085326679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Bompas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et al.        [47]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27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Single-arm Phase II trial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64 years              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(range 30-86)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Sorafenib 800 mg/day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9-month PFS = 73.0%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12-month OS = 86.5%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PR (26%); 5 SD (18%); 1 PD (4%); 14 not assessable (52%) 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75135036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Heery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et al.            [48]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Phase I trial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58.5 years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GI-6301 (recombinant yeast-brachyury vaccine)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8.3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PR (10%) 5 SD (50%); 3 PD (30%); 1 mixed response (10%) 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13127867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Schuetze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et al.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[49]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2016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32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Phase II trial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54 years              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(range 22-87)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Dasatinib (50-100 mg twice/day)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6.3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2-year OS = 43%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PR (33%); 3 PD (9%); 18 SD (56%)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49185504"/>
                  </a:ext>
                </a:extLst>
              </a:tr>
              <a:tr h="114639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Series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F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609241689"/>
                  </a:ext>
                </a:extLst>
              </a:tr>
              <a:tr h="3331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Ferraresi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et al.       [38]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2010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17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Series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62 years              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(range 40-77)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Imatinib 800 mg/day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2-year PFS = 47%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Not reached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 PR (0%); 17 SD (100%)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885225037"/>
                  </a:ext>
                </a:extLst>
              </a:tr>
              <a:tr h="3331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Stacchiotti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et al.    [50]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2009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10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Series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57 years              </a:t>
                      </a:r>
                      <a:r>
                        <a:rPr lang="en-US" sz="800" b="0" i="1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(range 18-78)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Imatinib 400 mg/day + Sirolimus 2 mg/day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7 PR (70%); 1 SD (10%); 1 PD (10%); 1 not assessable (10%)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218880850"/>
                  </a:ext>
                </a:extLst>
              </a:tr>
              <a:tr h="333168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Hindi et al.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[51]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2015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46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Series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Imatinib 800 mg/day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9.9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30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0 PR; 35 (74%); 11 PD (26%)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827805668"/>
                  </a:ext>
                </a:extLst>
              </a:tr>
              <a:tr h="114639">
                <a:tc gridSpan="9">
                  <a:txBody>
                    <a:bodyPr/>
                    <a:lstStyle/>
                    <a:p>
                      <a:pPr algn="ctr" fontAlgn="ctr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Reports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BEFF3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52520755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Singhal et al.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[52]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2009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Report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53 yo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Erlotinib 150 mg/day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11 months with ongoing clinical response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I PR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71456515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Chay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et al. 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[53]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2011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Report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58 yo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Thalidomide 200 mg/day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14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23 months with ongoing treatment still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PR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647671440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 err="1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Asklund</a:t>
                      </a: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 et al. 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[54]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2014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Report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63 yo, 48 yo, </a:t>
                      </a:r>
                      <a:b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43 yo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Erlotinib + Bevacizumab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4.5, 2.5, 2 years, respectively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3 SD 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498800368"/>
                  </a:ext>
                </a:extLst>
              </a:tr>
              <a:tr h="372575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Hof et al.</a:t>
                      </a:r>
                      <a:b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</a:br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[55] </a:t>
                      </a:r>
                      <a:endParaRPr lang="en-US" sz="8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2006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Case Report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Cetuximab + gefitinib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9 months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N/A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1 PR</a:t>
                      </a:r>
                    </a:p>
                  </a:txBody>
                  <a:tcPr marL="4569" marR="4569" marT="4569" marB="0" anchor="ctr">
                    <a:lnL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44299588"/>
                  </a:ext>
                </a:extLst>
              </a:tr>
              <a:tr h="114639"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endParaRPr lang="en-US" sz="800" b="0" i="0" u="none" strike="noStrike">
                        <a:solidFill>
                          <a:srgbClr val="000000"/>
                        </a:solidFill>
                        <a:effectLst/>
                        <a:latin typeface="Times New Roman" panose="02020603050405020304" pitchFamily="18" charset="0"/>
                      </a:endParaRPr>
                    </a:p>
                  </a:txBody>
                  <a:tcPr marL="4569" marR="4569" marT="456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A6A6A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2540569559"/>
                  </a:ext>
                </a:extLst>
              </a:tr>
              <a:tr h="220456">
                <a:tc gridSpan="9">
                  <a:txBody>
                    <a:bodyPr/>
                    <a:lstStyle/>
                    <a:p>
                      <a:pPr algn="l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 panose="02020603050405020304" pitchFamily="18" charset="0"/>
                        </a:rPr>
                        <a:t>y, years; PFS, progression free survival; OS, overall survival; ORR, overall response; CR, complete response; PR, partial response; SD, stable disease; PD, progressive disease</a:t>
                      </a:r>
                    </a:p>
                  </a:txBody>
                  <a:tcPr marL="4569" marR="4569" marT="4569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8957738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110503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47</TotalTime>
  <Words>564</Words>
  <Application>Microsoft Macintosh PowerPoint</Application>
  <PresentationFormat>Widescreen</PresentationFormat>
  <Paragraphs>122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Times New Roman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Mini Gill</dc:creator>
  <cp:lastModifiedBy>Mini Gill</cp:lastModifiedBy>
  <cp:revision>17</cp:revision>
  <dcterms:created xsi:type="dcterms:W3CDTF">2021-03-24T23:37:14Z</dcterms:created>
  <dcterms:modified xsi:type="dcterms:W3CDTF">2023-05-04T03:38:25Z</dcterms:modified>
</cp:coreProperties>
</file>