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7"/>
  </p:notesMasterIdLst>
  <p:sldIdLst>
    <p:sldId id="266" r:id="rId2"/>
    <p:sldId id="264" r:id="rId3"/>
    <p:sldId id="263" r:id="rId4"/>
    <p:sldId id="261" r:id="rId5"/>
    <p:sldId id="265" r:id="rId6"/>
  </p:sldIdLst>
  <p:sldSz cx="12192000" cy="1218882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ratman, Amber" initials="SA" lastIdx="1" clrIdx="0">
    <p:extLst>
      <p:ext uri="{19B8F6BF-5375-455C-9EA6-DF929625EA0E}">
        <p15:presenceInfo xmlns:p15="http://schemas.microsoft.com/office/powerpoint/2012/main" userId="b4276912-6d57-4f53-b69b-2fee09f8c9f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1F1F1"/>
    <a:srgbClr val="E9E9E9"/>
    <a:srgbClr val="F2F2F2"/>
    <a:srgbClr val="0028D8"/>
    <a:srgbClr val="FEFCFF"/>
    <a:srgbClr val="F70F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86"/>
    <p:restoredTop sz="94171"/>
  </p:normalViewPr>
  <p:slideViewPr>
    <p:cSldViewPr snapToGrid="0" snapToObjects="1">
      <p:cViewPr>
        <p:scale>
          <a:sx n="100" d="100"/>
          <a:sy n="100" d="100"/>
        </p:scale>
        <p:origin x="-800" y="-19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EC025E-812C-184C-AF11-58496E7932A3}" type="datetimeFigureOut">
              <a:rPr lang="en-US" smtClean="0"/>
              <a:t>1/6/22</a:t>
            </a:fld>
            <a:endParaRPr lang="en-US"/>
          </a:p>
        </p:txBody>
      </p:sp>
      <p:sp>
        <p:nvSpPr>
          <p:cNvPr id="4" name="Slide Image Placeholder 3"/>
          <p:cNvSpPr>
            <a:spLocks noGrp="1" noRot="1" noChangeAspect="1"/>
          </p:cNvSpPr>
          <p:nvPr>
            <p:ph type="sldImg" idx="2"/>
          </p:nvPr>
        </p:nvSpPr>
        <p:spPr>
          <a:xfrm>
            <a:off x="1885950" y="1143000"/>
            <a:ext cx="30861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175475-F9BF-AB47-B8C1-252D935D1256}" type="slidenum">
              <a:rPr lang="en-US" smtClean="0"/>
              <a:t>‹#›</a:t>
            </a:fld>
            <a:endParaRPr lang="en-US"/>
          </a:p>
        </p:txBody>
      </p:sp>
    </p:spTree>
    <p:extLst>
      <p:ext uri="{BB962C8B-B14F-4D97-AF65-F5344CB8AC3E}">
        <p14:creationId xmlns:p14="http://schemas.microsoft.com/office/powerpoint/2010/main" val="163202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85950" y="1143000"/>
            <a:ext cx="30861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175475-F9BF-AB47-B8C1-252D935D1256}" type="slidenum">
              <a:rPr lang="en-US" smtClean="0"/>
              <a:t>2</a:t>
            </a:fld>
            <a:endParaRPr lang="en-US"/>
          </a:p>
        </p:txBody>
      </p:sp>
    </p:spTree>
    <p:extLst>
      <p:ext uri="{BB962C8B-B14F-4D97-AF65-F5344CB8AC3E}">
        <p14:creationId xmlns:p14="http://schemas.microsoft.com/office/powerpoint/2010/main" val="3096445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175475-F9BF-AB47-B8C1-252D935D1256}" type="slidenum">
              <a:rPr lang="en-US" smtClean="0"/>
              <a:t>3</a:t>
            </a:fld>
            <a:endParaRPr lang="en-US"/>
          </a:p>
        </p:txBody>
      </p:sp>
    </p:spTree>
    <p:extLst>
      <p:ext uri="{BB962C8B-B14F-4D97-AF65-F5344CB8AC3E}">
        <p14:creationId xmlns:p14="http://schemas.microsoft.com/office/powerpoint/2010/main" val="2646842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94792"/>
            <a:ext cx="10363200" cy="424351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6401956"/>
            <a:ext cx="9144000" cy="2942810"/>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2DED958-AC7D-1C41-9E74-B2C4D5909631}" type="datetimeFigureOut">
              <a:rPr lang="en-US" smtClean="0"/>
              <a:t>1/6/22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30402-24DF-274C-8ABF-C142310F4610}" type="slidenum">
              <a:rPr lang="en-US" smtClean="0"/>
              <a:t>‹#›</a:t>
            </a:fld>
            <a:endParaRPr lang="en-US"/>
          </a:p>
        </p:txBody>
      </p:sp>
    </p:spTree>
    <p:extLst>
      <p:ext uri="{BB962C8B-B14F-4D97-AF65-F5344CB8AC3E}">
        <p14:creationId xmlns:p14="http://schemas.microsoft.com/office/powerpoint/2010/main" val="3678060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DED958-AC7D-1C41-9E74-B2C4D5909631}" type="datetimeFigureOut">
              <a:rPr lang="en-US" smtClean="0"/>
              <a:t>1/6/22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30402-24DF-274C-8ABF-C142310F4610}" type="slidenum">
              <a:rPr lang="en-US" smtClean="0"/>
              <a:t>‹#›</a:t>
            </a:fld>
            <a:endParaRPr lang="en-US"/>
          </a:p>
        </p:txBody>
      </p:sp>
    </p:spTree>
    <p:extLst>
      <p:ext uri="{BB962C8B-B14F-4D97-AF65-F5344CB8AC3E}">
        <p14:creationId xmlns:p14="http://schemas.microsoft.com/office/powerpoint/2010/main" val="1594813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648942"/>
            <a:ext cx="2628900" cy="1032946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648942"/>
            <a:ext cx="7734300" cy="1032946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DED958-AC7D-1C41-9E74-B2C4D5909631}" type="datetimeFigureOut">
              <a:rPr lang="en-US" smtClean="0"/>
              <a:t>1/6/22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30402-24DF-274C-8ABF-C142310F4610}" type="slidenum">
              <a:rPr lang="en-US" smtClean="0"/>
              <a:t>‹#›</a:t>
            </a:fld>
            <a:endParaRPr lang="en-US"/>
          </a:p>
        </p:txBody>
      </p:sp>
    </p:spTree>
    <p:extLst>
      <p:ext uri="{BB962C8B-B14F-4D97-AF65-F5344CB8AC3E}">
        <p14:creationId xmlns:p14="http://schemas.microsoft.com/office/powerpoint/2010/main" val="1070556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2DED958-AC7D-1C41-9E74-B2C4D5909631}" type="datetimeFigureOut">
              <a:rPr lang="en-US" smtClean="0"/>
              <a:t>1/6/22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30402-24DF-274C-8ABF-C142310F4610}" type="slidenum">
              <a:rPr lang="en-US" smtClean="0"/>
              <a:t>‹#›</a:t>
            </a:fld>
            <a:endParaRPr lang="en-US"/>
          </a:p>
        </p:txBody>
      </p:sp>
    </p:spTree>
    <p:extLst>
      <p:ext uri="{BB962C8B-B14F-4D97-AF65-F5344CB8AC3E}">
        <p14:creationId xmlns:p14="http://schemas.microsoft.com/office/powerpoint/2010/main" val="1010669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3038745"/>
            <a:ext cx="10515600" cy="5070212"/>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8156923"/>
            <a:ext cx="10515600" cy="2666305"/>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DED958-AC7D-1C41-9E74-B2C4D5909631}" type="datetimeFigureOut">
              <a:rPr lang="en-US" smtClean="0"/>
              <a:t>1/6/22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D30402-24DF-274C-8ABF-C142310F4610}" type="slidenum">
              <a:rPr lang="en-US" smtClean="0"/>
              <a:t>‹#›</a:t>
            </a:fld>
            <a:endParaRPr lang="en-US"/>
          </a:p>
        </p:txBody>
      </p:sp>
    </p:spTree>
    <p:extLst>
      <p:ext uri="{BB962C8B-B14F-4D97-AF65-F5344CB8AC3E}">
        <p14:creationId xmlns:p14="http://schemas.microsoft.com/office/powerpoint/2010/main" val="1318167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3244711"/>
            <a:ext cx="5181600" cy="77336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3244711"/>
            <a:ext cx="5181600" cy="77336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2DED958-AC7D-1C41-9E74-B2C4D5909631}" type="datetimeFigureOut">
              <a:rPr lang="en-US" smtClean="0"/>
              <a:t>1/6/22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D30402-24DF-274C-8ABF-C142310F4610}" type="slidenum">
              <a:rPr lang="en-US" smtClean="0"/>
              <a:t>‹#›</a:t>
            </a:fld>
            <a:endParaRPr lang="en-US"/>
          </a:p>
        </p:txBody>
      </p:sp>
    </p:spTree>
    <p:extLst>
      <p:ext uri="{BB962C8B-B14F-4D97-AF65-F5344CB8AC3E}">
        <p14:creationId xmlns:p14="http://schemas.microsoft.com/office/powerpoint/2010/main" val="384151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648945"/>
            <a:ext cx="10515600" cy="235594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987956"/>
            <a:ext cx="5157787" cy="1464351"/>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839789" y="4452307"/>
            <a:ext cx="5157787" cy="65486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987956"/>
            <a:ext cx="5183188" cy="1464351"/>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72201" y="4452307"/>
            <a:ext cx="5183188" cy="65486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2DED958-AC7D-1C41-9E74-B2C4D5909631}" type="datetimeFigureOut">
              <a:rPr lang="en-US" smtClean="0"/>
              <a:t>1/6/22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D30402-24DF-274C-8ABF-C142310F4610}" type="slidenum">
              <a:rPr lang="en-US" smtClean="0"/>
              <a:t>‹#›</a:t>
            </a:fld>
            <a:endParaRPr lang="en-US"/>
          </a:p>
        </p:txBody>
      </p:sp>
    </p:spTree>
    <p:extLst>
      <p:ext uri="{BB962C8B-B14F-4D97-AF65-F5344CB8AC3E}">
        <p14:creationId xmlns:p14="http://schemas.microsoft.com/office/powerpoint/2010/main" val="2639760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2DED958-AC7D-1C41-9E74-B2C4D5909631}" type="datetimeFigureOut">
              <a:rPr lang="en-US" smtClean="0"/>
              <a:t>1/6/22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D30402-24DF-274C-8ABF-C142310F4610}" type="slidenum">
              <a:rPr lang="en-US" smtClean="0"/>
              <a:t>‹#›</a:t>
            </a:fld>
            <a:endParaRPr lang="en-US"/>
          </a:p>
        </p:txBody>
      </p:sp>
    </p:spTree>
    <p:extLst>
      <p:ext uri="{BB962C8B-B14F-4D97-AF65-F5344CB8AC3E}">
        <p14:creationId xmlns:p14="http://schemas.microsoft.com/office/powerpoint/2010/main" val="3587277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DED958-AC7D-1C41-9E74-B2C4D5909631}" type="datetimeFigureOut">
              <a:rPr lang="en-US" smtClean="0"/>
              <a:t>1/6/22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D30402-24DF-274C-8ABF-C142310F4610}" type="slidenum">
              <a:rPr lang="en-US" smtClean="0"/>
              <a:t>‹#›</a:t>
            </a:fld>
            <a:endParaRPr lang="en-US"/>
          </a:p>
        </p:txBody>
      </p:sp>
    </p:spTree>
    <p:extLst>
      <p:ext uri="{BB962C8B-B14F-4D97-AF65-F5344CB8AC3E}">
        <p14:creationId xmlns:p14="http://schemas.microsoft.com/office/powerpoint/2010/main" val="1478226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812588"/>
            <a:ext cx="3932237" cy="2844059"/>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754968"/>
            <a:ext cx="6172200" cy="8661966"/>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3656647"/>
            <a:ext cx="3932237" cy="6774392"/>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Date Placeholder 4"/>
          <p:cNvSpPr>
            <a:spLocks noGrp="1"/>
          </p:cNvSpPr>
          <p:nvPr>
            <p:ph type="dt" sz="half" idx="10"/>
          </p:nvPr>
        </p:nvSpPr>
        <p:spPr/>
        <p:txBody>
          <a:bodyPr/>
          <a:lstStyle/>
          <a:p>
            <a:fld id="{92DED958-AC7D-1C41-9E74-B2C4D5909631}" type="datetimeFigureOut">
              <a:rPr lang="en-US" smtClean="0"/>
              <a:t>1/6/22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D30402-24DF-274C-8ABF-C142310F4610}" type="slidenum">
              <a:rPr lang="en-US" smtClean="0"/>
              <a:t>‹#›</a:t>
            </a:fld>
            <a:endParaRPr lang="en-US"/>
          </a:p>
        </p:txBody>
      </p:sp>
    </p:spTree>
    <p:extLst>
      <p:ext uri="{BB962C8B-B14F-4D97-AF65-F5344CB8AC3E}">
        <p14:creationId xmlns:p14="http://schemas.microsoft.com/office/powerpoint/2010/main" val="34591570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812588"/>
            <a:ext cx="3932237" cy="2844059"/>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754968"/>
            <a:ext cx="6172200" cy="8661966"/>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endParaRPr lang="en-US" dirty="0"/>
          </a:p>
        </p:txBody>
      </p:sp>
      <p:sp>
        <p:nvSpPr>
          <p:cNvPr id="4" name="Text Placeholder 3"/>
          <p:cNvSpPr>
            <a:spLocks noGrp="1"/>
          </p:cNvSpPr>
          <p:nvPr>
            <p:ph type="body" sz="half" idx="2"/>
          </p:nvPr>
        </p:nvSpPr>
        <p:spPr>
          <a:xfrm>
            <a:off x="839788" y="3656647"/>
            <a:ext cx="3932237" cy="6774392"/>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Date Placeholder 4"/>
          <p:cNvSpPr>
            <a:spLocks noGrp="1"/>
          </p:cNvSpPr>
          <p:nvPr>
            <p:ph type="dt" sz="half" idx="10"/>
          </p:nvPr>
        </p:nvSpPr>
        <p:spPr/>
        <p:txBody>
          <a:bodyPr/>
          <a:lstStyle/>
          <a:p>
            <a:fld id="{92DED958-AC7D-1C41-9E74-B2C4D5909631}" type="datetimeFigureOut">
              <a:rPr lang="en-US" smtClean="0"/>
              <a:t>1/6/22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D30402-24DF-274C-8ABF-C142310F4610}" type="slidenum">
              <a:rPr lang="en-US" smtClean="0"/>
              <a:t>‹#›</a:t>
            </a:fld>
            <a:endParaRPr lang="en-US"/>
          </a:p>
        </p:txBody>
      </p:sp>
    </p:spTree>
    <p:extLst>
      <p:ext uri="{BB962C8B-B14F-4D97-AF65-F5344CB8AC3E}">
        <p14:creationId xmlns:p14="http://schemas.microsoft.com/office/powerpoint/2010/main" val="3513656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648945"/>
            <a:ext cx="10515600" cy="235594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3244711"/>
            <a:ext cx="10515600" cy="773369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11297238"/>
            <a:ext cx="2743200" cy="648942"/>
          </a:xfrm>
          <a:prstGeom prst="rect">
            <a:avLst/>
          </a:prstGeom>
        </p:spPr>
        <p:txBody>
          <a:bodyPr vert="horz" lIns="91440" tIns="45720" rIns="91440" bIns="45720" rtlCol="0" anchor="ctr"/>
          <a:lstStyle>
            <a:lvl1pPr algn="l">
              <a:defRPr sz="1600">
                <a:solidFill>
                  <a:schemeClr val="tx1">
                    <a:tint val="75000"/>
                  </a:schemeClr>
                </a:solidFill>
              </a:defRPr>
            </a:lvl1pPr>
          </a:lstStyle>
          <a:p>
            <a:fld id="{92DED958-AC7D-1C41-9E74-B2C4D5909631}" type="datetimeFigureOut">
              <a:rPr lang="en-US" smtClean="0"/>
              <a:t>1/6/22</a:t>
            </a:fld>
            <a:endParaRPr lang="en-US"/>
          </a:p>
        </p:txBody>
      </p:sp>
      <p:sp>
        <p:nvSpPr>
          <p:cNvPr id="5" name="Footer Placeholder 4"/>
          <p:cNvSpPr>
            <a:spLocks noGrp="1"/>
          </p:cNvSpPr>
          <p:nvPr>
            <p:ph type="ftr" sz="quarter" idx="3"/>
          </p:nvPr>
        </p:nvSpPr>
        <p:spPr>
          <a:xfrm>
            <a:off x="4038600" y="11297238"/>
            <a:ext cx="4114800" cy="648942"/>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11297238"/>
            <a:ext cx="2743200" cy="648942"/>
          </a:xfrm>
          <a:prstGeom prst="rect">
            <a:avLst/>
          </a:prstGeom>
        </p:spPr>
        <p:txBody>
          <a:bodyPr vert="horz" lIns="91440" tIns="45720" rIns="91440" bIns="45720" rtlCol="0" anchor="ctr"/>
          <a:lstStyle>
            <a:lvl1pPr algn="r">
              <a:defRPr sz="1600">
                <a:solidFill>
                  <a:schemeClr val="tx1">
                    <a:tint val="75000"/>
                  </a:schemeClr>
                </a:solidFill>
              </a:defRPr>
            </a:lvl1pPr>
          </a:lstStyle>
          <a:p>
            <a:fld id="{05D30402-24DF-274C-8ABF-C142310F4610}" type="slidenum">
              <a:rPr lang="en-US" smtClean="0"/>
              <a:t>‹#›</a:t>
            </a:fld>
            <a:endParaRPr lang="en-US"/>
          </a:p>
        </p:txBody>
      </p:sp>
    </p:spTree>
    <p:extLst>
      <p:ext uri="{BB962C8B-B14F-4D97-AF65-F5344CB8AC3E}">
        <p14:creationId xmlns:p14="http://schemas.microsoft.com/office/powerpoint/2010/main" val="337813420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5.png"/><Relationship Id="rId4" Type="http://schemas.microsoft.com/office/2007/relationships/hdphoto" Target="../media/hdphoto3.wdp"/></Relationships>
</file>

<file path=ppt/slides/_rels/slide4.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B4BC4AC4-E7E1-9447-BBEC-1B7D0627C749}"/>
              </a:ext>
            </a:extLst>
          </p:cNvPr>
          <p:cNvSpPr txBox="1"/>
          <p:nvPr/>
        </p:nvSpPr>
        <p:spPr>
          <a:xfrm>
            <a:off x="180413" y="221942"/>
            <a:ext cx="264687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Supplementary Figure 1</a:t>
            </a:r>
          </a:p>
        </p:txBody>
      </p:sp>
      <p:sp>
        <p:nvSpPr>
          <p:cNvPr id="4" name="TextBox 3">
            <a:extLst>
              <a:ext uri="{FF2B5EF4-FFF2-40B4-BE49-F238E27FC236}">
                <a16:creationId xmlns:a16="http://schemas.microsoft.com/office/drawing/2014/main" id="{E71EEDB1-BD2E-464A-932D-953AC42F82A8}"/>
              </a:ext>
            </a:extLst>
          </p:cNvPr>
          <p:cNvSpPr txBox="1"/>
          <p:nvPr/>
        </p:nvSpPr>
        <p:spPr>
          <a:xfrm>
            <a:off x="1513654" y="5795228"/>
            <a:ext cx="9203778" cy="2893100"/>
          </a:xfrm>
          <a:prstGeom prst="rect">
            <a:avLst/>
          </a:prstGeom>
          <a:noFill/>
        </p:spPr>
        <p:txBody>
          <a:bodyPr wrap="square" rtlCol="0">
            <a:spAutoFit/>
          </a:bodyPr>
          <a:lstStyle/>
          <a:p>
            <a:pPr algn="just"/>
            <a:r>
              <a:rPr lang="en-US" sz="1400" b="1" dirty="0">
                <a:latin typeface="Arial" panose="020B0604020202020204" pitchFamily="34" charset="0"/>
                <a:cs typeface="Arial" panose="020B0604020202020204" pitchFamily="34" charset="0"/>
              </a:rPr>
              <a:t>Supplementary Figure 1: Increased resolution of small indels on the fragment analyzer with the use of smaller amplicons. </a:t>
            </a:r>
            <a:r>
              <a:rPr lang="en-US" sz="1400" dirty="0">
                <a:latin typeface="Arial" panose="020B0604020202020204" pitchFamily="34" charset="0"/>
                <a:cs typeface="Arial" panose="020B0604020202020204" pitchFamily="34" charset="0"/>
              </a:rPr>
              <a:t>The 6-bp indel generated in this study is more effectively resolved on the fragment analyzer using a smaller amplicon over a larger amplicon. (A) Image of the fragment analyzer gel output data with the amplicons generated from primer pair #1 (Forward 5’-TGAGGCTAACCACATTTTCCA-3’; Reverse 5’-GGGGTCACTTACTTCTCAGATCTCTA-3’), predicted to be 266/260 </a:t>
            </a:r>
            <a:r>
              <a:rPr lang="en-US" sz="1400" dirty="0" err="1">
                <a:latin typeface="Arial" panose="020B0604020202020204" pitchFamily="34" charset="0"/>
                <a:cs typeface="Arial" panose="020B0604020202020204" pitchFamily="34" charset="0"/>
              </a:rPr>
              <a:t>bp</a:t>
            </a:r>
            <a:r>
              <a:rPr lang="en-US" sz="1400" dirty="0">
                <a:latin typeface="Arial" panose="020B0604020202020204" pitchFamily="34" charset="0"/>
                <a:cs typeface="Arial" panose="020B0604020202020204" pitchFamily="34" charset="0"/>
              </a:rPr>
              <a:t> in size. The bands sized around 300 bp are artifacts. (B) Image of the fragment analyzer gel output data with the amplicons generated from primer pair #2 (Forward 5’-GGTGACAGTTGTGTGTTTACTGG-3’; Reverse 5’-GGGGTCACTTACTTCTCAGATCTCTA-3’), predicted to be 74/68 </a:t>
            </a:r>
            <a:r>
              <a:rPr lang="en-US" sz="1400" dirty="0" err="1">
                <a:latin typeface="Arial" panose="020B0604020202020204" pitchFamily="34" charset="0"/>
                <a:cs typeface="Arial" panose="020B0604020202020204" pitchFamily="34" charset="0"/>
              </a:rPr>
              <a:t>bp</a:t>
            </a:r>
            <a:r>
              <a:rPr lang="en-US" sz="1400" dirty="0">
                <a:latin typeface="Arial" panose="020B0604020202020204" pitchFamily="34" charset="0"/>
                <a:cs typeface="Arial" panose="020B0604020202020204" pitchFamily="34" charset="0"/>
              </a:rPr>
              <a:t> in size. The distance between the mutant allele (lower band) and wildtype allele (upper band) is increased with the smaller amplicons compared to the larger amplicons. (C) Image of the electropherograms for the amplicons generated from the two primer sets. The peaks for primer set #2 (which run at 85 and 79 bp on the fragment analyzer) are more clearly separated than the peaks for primer set #1 (which run at 275 and 268 on the fragment analyzer). The sizing precision and accuracy of different amplicons run on the Agilent 5300 Fragment Analyzer is reported in Supplementary Table 1.</a:t>
            </a:r>
          </a:p>
        </p:txBody>
      </p:sp>
      <p:grpSp>
        <p:nvGrpSpPr>
          <p:cNvPr id="6" name="Group 5">
            <a:extLst>
              <a:ext uri="{FF2B5EF4-FFF2-40B4-BE49-F238E27FC236}">
                <a16:creationId xmlns:a16="http://schemas.microsoft.com/office/drawing/2014/main" id="{1BE42136-07E1-4B43-B525-2405D802B2E0}"/>
              </a:ext>
            </a:extLst>
          </p:cNvPr>
          <p:cNvGrpSpPr/>
          <p:nvPr/>
        </p:nvGrpSpPr>
        <p:grpSpPr>
          <a:xfrm>
            <a:off x="1474568" y="1762095"/>
            <a:ext cx="9242864" cy="3859166"/>
            <a:chOff x="1302262" y="1762095"/>
            <a:chExt cx="9242864" cy="3859166"/>
          </a:xfrm>
        </p:grpSpPr>
        <p:pic>
          <p:nvPicPr>
            <p:cNvPr id="3" name="Picture 2" descr="Chart, box and whisker chart&#10;&#10;Description automatically generated">
              <a:extLst>
                <a:ext uri="{FF2B5EF4-FFF2-40B4-BE49-F238E27FC236}">
                  <a16:creationId xmlns:a16="http://schemas.microsoft.com/office/drawing/2014/main" id="{1D2BA637-782B-C843-AA14-3810A0CF4ADB}"/>
                </a:ext>
              </a:extLst>
            </p:cNvPr>
            <p:cNvPicPr>
              <a:picLocks noChangeAspect="1"/>
            </p:cNvPicPr>
            <p:nvPr/>
          </p:nvPicPr>
          <p:blipFill rotWithShape="1">
            <a:blip r:embed="rId2"/>
            <a:srcRect r="22544"/>
            <a:stretch/>
          </p:blipFill>
          <p:spPr>
            <a:xfrm>
              <a:off x="3513664" y="2310422"/>
              <a:ext cx="7031462" cy="3310839"/>
            </a:xfrm>
            <a:prstGeom prst="rect">
              <a:avLst/>
            </a:prstGeom>
          </p:spPr>
        </p:pic>
        <p:pic>
          <p:nvPicPr>
            <p:cNvPr id="45" name="Picture 44" descr="A picture containing diagram&#10;&#10;Description automatically generated">
              <a:extLst>
                <a:ext uri="{FF2B5EF4-FFF2-40B4-BE49-F238E27FC236}">
                  <a16:creationId xmlns:a16="http://schemas.microsoft.com/office/drawing/2014/main" id="{151BEA19-5C07-8F44-8415-F2026773CEC5}"/>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69000"/>
                      </a14:imgEffect>
                    </a14:imgLayer>
                  </a14:imgProps>
                </a:ext>
              </a:extLst>
            </a:blip>
            <a:srcRect l="42860" t="58884" b="8749"/>
            <a:stretch/>
          </p:blipFill>
          <p:spPr>
            <a:xfrm>
              <a:off x="1604927" y="3735933"/>
              <a:ext cx="2084768" cy="1719072"/>
            </a:xfrm>
            <a:prstGeom prst="rect">
              <a:avLst/>
            </a:prstGeom>
            <a:ln>
              <a:solidFill>
                <a:srgbClr val="0028D8"/>
              </a:solidFill>
            </a:ln>
          </p:spPr>
        </p:pic>
        <p:pic>
          <p:nvPicPr>
            <p:cNvPr id="51" name="Picture 50" descr="A picture containing diagram&#10;&#10;Description automatically generated">
              <a:extLst>
                <a:ext uri="{FF2B5EF4-FFF2-40B4-BE49-F238E27FC236}">
                  <a16:creationId xmlns:a16="http://schemas.microsoft.com/office/drawing/2014/main" id="{AAB903DB-7317-E645-91C6-3F46C825C592}"/>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69000"/>
                      </a14:imgEffect>
                    </a14:imgLayer>
                  </a14:imgProps>
                </a:ext>
              </a:extLst>
            </a:blip>
            <a:srcRect l="42860" b="74983"/>
            <a:stretch/>
          </p:blipFill>
          <p:spPr>
            <a:xfrm>
              <a:off x="1604926" y="2310422"/>
              <a:ext cx="2084768" cy="1328738"/>
            </a:xfrm>
            <a:prstGeom prst="rect">
              <a:avLst/>
            </a:prstGeom>
            <a:ln>
              <a:solidFill>
                <a:schemeClr val="tx1"/>
              </a:solidFill>
            </a:ln>
          </p:spPr>
        </p:pic>
        <p:sp>
          <p:nvSpPr>
            <p:cNvPr id="28" name="TextBox 27">
              <a:extLst>
                <a:ext uri="{FF2B5EF4-FFF2-40B4-BE49-F238E27FC236}">
                  <a16:creationId xmlns:a16="http://schemas.microsoft.com/office/drawing/2014/main" id="{8DAD0300-1151-A945-8ECD-C6C76EC45ADB}"/>
                </a:ext>
              </a:extLst>
            </p:cNvPr>
            <p:cNvSpPr txBox="1"/>
            <p:nvPr/>
          </p:nvSpPr>
          <p:spPr>
            <a:xfrm>
              <a:off x="2901782" y="2502726"/>
              <a:ext cx="712635" cy="299925"/>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300 bp</a:t>
              </a:r>
            </a:p>
          </p:txBody>
        </p:sp>
        <p:sp>
          <p:nvSpPr>
            <p:cNvPr id="29" name="TextBox 28">
              <a:extLst>
                <a:ext uri="{FF2B5EF4-FFF2-40B4-BE49-F238E27FC236}">
                  <a16:creationId xmlns:a16="http://schemas.microsoft.com/office/drawing/2014/main" id="{C8C11DEE-DF60-7046-9BA7-283BF95E21AC}"/>
                </a:ext>
              </a:extLst>
            </p:cNvPr>
            <p:cNvSpPr txBox="1"/>
            <p:nvPr/>
          </p:nvSpPr>
          <p:spPr>
            <a:xfrm>
              <a:off x="2901782" y="3232936"/>
              <a:ext cx="712635" cy="299925"/>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250 bp</a:t>
              </a:r>
            </a:p>
          </p:txBody>
        </p:sp>
        <p:sp>
          <p:nvSpPr>
            <p:cNvPr id="30" name="TextBox 29">
              <a:extLst>
                <a:ext uri="{FF2B5EF4-FFF2-40B4-BE49-F238E27FC236}">
                  <a16:creationId xmlns:a16="http://schemas.microsoft.com/office/drawing/2014/main" id="{88208B92-AA3E-444C-9042-096CE07CA795}"/>
                </a:ext>
              </a:extLst>
            </p:cNvPr>
            <p:cNvSpPr txBox="1"/>
            <p:nvPr/>
          </p:nvSpPr>
          <p:spPr>
            <a:xfrm>
              <a:off x="2901782" y="4197838"/>
              <a:ext cx="731290"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100 bp</a:t>
              </a:r>
            </a:p>
          </p:txBody>
        </p:sp>
        <p:sp>
          <p:nvSpPr>
            <p:cNvPr id="31" name="TextBox 30">
              <a:extLst>
                <a:ext uri="{FF2B5EF4-FFF2-40B4-BE49-F238E27FC236}">
                  <a16:creationId xmlns:a16="http://schemas.microsoft.com/office/drawing/2014/main" id="{C1AFBE44-8800-3040-AE8D-C9315E990DBE}"/>
                </a:ext>
              </a:extLst>
            </p:cNvPr>
            <p:cNvSpPr txBox="1"/>
            <p:nvPr/>
          </p:nvSpPr>
          <p:spPr>
            <a:xfrm>
              <a:off x="2901782" y="4680398"/>
              <a:ext cx="631904"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75 bp</a:t>
              </a:r>
            </a:p>
          </p:txBody>
        </p:sp>
        <p:sp>
          <p:nvSpPr>
            <p:cNvPr id="32" name="Rectangle 31">
              <a:extLst>
                <a:ext uri="{FF2B5EF4-FFF2-40B4-BE49-F238E27FC236}">
                  <a16:creationId xmlns:a16="http://schemas.microsoft.com/office/drawing/2014/main" id="{7EBBC1BD-F945-1544-A78C-A59CA0E032BF}"/>
                </a:ext>
              </a:extLst>
            </p:cNvPr>
            <p:cNvSpPr>
              <a:spLocks/>
            </p:cNvSpPr>
            <p:nvPr/>
          </p:nvSpPr>
          <p:spPr>
            <a:xfrm>
              <a:off x="1341348" y="1762095"/>
              <a:ext cx="9203778" cy="379509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FD32DA22-085E-934B-81E0-62A4FA9176E9}"/>
                </a:ext>
              </a:extLst>
            </p:cNvPr>
            <p:cNvSpPr txBox="1"/>
            <p:nvPr/>
          </p:nvSpPr>
          <p:spPr>
            <a:xfrm>
              <a:off x="5390129" y="1831786"/>
              <a:ext cx="4134465" cy="523220"/>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Primer set #1: Predicted 266/260 bp amplicons</a:t>
              </a:r>
            </a:p>
            <a:p>
              <a:r>
                <a:rPr lang="en-US" sz="1400" b="1" dirty="0">
                  <a:solidFill>
                    <a:srgbClr val="0028D8"/>
                  </a:solidFill>
                  <a:latin typeface="Arial" panose="020B0604020202020204" pitchFamily="34" charset="0"/>
                  <a:cs typeface="Arial" panose="020B0604020202020204" pitchFamily="34" charset="0"/>
                </a:rPr>
                <a:t>Primer set #2: Predicted 74/68 bp amplicons</a:t>
              </a:r>
            </a:p>
          </p:txBody>
        </p:sp>
        <p:sp>
          <p:nvSpPr>
            <p:cNvPr id="35" name="TextBox 34">
              <a:extLst>
                <a:ext uri="{FF2B5EF4-FFF2-40B4-BE49-F238E27FC236}">
                  <a16:creationId xmlns:a16="http://schemas.microsoft.com/office/drawing/2014/main" id="{9B265D05-2A89-1A46-9C01-985D18EABCBA}"/>
                </a:ext>
              </a:extLst>
            </p:cNvPr>
            <p:cNvSpPr txBox="1"/>
            <p:nvPr/>
          </p:nvSpPr>
          <p:spPr>
            <a:xfrm>
              <a:off x="1692887" y="1810831"/>
              <a:ext cx="1887055" cy="523220"/>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Heterozygous DNA:</a:t>
              </a:r>
            </a:p>
            <a:p>
              <a:pPr algn="ctr"/>
              <a:r>
                <a:rPr lang="en-US" sz="1400" dirty="0">
                  <a:latin typeface="Arial" panose="020B0604020202020204" pitchFamily="34" charset="0"/>
                  <a:cs typeface="Arial" panose="020B0604020202020204" pitchFamily="34" charset="0"/>
                </a:rPr>
                <a:t>Alternate Primer Sets</a:t>
              </a:r>
            </a:p>
          </p:txBody>
        </p:sp>
        <p:sp>
          <p:nvSpPr>
            <p:cNvPr id="36" name="TextBox 35">
              <a:extLst>
                <a:ext uri="{FF2B5EF4-FFF2-40B4-BE49-F238E27FC236}">
                  <a16:creationId xmlns:a16="http://schemas.microsoft.com/office/drawing/2014/main" id="{C56843CB-9157-514A-914B-6D8163F6BC3A}"/>
                </a:ext>
              </a:extLst>
            </p:cNvPr>
            <p:cNvSpPr txBox="1"/>
            <p:nvPr/>
          </p:nvSpPr>
          <p:spPr>
            <a:xfrm>
              <a:off x="1623905" y="3225084"/>
              <a:ext cx="383438"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a:t>
              </a:r>
            </a:p>
          </p:txBody>
        </p:sp>
        <p:sp>
          <p:nvSpPr>
            <p:cNvPr id="37" name="TextBox 36">
              <a:extLst>
                <a:ext uri="{FF2B5EF4-FFF2-40B4-BE49-F238E27FC236}">
                  <a16:creationId xmlns:a16="http://schemas.microsoft.com/office/drawing/2014/main" id="{A6D9F516-EC95-6146-B3C2-DB646582AFDE}"/>
                </a:ext>
              </a:extLst>
            </p:cNvPr>
            <p:cNvSpPr txBox="1"/>
            <p:nvPr/>
          </p:nvSpPr>
          <p:spPr>
            <a:xfrm>
              <a:off x="2061636" y="4831270"/>
              <a:ext cx="383438" cy="307777"/>
            </a:xfrm>
            <a:prstGeom prst="rect">
              <a:avLst/>
            </a:prstGeom>
            <a:noFill/>
          </p:spPr>
          <p:txBody>
            <a:bodyPr wrap="none" rtlCol="0">
              <a:spAutoFit/>
            </a:bodyPr>
            <a:lstStyle/>
            <a:p>
              <a:r>
                <a:rPr lang="en-US" sz="1400" dirty="0">
                  <a:solidFill>
                    <a:srgbClr val="0028D8"/>
                  </a:solidFill>
                  <a:latin typeface="Arial" panose="020B0604020202020204" pitchFamily="34" charset="0"/>
                  <a:cs typeface="Arial" panose="020B0604020202020204" pitchFamily="34" charset="0"/>
                </a:rPr>
                <a:t>#2</a:t>
              </a:r>
            </a:p>
          </p:txBody>
        </p:sp>
        <p:sp>
          <p:nvSpPr>
            <p:cNvPr id="18" name="TextBox 17">
              <a:extLst>
                <a:ext uri="{FF2B5EF4-FFF2-40B4-BE49-F238E27FC236}">
                  <a16:creationId xmlns:a16="http://schemas.microsoft.com/office/drawing/2014/main" id="{1801C2EA-AE21-BF41-8D1D-DA59B95CCC36}"/>
                </a:ext>
              </a:extLst>
            </p:cNvPr>
            <p:cNvSpPr txBox="1"/>
            <p:nvPr/>
          </p:nvSpPr>
          <p:spPr>
            <a:xfrm>
              <a:off x="1302262" y="2270342"/>
              <a:ext cx="297949"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A</a:t>
              </a:r>
            </a:p>
          </p:txBody>
        </p:sp>
        <p:sp>
          <p:nvSpPr>
            <p:cNvPr id="19" name="TextBox 18">
              <a:extLst>
                <a:ext uri="{FF2B5EF4-FFF2-40B4-BE49-F238E27FC236}">
                  <a16:creationId xmlns:a16="http://schemas.microsoft.com/office/drawing/2014/main" id="{E29FE697-3AF7-7240-A74B-DBA73180E1E1}"/>
                </a:ext>
              </a:extLst>
            </p:cNvPr>
            <p:cNvSpPr txBox="1"/>
            <p:nvPr/>
          </p:nvSpPr>
          <p:spPr>
            <a:xfrm>
              <a:off x="1307041" y="3695853"/>
              <a:ext cx="297949"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B</a:t>
              </a:r>
            </a:p>
          </p:txBody>
        </p:sp>
        <p:sp>
          <p:nvSpPr>
            <p:cNvPr id="20" name="TextBox 19">
              <a:extLst>
                <a:ext uri="{FF2B5EF4-FFF2-40B4-BE49-F238E27FC236}">
                  <a16:creationId xmlns:a16="http://schemas.microsoft.com/office/drawing/2014/main" id="{C0CD75B9-4EDA-384E-BCF4-8341C86B7699}"/>
                </a:ext>
              </a:extLst>
            </p:cNvPr>
            <p:cNvSpPr txBox="1"/>
            <p:nvPr/>
          </p:nvSpPr>
          <p:spPr>
            <a:xfrm>
              <a:off x="3771674" y="1985674"/>
              <a:ext cx="297949"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C</a:t>
              </a:r>
            </a:p>
          </p:txBody>
        </p:sp>
      </p:grpSp>
    </p:spTree>
    <p:extLst>
      <p:ext uri="{BB962C8B-B14F-4D97-AF65-F5344CB8AC3E}">
        <p14:creationId xmlns:p14="http://schemas.microsoft.com/office/powerpoint/2010/main" val="966152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Box 82">
            <a:extLst>
              <a:ext uri="{FF2B5EF4-FFF2-40B4-BE49-F238E27FC236}">
                <a16:creationId xmlns:a16="http://schemas.microsoft.com/office/drawing/2014/main" id="{982FE727-B076-9A4B-AE0E-4BCB2C068948}"/>
              </a:ext>
            </a:extLst>
          </p:cNvPr>
          <p:cNvSpPr txBox="1"/>
          <p:nvPr/>
        </p:nvSpPr>
        <p:spPr>
          <a:xfrm>
            <a:off x="180413" y="221942"/>
            <a:ext cx="264687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Supplementary Figure 2</a:t>
            </a:r>
          </a:p>
        </p:txBody>
      </p:sp>
      <p:sp>
        <p:nvSpPr>
          <p:cNvPr id="36" name="Rectangle 35">
            <a:extLst>
              <a:ext uri="{FF2B5EF4-FFF2-40B4-BE49-F238E27FC236}">
                <a16:creationId xmlns:a16="http://schemas.microsoft.com/office/drawing/2014/main" id="{38A97D67-BCB6-A346-95F7-1541DFC480E6}"/>
              </a:ext>
            </a:extLst>
          </p:cNvPr>
          <p:cNvSpPr>
            <a:spLocks/>
          </p:cNvSpPr>
          <p:nvPr/>
        </p:nvSpPr>
        <p:spPr>
          <a:xfrm>
            <a:off x="2698155" y="2993365"/>
            <a:ext cx="6731494" cy="440959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1919C8FC-C3F8-DA46-8729-5E43C8C6960D}"/>
              </a:ext>
            </a:extLst>
          </p:cNvPr>
          <p:cNvGrpSpPr/>
          <p:nvPr/>
        </p:nvGrpSpPr>
        <p:grpSpPr>
          <a:xfrm>
            <a:off x="2680274" y="1050350"/>
            <a:ext cx="6831453" cy="1891886"/>
            <a:chOff x="2498702" y="1050350"/>
            <a:chExt cx="6831453" cy="1891886"/>
          </a:xfrm>
        </p:grpSpPr>
        <p:pic>
          <p:nvPicPr>
            <p:cNvPr id="10" name="Picture 9" descr="Chart&#10;&#10;Description automatically generated">
              <a:extLst>
                <a:ext uri="{FF2B5EF4-FFF2-40B4-BE49-F238E27FC236}">
                  <a16:creationId xmlns:a16="http://schemas.microsoft.com/office/drawing/2014/main" id="{73D7190F-42DC-254D-B081-D7F27EF97B21}"/>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76000"/>
                      </a14:imgEffect>
                      <a14:imgEffect>
                        <a14:brightnessContrast contrast="20000"/>
                      </a14:imgEffect>
                    </a14:imgLayer>
                  </a14:imgProps>
                </a:ext>
              </a:extLst>
            </a:blip>
            <a:srcRect l="22239" b="48476"/>
            <a:stretch/>
          </p:blipFill>
          <p:spPr>
            <a:xfrm>
              <a:off x="4007863" y="1667300"/>
              <a:ext cx="5048404" cy="1260068"/>
            </a:xfrm>
            <a:prstGeom prst="rect">
              <a:avLst/>
            </a:prstGeom>
          </p:spPr>
        </p:pic>
        <p:cxnSp>
          <p:nvCxnSpPr>
            <p:cNvPr id="78" name="Straight Arrow Connector 77">
              <a:extLst>
                <a:ext uri="{FF2B5EF4-FFF2-40B4-BE49-F238E27FC236}">
                  <a16:creationId xmlns:a16="http://schemas.microsoft.com/office/drawing/2014/main" id="{BA484534-3443-F94B-A2A2-7C9892F12DF9}"/>
                </a:ext>
              </a:extLst>
            </p:cNvPr>
            <p:cNvCxnSpPr>
              <a:cxnSpLocks/>
            </p:cNvCxnSpPr>
            <p:nvPr/>
          </p:nvCxnSpPr>
          <p:spPr>
            <a:xfrm>
              <a:off x="2601951" y="1793670"/>
              <a:ext cx="5411777" cy="0"/>
            </a:xfrm>
            <a:prstGeom prst="straightConnector1">
              <a:avLst/>
            </a:prstGeom>
            <a:ln w="9525">
              <a:headEnd type="none"/>
              <a:tailEnd type="none"/>
            </a:ln>
          </p:spPr>
          <p:style>
            <a:lnRef idx="1">
              <a:schemeClr val="dk1"/>
            </a:lnRef>
            <a:fillRef idx="0">
              <a:schemeClr val="dk1"/>
            </a:fillRef>
            <a:effectRef idx="0">
              <a:schemeClr val="dk1"/>
            </a:effectRef>
            <a:fontRef idx="minor">
              <a:schemeClr val="tx1"/>
            </a:fontRef>
          </p:style>
        </p:cxnSp>
        <p:sp>
          <p:nvSpPr>
            <p:cNvPr id="79" name="TextBox 78">
              <a:extLst>
                <a:ext uri="{FF2B5EF4-FFF2-40B4-BE49-F238E27FC236}">
                  <a16:creationId xmlns:a16="http://schemas.microsoft.com/office/drawing/2014/main" id="{80516D0F-D58A-F240-BC9D-BC61C27DB08B}"/>
                </a:ext>
              </a:extLst>
            </p:cNvPr>
            <p:cNvSpPr txBox="1"/>
            <p:nvPr/>
          </p:nvSpPr>
          <p:spPr>
            <a:xfrm rot="16200000">
              <a:off x="8016103" y="1452169"/>
              <a:ext cx="612768" cy="27669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ladder</a:t>
              </a:r>
            </a:p>
          </p:txBody>
        </p:sp>
        <p:sp>
          <p:nvSpPr>
            <p:cNvPr id="80" name="TextBox 79">
              <a:extLst>
                <a:ext uri="{FF2B5EF4-FFF2-40B4-BE49-F238E27FC236}">
                  <a16:creationId xmlns:a16="http://schemas.microsoft.com/office/drawing/2014/main" id="{A4C501E1-9783-1F4E-8E93-4FB0BBE897BC}"/>
                </a:ext>
              </a:extLst>
            </p:cNvPr>
            <p:cNvSpPr txBox="1"/>
            <p:nvPr/>
          </p:nvSpPr>
          <p:spPr>
            <a:xfrm>
              <a:off x="2518325" y="1068946"/>
              <a:ext cx="338554"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A</a:t>
              </a:r>
            </a:p>
          </p:txBody>
        </p:sp>
        <p:sp>
          <p:nvSpPr>
            <p:cNvPr id="81" name="TextBox 80">
              <a:extLst>
                <a:ext uri="{FF2B5EF4-FFF2-40B4-BE49-F238E27FC236}">
                  <a16:creationId xmlns:a16="http://schemas.microsoft.com/office/drawing/2014/main" id="{F441090F-8FF2-E44D-BFC9-4481281E7318}"/>
                </a:ext>
              </a:extLst>
            </p:cNvPr>
            <p:cNvSpPr txBox="1"/>
            <p:nvPr/>
          </p:nvSpPr>
          <p:spPr>
            <a:xfrm>
              <a:off x="8598865" y="1941204"/>
              <a:ext cx="731290"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100 bp</a:t>
              </a:r>
            </a:p>
          </p:txBody>
        </p:sp>
        <p:sp>
          <p:nvSpPr>
            <p:cNvPr id="82" name="TextBox 81">
              <a:extLst>
                <a:ext uri="{FF2B5EF4-FFF2-40B4-BE49-F238E27FC236}">
                  <a16:creationId xmlns:a16="http://schemas.microsoft.com/office/drawing/2014/main" id="{70CDA371-2237-A948-B554-0804573528B0}"/>
                </a:ext>
              </a:extLst>
            </p:cNvPr>
            <p:cNvSpPr txBox="1"/>
            <p:nvPr/>
          </p:nvSpPr>
          <p:spPr>
            <a:xfrm>
              <a:off x="8617915" y="2499767"/>
              <a:ext cx="631904"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75 bp</a:t>
              </a:r>
            </a:p>
          </p:txBody>
        </p:sp>
        <p:sp>
          <p:nvSpPr>
            <p:cNvPr id="62" name="TextBox 61">
              <a:extLst>
                <a:ext uri="{FF2B5EF4-FFF2-40B4-BE49-F238E27FC236}">
                  <a16:creationId xmlns:a16="http://schemas.microsoft.com/office/drawing/2014/main" id="{D52AA10A-247F-B141-B015-BFBC0AE2B889}"/>
                </a:ext>
              </a:extLst>
            </p:cNvPr>
            <p:cNvSpPr txBox="1"/>
            <p:nvPr/>
          </p:nvSpPr>
          <p:spPr>
            <a:xfrm>
              <a:off x="4020535" y="1557668"/>
              <a:ext cx="575799"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100%</a:t>
              </a:r>
            </a:p>
          </p:txBody>
        </p:sp>
        <p:sp>
          <p:nvSpPr>
            <p:cNvPr id="41" name="TextBox 40">
              <a:extLst>
                <a:ext uri="{FF2B5EF4-FFF2-40B4-BE49-F238E27FC236}">
                  <a16:creationId xmlns:a16="http://schemas.microsoft.com/office/drawing/2014/main" id="{74EA1BCD-6820-C14C-8C32-AD632033134A}"/>
                </a:ext>
              </a:extLst>
            </p:cNvPr>
            <p:cNvSpPr txBox="1"/>
            <p:nvPr/>
          </p:nvSpPr>
          <p:spPr>
            <a:xfrm>
              <a:off x="4660275" y="1557668"/>
              <a:ext cx="49084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70%</a:t>
              </a:r>
            </a:p>
          </p:txBody>
        </p:sp>
        <p:sp>
          <p:nvSpPr>
            <p:cNvPr id="42" name="TextBox 41">
              <a:extLst>
                <a:ext uri="{FF2B5EF4-FFF2-40B4-BE49-F238E27FC236}">
                  <a16:creationId xmlns:a16="http://schemas.microsoft.com/office/drawing/2014/main" id="{7C1F5579-D220-364B-AAD2-2C57AD917523}"/>
                </a:ext>
              </a:extLst>
            </p:cNvPr>
            <p:cNvSpPr txBox="1"/>
            <p:nvPr/>
          </p:nvSpPr>
          <p:spPr>
            <a:xfrm>
              <a:off x="5219404" y="1557668"/>
              <a:ext cx="49084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50%</a:t>
              </a:r>
            </a:p>
          </p:txBody>
        </p:sp>
        <p:sp>
          <p:nvSpPr>
            <p:cNvPr id="43" name="TextBox 42">
              <a:extLst>
                <a:ext uri="{FF2B5EF4-FFF2-40B4-BE49-F238E27FC236}">
                  <a16:creationId xmlns:a16="http://schemas.microsoft.com/office/drawing/2014/main" id="{3D24A895-E8A7-8340-9304-6D4384B7BFC3}"/>
                </a:ext>
              </a:extLst>
            </p:cNvPr>
            <p:cNvSpPr txBox="1"/>
            <p:nvPr/>
          </p:nvSpPr>
          <p:spPr>
            <a:xfrm>
              <a:off x="5805702" y="1557668"/>
              <a:ext cx="49084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20%</a:t>
              </a:r>
            </a:p>
          </p:txBody>
        </p:sp>
        <p:sp>
          <p:nvSpPr>
            <p:cNvPr id="44" name="TextBox 43">
              <a:extLst>
                <a:ext uri="{FF2B5EF4-FFF2-40B4-BE49-F238E27FC236}">
                  <a16:creationId xmlns:a16="http://schemas.microsoft.com/office/drawing/2014/main" id="{C7E00A5E-697A-4046-8175-23217BAF7600}"/>
                </a:ext>
              </a:extLst>
            </p:cNvPr>
            <p:cNvSpPr txBox="1"/>
            <p:nvPr/>
          </p:nvSpPr>
          <p:spPr>
            <a:xfrm>
              <a:off x="6397891" y="1557668"/>
              <a:ext cx="49084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10%</a:t>
              </a:r>
            </a:p>
          </p:txBody>
        </p:sp>
        <p:sp>
          <p:nvSpPr>
            <p:cNvPr id="45" name="TextBox 44">
              <a:extLst>
                <a:ext uri="{FF2B5EF4-FFF2-40B4-BE49-F238E27FC236}">
                  <a16:creationId xmlns:a16="http://schemas.microsoft.com/office/drawing/2014/main" id="{C2556455-29C4-BB4B-BB05-AF27D12E38DC}"/>
                </a:ext>
              </a:extLst>
            </p:cNvPr>
            <p:cNvSpPr txBox="1"/>
            <p:nvPr/>
          </p:nvSpPr>
          <p:spPr>
            <a:xfrm>
              <a:off x="7030459" y="1557668"/>
              <a:ext cx="40588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5%</a:t>
              </a:r>
            </a:p>
          </p:txBody>
        </p:sp>
        <p:sp>
          <p:nvSpPr>
            <p:cNvPr id="46" name="TextBox 45">
              <a:extLst>
                <a:ext uri="{FF2B5EF4-FFF2-40B4-BE49-F238E27FC236}">
                  <a16:creationId xmlns:a16="http://schemas.microsoft.com/office/drawing/2014/main" id="{9C150328-5724-8643-9489-E1E2C8C36B6B}"/>
                </a:ext>
              </a:extLst>
            </p:cNvPr>
            <p:cNvSpPr txBox="1"/>
            <p:nvPr/>
          </p:nvSpPr>
          <p:spPr>
            <a:xfrm>
              <a:off x="7587891" y="1557668"/>
              <a:ext cx="40588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0%</a:t>
              </a:r>
            </a:p>
          </p:txBody>
        </p:sp>
        <p:sp>
          <p:nvSpPr>
            <p:cNvPr id="47" name="TextBox 46">
              <a:extLst>
                <a:ext uri="{FF2B5EF4-FFF2-40B4-BE49-F238E27FC236}">
                  <a16:creationId xmlns:a16="http://schemas.microsoft.com/office/drawing/2014/main" id="{486DDF61-16F9-674B-892B-9072437DDF00}"/>
                </a:ext>
              </a:extLst>
            </p:cNvPr>
            <p:cNvSpPr txBox="1"/>
            <p:nvPr/>
          </p:nvSpPr>
          <p:spPr>
            <a:xfrm>
              <a:off x="2498702" y="1571838"/>
              <a:ext cx="1571264"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 heterozygous DNA:</a:t>
              </a:r>
            </a:p>
          </p:txBody>
        </p:sp>
        <p:sp>
          <p:nvSpPr>
            <p:cNvPr id="48" name="TextBox 47">
              <a:extLst>
                <a:ext uri="{FF2B5EF4-FFF2-40B4-BE49-F238E27FC236}">
                  <a16:creationId xmlns:a16="http://schemas.microsoft.com/office/drawing/2014/main" id="{B22F43EF-E266-954F-AF57-97113F26A693}"/>
                </a:ext>
              </a:extLst>
            </p:cNvPr>
            <p:cNvSpPr txBox="1"/>
            <p:nvPr/>
          </p:nvSpPr>
          <p:spPr>
            <a:xfrm>
              <a:off x="3648909" y="2227771"/>
              <a:ext cx="42511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WT</a:t>
              </a:r>
            </a:p>
          </p:txBody>
        </p:sp>
        <p:sp>
          <p:nvSpPr>
            <p:cNvPr id="49" name="TextBox 48">
              <a:extLst>
                <a:ext uri="{FF2B5EF4-FFF2-40B4-BE49-F238E27FC236}">
                  <a16:creationId xmlns:a16="http://schemas.microsoft.com/office/drawing/2014/main" id="{5FA44DBC-762B-AF46-9F8A-549E225E0644}"/>
                </a:ext>
              </a:extLst>
            </p:cNvPr>
            <p:cNvSpPr txBox="1"/>
            <p:nvPr/>
          </p:nvSpPr>
          <p:spPr>
            <a:xfrm>
              <a:off x="3749830" y="2399226"/>
              <a:ext cx="31290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M</a:t>
              </a:r>
            </a:p>
          </p:txBody>
        </p:sp>
        <p:sp>
          <p:nvSpPr>
            <p:cNvPr id="51" name="TextBox 50">
              <a:extLst>
                <a:ext uri="{FF2B5EF4-FFF2-40B4-BE49-F238E27FC236}">
                  <a16:creationId xmlns:a16="http://schemas.microsoft.com/office/drawing/2014/main" id="{F1401FCE-F633-0A4D-9BB6-0F24B1BEED20}"/>
                </a:ext>
              </a:extLst>
            </p:cNvPr>
            <p:cNvSpPr txBox="1"/>
            <p:nvPr/>
          </p:nvSpPr>
          <p:spPr>
            <a:xfrm>
              <a:off x="2836923" y="1783585"/>
              <a:ext cx="1236236"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 wildtype DNA:</a:t>
              </a:r>
            </a:p>
          </p:txBody>
        </p:sp>
        <p:sp>
          <p:nvSpPr>
            <p:cNvPr id="54" name="TextBox 53">
              <a:extLst>
                <a:ext uri="{FF2B5EF4-FFF2-40B4-BE49-F238E27FC236}">
                  <a16:creationId xmlns:a16="http://schemas.microsoft.com/office/drawing/2014/main" id="{1E5D1DA0-9557-504F-BC43-DFD3CFBCCFFB}"/>
                </a:ext>
              </a:extLst>
            </p:cNvPr>
            <p:cNvSpPr txBox="1"/>
            <p:nvPr/>
          </p:nvSpPr>
          <p:spPr>
            <a:xfrm>
              <a:off x="4105494" y="1775938"/>
              <a:ext cx="40588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0%</a:t>
              </a:r>
            </a:p>
          </p:txBody>
        </p:sp>
        <p:sp>
          <p:nvSpPr>
            <p:cNvPr id="55" name="TextBox 54">
              <a:extLst>
                <a:ext uri="{FF2B5EF4-FFF2-40B4-BE49-F238E27FC236}">
                  <a16:creationId xmlns:a16="http://schemas.microsoft.com/office/drawing/2014/main" id="{FAAC2538-5C80-B040-A6F6-9D9B368AEC03}"/>
                </a:ext>
              </a:extLst>
            </p:cNvPr>
            <p:cNvSpPr txBox="1"/>
            <p:nvPr/>
          </p:nvSpPr>
          <p:spPr>
            <a:xfrm>
              <a:off x="4660275" y="1775938"/>
              <a:ext cx="49084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30%</a:t>
              </a:r>
            </a:p>
          </p:txBody>
        </p:sp>
        <p:sp>
          <p:nvSpPr>
            <p:cNvPr id="56" name="TextBox 55">
              <a:extLst>
                <a:ext uri="{FF2B5EF4-FFF2-40B4-BE49-F238E27FC236}">
                  <a16:creationId xmlns:a16="http://schemas.microsoft.com/office/drawing/2014/main" id="{78C2C2DC-D8D4-F84E-856B-7C8814EA9CB4}"/>
                </a:ext>
              </a:extLst>
            </p:cNvPr>
            <p:cNvSpPr txBox="1"/>
            <p:nvPr/>
          </p:nvSpPr>
          <p:spPr>
            <a:xfrm>
              <a:off x="5215057" y="1775938"/>
              <a:ext cx="49084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50%</a:t>
              </a:r>
            </a:p>
          </p:txBody>
        </p:sp>
        <p:sp>
          <p:nvSpPr>
            <p:cNvPr id="57" name="TextBox 56">
              <a:extLst>
                <a:ext uri="{FF2B5EF4-FFF2-40B4-BE49-F238E27FC236}">
                  <a16:creationId xmlns:a16="http://schemas.microsoft.com/office/drawing/2014/main" id="{FADD6ED7-0853-624C-BC3C-3DFB43772C83}"/>
                </a:ext>
              </a:extLst>
            </p:cNvPr>
            <p:cNvSpPr txBox="1"/>
            <p:nvPr/>
          </p:nvSpPr>
          <p:spPr>
            <a:xfrm>
              <a:off x="5805702" y="1775938"/>
              <a:ext cx="49084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80%</a:t>
              </a:r>
            </a:p>
          </p:txBody>
        </p:sp>
        <p:sp>
          <p:nvSpPr>
            <p:cNvPr id="58" name="TextBox 57">
              <a:extLst>
                <a:ext uri="{FF2B5EF4-FFF2-40B4-BE49-F238E27FC236}">
                  <a16:creationId xmlns:a16="http://schemas.microsoft.com/office/drawing/2014/main" id="{964B21EA-E3D8-5C4F-997E-F0D70243259F}"/>
                </a:ext>
              </a:extLst>
            </p:cNvPr>
            <p:cNvSpPr txBox="1"/>
            <p:nvPr/>
          </p:nvSpPr>
          <p:spPr>
            <a:xfrm>
              <a:off x="6397891" y="1775938"/>
              <a:ext cx="49084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90%</a:t>
              </a:r>
            </a:p>
          </p:txBody>
        </p:sp>
        <p:sp>
          <p:nvSpPr>
            <p:cNvPr id="59" name="TextBox 58">
              <a:extLst>
                <a:ext uri="{FF2B5EF4-FFF2-40B4-BE49-F238E27FC236}">
                  <a16:creationId xmlns:a16="http://schemas.microsoft.com/office/drawing/2014/main" id="{558D1B91-0068-0D4D-AB72-01BC48B44686}"/>
                </a:ext>
              </a:extLst>
            </p:cNvPr>
            <p:cNvSpPr txBox="1"/>
            <p:nvPr/>
          </p:nvSpPr>
          <p:spPr>
            <a:xfrm>
              <a:off x="6987979" y="1775938"/>
              <a:ext cx="49084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95%</a:t>
              </a:r>
            </a:p>
          </p:txBody>
        </p:sp>
        <p:sp>
          <p:nvSpPr>
            <p:cNvPr id="60" name="TextBox 59">
              <a:extLst>
                <a:ext uri="{FF2B5EF4-FFF2-40B4-BE49-F238E27FC236}">
                  <a16:creationId xmlns:a16="http://schemas.microsoft.com/office/drawing/2014/main" id="{DFC855EA-7D41-F042-8568-156793D110A6}"/>
                </a:ext>
              </a:extLst>
            </p:cNvPr>
            <p:cNvSpPr txBox="1"/>
            <p:nvPr/>
          </p:nvSpPr>
          <p:spPr>
            <a:xfrm>
              <a:off x="7502932" y="1775938"/>
              <a:ext cx="575799"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100%</a:t>
              </a:r>
            </a:p>
          </p:txBody>
        </p:sp>
        <p:sp>
          <p:nvSpPr>
            <p:cNvPr id="69" name="Rectangle 68">
              <a:extLst>
                <a:ext uri="{FF2B5EF4-FFF2-40B4-BE49-F238E27FC236}">
                  <a16:creationId xmlns:a16="http://schemas.microsoft.com/office/drawing/2014/main" id="{B7B47219-15A3-CB4F-85A7-8EAC00183175}"/>
                </a:ext>
              </a:extLst>
            </p:cNvPr>
            <p:cNvSpPr>
              <a:spLocks/>
            </p:cNvSpPr>
            <p:nvPr/>
          </p:nvSpPr>
          <p:spPr>
            <a:xfrm>
              <a:off x="2518325" y="1050350"/>
              <a:ext cx="6731494" cy="189188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222627B0-FECA-C547-B84A-4B4CC0FF0927}"/>
                </a:ext>
              </a:extLst>
            </p:cNvPr>
            <p:cNvSpPr txBox="1"/>
            <p:nvPr/>
          </p:nvSpPr>
          <p:spPr>
            <a:xfrm>
              <a:off x="4137914" y="1198762"/>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a:t>
              </a:r>
            </a:p>
          </p:txBody>
        </p:sp>
        <p:sp>
          <p:nvSpPr>
            <p:cNvPr id="31" name="TextBox 30">
              <a:extLst>
                <a:ext uri="{FF2B5EF4-FFF2-40B4-BE49-F238E27FC236}">
                  <a16:creationId xmlns:a16="http://schemas.microsoft.com/office/drawing/2014/main" id="{8FBE60F6-1834-AF46-89F4-13E9C0DC9C7F}"/>
                </a:ext>
              </a:extLst>
            </p:cNvPr>
            <p:cNvSpPr txBox="1"/>
            <p:nvPr/>
          </p:nvSpPr>
          <p:spPr>
            <a:xfrm>
              <a:off x="4720063" y="1198762"/>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2</a:t>
              </a:r>
            </a:p>
          </p:txBody>
        </p:sp>
        <p:sp>
          <p:nvSpPr>
            <p:cNvPr id="32" name="TextBox 31">
              <a:extLst>
                <a:ext uri="{FF2B5EF4-FFF2-40B4-BE49-F238E27FC236}">
                  <a16:creationId xmlns:a16="http://schemas.microsoft.com/office/drawing/2014/main" id="{E6077BA7-FFDD-F644-9DD7-2352D5170344}"/>
                </a:ext>
              </a:extLst>
            </p:cNvPr>
            <p:cNvSpPr txBox="1"/>
            <p:nvPr/>
          </p:nvSpPr>
          <p:spPr>
            <a:xfrm>
              <a:off x="5275708" y="1198762"/>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3</a:t>
              </a:r>
            </a:p>
          </p:txBody>
        </p:sp>
        <p:sp>
          <p:nvSpPr>
            <p:cNvPr id="33" name="TextBox 32">
              <a:extLst>
                <a:ext uri="{FF2B5EF4-FFF2-40B4-BE49-F238E27FC236}">
                  <a16:creationId xmlns:a16="http://schemas.microsoft.com/office/drawing/2014/main" id="{4D0B9F20-BCB9-174E-A854-9841DA9745D9}"/>
                </a:ext>
              </a:extLst>
            </p:cNvPr>
            <p:cNvSpPr txBox="1"/>
            <p:nvPr/>
          </p:nvSpPr>
          <p:spPr>
            <a:xfrm>
              <a:off x="5871109" y="1198762"/>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4</a:t>
              </a:r>
            </a:p>
          </p:txBody>
        </p:sp>
        <p:sp>
          <p:nvSpPr>
            <p:cNvPr id="34" name="TextBox 33">
              <a:extLst>
                <a:ext uri="{FF2B5EF4-FFF2-40B4-BE49-F238E27FC236}">
                  <a16:creationId xmlns:a16="http://schemas.microsoft.com/office/drawing/2014/main" id="{28128CA9-1D16-1A49-B48E-E98FA641E58E}"/>
                </a:ext>
              </a:extLst>
            </p:cNvPr>
            <p:cNvSpPr txBox="1"/>
            <p:nvPr/>
          </p:nvSpPr>
          <p:spPr>
            <a:xfrm>
              <a:off x="6466510" y="1198762"/>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5</a:t>
              </a:r>
            </a:p>
          </p:txBody>
        </p:sp>
        <p:sp>
          <p:nvSpPr>
            <p:cNvPr id="35" name="TextBox 34">
              <a:extLst>
                <a:ext uri="{FF2B5EF4-FFF2-40B4-BE49-F238E27FC236}">
                  <a16:creationId xmlns:a16="http://schemas.microsoft.com/office/drawing/2014/main" id="{0BB98EE8-59B7-384E-9117-BDC0F9673F63}"/>
                </a:ext>
              </a:extLst>
            </p:cNvPr>
            <p:cNvSpPr txBox="1"/>
            <p:nvPr/>
          </p:nvSpPr>
          <p:spPr>
            <a:xfrm>
              <a:off x="7061911" y="1198762"/>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6</a:t>
              </a:r>
            </a:p>
          </p:txBody>
        </p:sp>
        <p:sp>
          <p:nvSpPr>
            <p:cNvPr id="39" name="TextBox 38">
              <a:extLst>
                <a:ext uri="{FF2B5EF4-FFF2-40B4-BE49-F238E27FC236}">
                  <a16:creationId xmlns:a16="http://schemas.microsoft.com/office/drawing/2014/main" id="{C92B99D2-0B53-2F41-B653-5210636004EC}"/>
                </a:ext>
              </a:extLst>
            </p:cNvPr>
            <p:cNvSpPr txBox="1"/>
            <p:nvPr/>
          </p:nvSpPr>
          <p:spPr>
            <a:xfrm>
              <a:off x="7617554" y="1191388"/>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7</a:t>
              </a:r>
            </a:p>
          </p:txBody>
        </p:sp>
      </p:grpSp>
      <p:graphicFrame>
        <p:nvGraphicFramePr>
          <p:cNvPr id="40" name="Table 7">
            <a:extLst>
              <a:ext uri="{FF2B5EF4-FFF2-40B4-BE49-F238E27FC236}">
                <a16:creationId xmlns:a16="http://schemas.microsoft.com/office/drawing/2014/main" id="{86CF462A-A5D9-7E40-A00F-D9CAEEF7C4C9}"/>
              </a:ext>
            </a:extLst>
          </p:cNvPr>
          <p:cNvGraphicFramePr>
            <a:graphicFrameLocks noGrp="1"/>
          </p:cNvGraphicFramePr>
          <p:nvPr>
            <p:extLst>
              <p:ext uri="{D42A27DB-BD31-4B8C-83A1-F6EECF244321}">
                <p14:modId xmlns:p14="http://schemas.microsoft.com/office/powerpoint/2010/main" val="3808594013"/>
              </p:ext>
            </p:extLst>
          </p:nvPr>
        </p:nvGraphicFramePr>
        <p:xfrm>
          <a:off x="2839996" y="3415740"/>
          <a:ext cx="6447812" cy="3505200"/>
        </p:xfrm>
        <a:graphic>
          <a:graphicData uri="http://schemas.openxmlformats.org/drawingml/2006/table">
            <a:tbl>
              <a:tblPr firstRow="1" bandRow="1">
                <a:tableStyleId>{073A0DAA-6AF3-43AB-8588-CEC1D06C72B9}</a:tableStyleId>
              </a:tblPr>
              <a:tblGrid>
                <a:gridCol w="1521410">
                  <a:extLst>
                    <a:ext uri="{9D8B030D-6E8A-4147-A177-3AD203B41FA5}">
                      <a16:colId xmlns:a16="http://schemas.microsoft.com/office/drawing/2014/main" val="2075957378"/>
                    </a:ext>
                  </a:extLst>
                </a:gridCol>
                <a:gridCol w="1410377">
                  <a:extLst>
                    <a:ext uri="{9D8B030D-6E8A-4147-A177-3AD203B41FA5}">
                      <a16:colId xmlns:a16="http://schemas.microsoft.com/office/drawing/2014/main" val="3105634307"/>
                    </a:ext>
                  </a:extLst>
                </a:gridCol>
                <a:gridCol w="1669046">
                  <a:extLst>
                    <a:ext uri="{9D8B030D-6E8A-4147-A177-3AD203B41FA5}">
                      <a16:colId xmlns:a16="http://schemas.microsoft.com/office/drawing/2014/main" val="1894173751"/>
                    </a:ext>
                  </a:extLst>
                </a:gridCol>
                <a:gridCol w="1846979">
                  <a:extLst>
                    <a:ext uri="{9D8B030D-6E8A-4147-A177-3AD203B41FA5}">
                      <a16:colId xmlns:a16="http://schemas.microsoft.com/office/drawing/2014/main" val="533877727"/>
                    </a:ext>
                  </a:extLst>
                </a:gridCol>
              </a:tblGrid>
              <a:tr h="370840">
                <a:tc>
                  <a:txBody>
                    <a:bodyPr/>
                    <a:lstStyle/>
                    <a:p>
                      <a:pPr algn="ctr"/>
                      <a:endParaRPr lang="en-US" sz="1800" dirty="0">
                        <a:latin typeface="Arial" panose="020B0604020202020204" pitchFamily="34" charset="0"/>
                        <a:cs typeface="Arial" panose="020B0604020202020204" pitchFamily="34" charset="0"/>
                      </a:endParaRPr>
                    </a:p>
                    <a:p>
                      <a:pPr algn="ctr"/>
                      <a:r>
                        <a:rPr lang="en-US" sz="1800" dirty="0">
                          <a:latin typeface="Arial" panose="020B0604020202020204" pitchFamily="34" charset="0"/>
                          <a:cs typeface="Arial" panose="020B0604020202020204" pitchFamily="34" charset="0"/>
                        </a:rPr>
                        <a:t>Well #</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800" dirty="0">
                          <a:latin typeface="Arial" panose="020B0604020202020204" pitchFamily="34" charset="0"/>
                          <a:cs typeface="Arial" panose="020B0604020202020204" pitchFamily="34" charset="0"/>
                        </a:rPr>
                        <a:t>%</a:t>
                      </a:r>
                    </a:p>
                    <a:p>
                      <a:pPr algn="ctr"/>
                      <a:r>
                        <a:rPr lang="en-US" sz="1800" dirty="0">
                          <a:latin typeface="Arial" panose="020B0604020202020204" pitchFamily="34" charset="0"/>
                          <a:cs typeface="Arial" panose="020B0604020202020204" pitchFamily="34" charset="0"/>
                        </a:rPr>
                        <a:t>WT band</a:t>
                      </a:r>
                    </a:p>
                  </a:txBody>
                  <a:tcPr>
                    <a:lnT w="12700" cap="flat" cmpd="sng" algn="ctr">
                      <a:solidFill>
                        <a:schemeClr val="tx1"/>
                      </a:solidFill>
                      <a:prstDash val="solid"/>
                      <a:round/>
                      <a:headEnd type="none" w="med" len="med"/>
                      <a:tailEnd type="none" w="med" len="med"/>
                    </a:lnT>
                  </a:tcPr>
                </a:tc>
                <a:tc>
                  <a:txBody>
                    <a:bodyPr/>
                    <a:lstStyle/>
                    <a:p>
                      <a:pPr algn="ctr"/>
                      <a:r>
                        <a:rPr lang="en-US" sz="1800" dirty="0">
                          <a:latin typeface="Arial" panose="020B0604020202020204" pitchFamily="34" charset="0"/>
                          <a:cs typeface="Arial" panose="020B0604020202020204" pitchFamily="34" charset="0"/>
                        </a:rPr>
                        <a:t>%</a:t>
                      </a:r>
                    </a:p>
                    <a:p>
                      <a:pPr algn="ctr"/>
                      <a:r>
                        <a:rPr lang="en-US" sz="1800" dirty="0">
                          <a:latin typeface="Arial" panose="020B0604020202020204" pitchFamily="34" charset="0"/>
                          <a:cs typeface="Arial" panose="020B0604020202020204" pitchFamily="34" charset="0"/>
                        </a:rPr>
                        <a:t>Mutant band</a:t>
                      </a:r>
                    </a:p>
                  </a:txBody>
                  <a:tcPr>
                    <a:lnT w="12700" cap="flat" cmpd="sng" algn="ctr">
                      <a:solidFill>
                        <a:schemeClr val="tx1"/>
                      </a:solidFill>
                      <a:prstDash val="solid"/>
                      <a:round/>
                      <a:headEnd type="none" w="med" len="med"/>
                      <a:tailEnd type="none" w="med" len="med"/>
                    </a:lnT>
                  </a:tcPr>
                </a:tc>
                <a:tc>
                  <a:txBody>
                    <a:bodyPr/>
                    <a:lstStyle/>
                    <a:p>
                      <a:pPr algn="ctr"/>
                      <a:r>
                        <a:rPr lang="en-US" sz="1800" dirty="0">
                          <a:latin typeface="Arial" panose="020B0604020202020204" pitchFamily="34" charset="0"/>
                          <a:cs typeface="Arial" panose="020B0604020202020204" pitchFamily="34" charset="0"/>
                        </a:rPr>
                        <a:t>Total DNA concentration (ng/</a:t>
                      </a:r>
                      <a:r>
                        <a:rPr lang="en-US" sz="1800" dirty="0" err="1">
                          <a:latin typeface="Arial" panose="020B0604020202020204" pitchFamily="34" charset="0"/>
                          <a:cs typeface="Arial" panose="020B0604020202020204" pitchFamily="34" charset="0"/>
                        </a:rPr>
                        <a:t>μL</a:t>
                      </a:r>
                      <a:r>
                        <a:rPr lang="en-US" sz="1800" dirty="0">
                          <a:latin typeface="Arial" panose="020B0604020202020204" pitchFamily="34" charset="0"/>
                          <a:cs typeface="Arial" panose="020B0604020202020204" pitchFamily="34" charset="0"/>
                        </a:rPr>
                        <a:t>)</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290484783"/>
                  </a:ext>
                </a:extLst>
              </a:tr>
              <a:tr h="370840">
                <a:tc>
                  <a:txBody>
                    <a:bodyPr/>
                    <a:lstStyle/>
                    <a:p>
                      <a:pPr algn="ctr"/>
                      <a:r>
                        <a:rPr lang="en-US" sz="1800" dirty="0">
                          <a:latin typeface="Arial" panose="020B0604020202020204" pitchFamily="34" charset="0"/>
                          <a:cs typeface="Arial" panose="020B0604020202020204" pitchFamily="34" charset="0"/>
                        </a:rPr>
                        <a:t>1*</a:t>
                      </a:r>
                    </a:p>
                  </a:txBody>
                  <a:tcPr>
                    <a:lnL w="12700" cap="flat" cmpd="sng" algn="ctr">
                      <a:solidFill>
                        <a:schemeClr val="tx1"/>
                      </a:solidFill>
                      <a:prstDash val="solid"/>
                      <a:round/>
                      <a:headEnd type="none" w="med" len="med"/>
                      <a:tailEnd type="none" w="med" len="med"/>
                    </a:lnL>
                  </a:tcPr>
                </a:tc>
                <a:tc>
                  <a:txBody>
                    <a:bodyPr/>
                    <a:lstStyle/>
                    <a:p>
                      <a:pPr algn="ctr"/>
                      <a:r>
                        <a:rPr lang="en-US" sz="1800" dirty="0">
                          <a:latin typeface="Arial" panose="020B0604020202020204" pitchFamily="34" charset="0"/>
                          <a:cs typeface="Arial" panose="020B0604020202020204" pitchFamily="34" charset="0"/>
                        </a:rPr>
                        <a:t>46.9</a:t>
                      </a:r>
                    </a:p>
                  </a:txBody>
                  <a:tcPr/>
                </a:tc>
                <a:tc>
                  <a:txBody>
                    <a:bodyPr/>
                    <a:lstStyle/>
                    <a:p>
                      <a:pPr algn="ctr"/>
                      <a:r>
                        <a:rPr lang="en-US" sz="1800" dirty="0">
                          <a:latin typeface="Arial" panose="020B0604020202020204" pitchFamily="34" charset="0"/>
                          <a:cs typeface="Arial" panose="020B0604020202020204" pitchFamily="34" charset="0"/>
                        </a:rPr>
                        <a:t>42.8</a:t>
                      </a:r>
                    </a:p>
                  </a:txBody>
                  <a:tcPr/>
                </a:tc>
                <a:tc>
                  <a:txBody>
                    <a:bodyPr/>
                    <a:lstStyle/>
                    <a:p>
                      <a:pPr algn="ctr"/>
                      <a:r>
                        <a:rPr lang="en-US" sz="1800" dirty="0">
                          <a:latin typeface="Arial" panose="020B0604020202020204" pitchFamily="34" charset="0"/>
                          <a:cs typeface="Arial" panose="020B0604020202020204" pitchFamily="34" charset="0"/>
                        </a:rPr>
                        <a:t>8.5</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099630979"/>
                  </a:ext>
                </a:extLst>
              </a:tr>
              <a:tr h="370840">
                <a:tc>
                  <a:txBody>
                    <a:bodyPr/>
                    <a:lstStyle/>
                    <a:p>
                      <a:pPr algn="ctr"/>
                      <a:r>
                        <a:rPr lang="en-US" sz="1800" dirty="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tcPr>
                </a:tc>
                <a:tc>
                  <a:txBody>
                    <a:bodyPr/>
                    <a:lstStyle/>
                    <a:p>
                      <a:pPr algn="ctr"/>
                      <a:r>
                        <a:rPr lang="en-US" sz="1800" dirty="0">
                          <a:latin typeface="Arial" panose="020B0604020202020204" pitchFamily="34" charset="0"/>
                          <a:cs typeface="Arial" panose="020B0604020202020204" pitchFamily="34" charset="0"/>
                        </a:rPr>
                        <a:t>72.3</a:t>
                      </a:r>
                    </a:p>
                  </a:txBody>
                  <a:tcPr/>
                </a:tc>
                <a:tc>
                  <a:txBody>
                    <a:bodyPr/>
                    <a:lstStyle/>
                    <a:p>
                      <a:pPr algn="ctr"/>
                      <a:r>
                        <a:rPr lang="en-US" sz="1800" dirty="0">
                          <a:latin typeface="Arial" panose="020B0604020202020204" pitchFamily="34" charset="0"/>
                          <a:cs typeface="Arial" panose="020B0604020202020204" pitchFamily="34" charset="0"/>
                        </a:rPr>
                        <a:t>27.7</a:t>
                      </a:r>
                    </a:p>
                  </a:txBody>
                  <a:tcPr/>
                </a:tc>
                <a:tc>
                  <a:txBody>
                    <a:bodyPr/>
                    <a:lstStyle/>
                    <a:p>
                      <a:pPr algn="ctr"/>
                      <a:r>
                        <a:rPr lang="en-US" sz="1800" dirty="0">
                          <a:latin typeface="Arial" panose="020B0604020202020204" pitchFamily="34" charset="0"/>
                          <a:cs typeface="Arial" panose="020B0604020202020204" pitchFamily="34" charset="0"/>
                        </a:rPr>
                        <a:t>8.8</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602455801"/>
                  </a:ext>
                </a:extLst>
              </a:tr>
              <a:tr h="370840">
                <a:tc>
                  <a:txBody>
                    <a:bodyPr/>
                    <a:lstStyle/>
                    <a:p>
                      <a:pPr algn="ctr"/>
                      <a:r>
                        <a:rPr lang="en-US" sz="1800" dirty="0">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tcPr>
                </a:tc>
                <a:tc>
                  <a:txBody>
                    <a:bodyPr/>
                    <a:lstStyle/>
                    <a:p>
                      <a:pPr algn="ctr"/>
                      <a:r>
                        <a:rPr lang="en-US" sz="1800" dirty="0">
                          <a:latin typeface="Arial" panose="020B0604020202020204" pitchFamily="34" charset="0"/>
                          <a:cs typeface="Arial" panose="020B0604020202020204" pitchFamily="34" charset="0"/>
                        </a:rPr>
                        <a:t>76.4</a:t>
                      </a:r>
                    </a:p>
                  </a:txBody>
                  <a:tcPr/>
                </a:tc>
                <a:tc>
                  <a:txBody>
                    <a:bodyPr/>
                    <a:lstStyle/>
                    <a:p>
                      <a:pPr algn="ctr"/>
                      <a:r>
                        <a:rPr lang="en-US" sz="1800" dirty="0">
                          <a:latin typeface="Arial" panose="020B0604020202020204" pitchFamily="34" charset="0"/>
                          <a:cs typeface="Arial" panose="020B0604020202020204" pitchFamily="34" charset="0"/>
                        </a:rPr>
                        <a:t>23.6</a:t>
                      </a:r>
                    </a:p>
                  </a:txBody>
                  <a:tcPr/>
                </a:tc>
                <a:tc>
                  <a:txBody>
                    <a:bodyPr/>
                    <a:lstStyle/>
                    <a:p>
                      <a:pPr algn="ctr"/>
                      <a:r>
                        <a:rPr lang="en-US" sz="1800" dirty="0">
                          <a:latin typeface="Arial" panose="020B0604020202020204" pitchFamily="34" charset="0"/>
                          <a:cs typeface="Arial" panose="020B0604020202020204" pitchFamily="34" charset="0"/>
                        </a:rPr>
                        <a:t>8.6</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608863245"/>
                  </a:ext>
                </a:extLst>
              </a:tr>
              <a:tr h="370840">
                <a:tc>
                  <a:txBody>
                    <a:bodyPr/>
                    <a:lstStyle/>
                    <a:p>
                      <a:pPr algn="ctr"/>
                      <a:r>
                        <a:rPr lang="en-US" sz="1800" dirty="0">
                          <a:latin typeface="Arial" panose="020B0604020202020204" pitchFamily="34" charset="0"/>
                          <a:cs typeface="Arial" panose="020B0604020202020204" pitchFamily="34" charset="0"/>
                        </a:rPr>
                        <a:t>4</a:t>
                      </a:r>
                    </a:p>
                  </a:txBody>
                  <a:tcPr>
                    <a:lnL w="12700" cap="flat" cmpd="sng" algn="ctr">
                      <a:solidFill>
                        <a:schemeClr val="tx1"/>
                      </a:solidFill>
                      <a:prstDash val="solid"/>
                      <a:round/>
                      <a:headEnd type="none" w="med" len="med"/>
                      <a:tailEnd type="none" w="med" len="med"/>
                    </a:lnL>
                  </a:tcPr>
                </a:tc>
                <a:tc>
                  <a:txBody>
                    <a:bodyPr/>
                    <a:lstStyle/>
                    <a:p>
                      <a:pPr algn="ctr"/>
                      <a:r>
                        <a:rPr lang="en-US" sz="1800" dirty="0">
                          <a:latin typeface="Arial" panose="020B0604020202020204" pitchFamily="34" charset="0"/>
                          <a:cs typeface="Arial" panose="020B0604020202020204" pitchFamily="34" charset="0"/>
                        </a:rPr>
                        <a:t>88.5</a:t>
                      </a:r>
                    </a:p>
                  </a:txBody>
                  <a:tcPr/>
                </a:tc>
                <a:tc>
                  <a:txBody>
                    <a:bodyPr/>
                    <a:lstStyle/>
                    <a:p>
                      <a:pPr algn="ctr"/>
                      <a:r>
                        <a:rPr lang="en-US" sz="1800" dirty="0">
                          <a:latin typeface="Arial" panose="020B0604020202020204" pitchFamily="34" charset="0"/>
                          <a:cs typeface="Arial" panose="020B0604020202020204" pitchFamily="34" charset="0"/>
                        </a:rPr>
                        <a:t>11.5</a:t>
                      </a:r>
                    </a:p>
                  </a:txBody>
                  <a:tcPr/>
                </a:tc>
                <a:tc>
                  <a:txBody>
                    <a:bodyPr/>
                    <a:lstStyle/>
                    <a:p>
                      <a:pPr algn="ctr"/>
                      <a:r>
                        <a:rPr lang="en-US" sz="1800" dirty="0">
                          <a:latin typeface="Arial" panose="020B0604020202020204" pitchFamily="34" charset="0"/>
                          <a:cs typeface="Arial" panose="020B0604020202020204" pitchFamily="34" charset="0"/>
                        </a:rPr>
                        <a:t>10.4</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884440967"/>
                  </a:ext>
                </a:extLst>
              </a:tr>
              <a:tr h="370840">
                <a:tc>
                  <a:txBody>
                    <a:bodyPr/>
                    <a:lstStyle/>
                    <a:p>
                      <a:pPr algn="ctr"/>
                      <a:r>
                        <a:rPr lang="en-US" sz="1800" dirty="0">
                          <a:latin typeface="Arial" panose="020B0604020202020204" pitchFamily="34" charset="0"/>
                          <a:cs typeface="Arial" panose="020B0604020202020204" pitchFamily="34" charset="0"/>
                        </a:rPr>
                        <a:t>5*</a:t>
                      </a:r>
                    </a:p>
                  </a:txBody>
                  <a:tcPr>
                    <a:lnL w="12700" cap="flat" cmpd="sng" algn="ctr">
                      <a:solidFill>
                        <a:schemeClr val="tx1"/>
                      </a:solidFill>
                      <a:prstDash val="solid"/>
                      <a:round/>
                      <a:headEnd type="none" w="med" len="med"/>
                      <a:tailEnd type="none" w="med" len="med"/>
                    </a:lnL>
                  </a:tcPr>
                </a:tc>
                <a:tc>
                  <a:txBody>
                    <a:bodyPr/>
                    <a:lstStyle/>
                    <a:p>
                      <a:pPr algn="ctr"/>
                      <a:r>
                        <a:rPr lang="en-US" sz="1800" dirty="0">
                          <a:latin typeface="Arial" panose="020B0604020202020204" pitchFamily="34" charset="0"/>
                          <a:cs typeface="Arial" panose="020B0604020202020204" pitchFamily="34" charset="0"/>
                        </a:rPr>
                        <a:t>85.3</a:t>
                      </a:r>
                    </a:p>
                  </a:txBody>
                  <a:tcPr/>
                </a:tc>
                <a:tc>
                  <a:txBody>
                    <a:bodyPr/>
                    <a:lstStyle/>
                    <a:p>
                      <a:pPr algn="ctr"/>
                      <a:r>
                        <a:rPr lang="en-US" sz="1800" dirty="0">
                          <a:latin typeface="Arial" panose="020B0604020202020204" pitchFamily="34" charset="0"/>
                          <a:cs typeface="Arial" panose="020B0604020202020204" pitchFamily="34" charset="0"/>
                        </a:rPr>
                        <a:t>6.2</a:t>
                      </a:r>
                    </a:p>
                  </a:txBody>
                  <a:tcPr/>
                </a:tc>
                <a:tc>
                  <a:txBody>
                    <a:bodyPr/>
                    <a:lstStyle/>
                    <a:p>
                      <a:pPr algn="ctr"/>
                      <a:r>
                        <a:rPr lang="en-US" sz="1800" dirty="0">
                          <a:latin typeface="Arial" panose="020B0604020202020204" pitchFamily="34" charset="0"/>
                          <a:cs typeface="Arial" panose="020B0604020202020204" pitchFamily="34" charset="0"/>
                        </a:rPr>
                        <a:t>10.1</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31712863"/>
                  </a:ext>
                </a:extLst>
              </a:tr>
              <a:tr h="370840">
                <a:tc>
                  <a:txBody>
                    <a:bodyPr/>
                    <a:lstStyle/>
                    <a:p>
                      <a:pPr algn="ctr"/>
                      <a:r>
                        <a:rPr lang="en-US" sz="1800" dirty="0">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tcPr>
                </a:tc>
                <a:tc>
                  <a:txBody>
                    <a:bodyPr/>
                    <a:lstStyle/>
                    <a:p>
                      <a:pPr algn="ctr"/>
                      <a:r>
                        <a:rPr lang="en-US" sz="1800" dirty="0">
                          <a:latin typeface="Arial" panose="020B0604020202020204" pitchFamily="34" charset="0"/>
                          <a:cs typeface="Arial" panose="020B0604020202020204" pitchFamily="34" charset="0"/>
                        </a:rPr>
                        <a:t>87.6</a:t>
                      </a:r>
                    </a:p>
                  </a:txBody>
                  <a:tcPr/>
                </a:tc>
                <a:tc>
                  <a:txBody>
                    <a:bodyPr/>
                    <a:lstStyle/>
                    <a:p>
                      <a:pPr algn="ctr"/>
                      <a:r>
                        <a:rPr lang="en-US" sz="1800" dirty="0">
                          <a:latin typeface="Arial" panose="020B0604020202020204" pitchFamily="34" charset="0"/>
                          <a:cs typeface="Arial" panose="020B0604020202020204" pitchFamily="34" charset="0"/>
                        </a:rPr>
                        <a:t>4.0</a:t>
                      </a:r>
                    </a:p>
                  </a:txBody>
                  <a:tcPr/>
                </a:tc>
                <a:tc>
                  <a:txBody>
                    <a:bodyPr/>
                    <a:lstStyle/>
                    <a:p>
                      <a:pPr algn="ctr"/>
                      <a:r>
                        <a:rPr lang="en-US" sz="1800" dirty="0">
                          <a:latin typeface="Arial" panose="020B0604020202020204" pitchFamily="34" charset="0"/>
                          <a:cs typeface="Arial" panose="020B0604020202020204" pitchFamily="34" charset="0"/>
                        </a:rPr>
                        <a:t>9.4</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541879712"/>
                  </a:ext>
                </a:extLst>
              </a:tr>
              <a:tr h="226620">
                <a:tc>
                  <a:txBody>
                    <a:bodyPr/>
                    <a:lstStyle/>
                    <a:p>
                      <a:pPr algn="ctr"/>
                      <a:r>
                        <a:rPr lang="en-US" sz="1800" dirty="0">
                          <a:latin typeface="Arial" panose="020B0604020202020204" pitchFamily="34" charset="0"/>
                          <a:cs typeface="Arial" panose="020B0604020202020204" pitchFamily="34" charset="0"/>
                        </a:rPr>
                        <a:t>7*</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800" dirty="0">
                          <a:latin typeface="Arial" panose="020B0604020202020204" pitchFamily="34" charset="0"/>
                          <a:cs typeface="Arial" panose="020B0604020202020204" pitchFamily="34" charset="0"/>
                        </a:rPr>
                        <a:t>88.5</a:t>
                      </a:r>
                    </a:p>
                  </a:txBody>
                  <a:tcPr>
                    <a:lnB w="12700" cap="flat" cmpd="sng" algn="ctr">
                      <a:solidFill>
                        <a:schemeClr val="tx1"/>
                      </a:solidFill>
                      <a:prstDash val="solid"/>
                      <a:round/>
                      <a:headEnd type="none" w="med" len="med"/>
                      <a:tailEnd type="none" w="med" len="med"/>
                    </a:lnB>
                  </a:tcPr>
                </a:tc>
                <a:tc>
                  <a:txBody>
                    <a:bodyPr/>
                    <a:lstStyle/>
                    <a:p>
                      <a:pPr algn="ctr"/>
                      <a:r>
                        <a:rPr lang="en-US" sz="1800" dirty="0">
                          <a:latin typeface="Arial" panose="020B0604020202020204" pitchFamily="34" charset="0"/>
                          <a:cs typeface="Arial" panose="020B0604020202020204" pitchFamily="34" charset="0"/>
                        </a:rPr>
                        <a:t>0      </a:t>
                      </a:r>
                    </a:p>
                  </a:txBody>
                  <a:tcPr>
                    <a:lnB w="12700" cap="flat" cmpd="sng" algn="ctr">
                      <a:solidFill>
                        <a:schemeClr val="tx1"/>
                      </a:solidFill>
                      <a:prstDash val="solid"/>
                      <a:round/>
                      <a:headEnd type="none" w="med" len="med"/>
                      <a:tailEnd type="none" w="med" len="med"/>
                    </a:lnB>
                  </a:tcPr>
                </a:tc>
                <a:tc>
                  <a:txBody>
                    <a:bodyPr/>
                    <a:lstStyle/>
                    <a:p>
                      <a:pPr algn="ctr"/>
                      <a:r>
                        <a:rPr lang="en-US" sz="1800" dirty="0">
                          <a:latin typeface="Arial" panose="020B0604020202020204" pitchFamily="34" charset="0"/>
                          <a:cs typeface="Arial" panose="020B0604020202020204" pitchFamily="34" charset="0"/>
                        </a:rPr>
                        <a:t>10.0</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0616302"/>
                  </a:ext>
                </a:extLst>
              </a:tr>
            </a:tbl>
          </a:graphicData>
        </a:graphic>
      </p:graphicFrame>
      <p:sp>
        <p:nvSpPr>
          <p:cNvPr id="50" name="TextBox 49">
            <a:extLst>
              <a:ext uri="{FF2B5EF4-FFF2-40B4-BE49-F238E27FC236}">
                <a16:creationId xmlns:a16="http://schemas.microsoft.com/office/drawing/2014/main" id="{459310BD-BEB5-284D-96BC-C85D2B607697}"/>
              </a:ext>
            </a:extLst>
          </p:cNvPr>
          <p:cNvSpPr txBox="1"/>
          <p:nvPr/>
        </p:nvSpPr>
        <p:spPr>
          <a:xfrm>
            <a:off x="2807451" y="6955741"/>
            <a:ext cx="6480357" cy="430887"/>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*A third non-specific band was detected at 6 bp in these wells and accounted for approximately 9% of the total well intensity.</a:t>
            </a:r>
          </a:p>
        </p:txBody>
      </p:sp>
      <p:sp>
        <p:nvSpPr>
          <p:cNvPr id="37" name="TextBox 36">
            <a:extLst>
              <a:ext uri="{FF2B5EF4-FFF2-40B4-BE49-F238E27FC236}">
                <a16:creationId xmlns:a16="http://schemas.microsoft.com/office/drawing/2014/main" id="{0963934B-9E46-A442-9E8C-4DA3BFAB3FE7}"/>
              </a:ext>
            </a:extLst>
          </p:cNvPr>
          <p:cNvSpPr txBox="1"/>
          <p:nvPr/>
        </p:nvSpPr>
        <p:spPr>
          <a:xfrm>
            <a:off x="2700590" y="2997823"/>
            <a:ext cx="338554"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B</a:t>
            </a:r>
          </a:p>
        </p:txBody>
      </p:sp>
      <p:sp>
        <p:nvSpPr>
          <p:cNvPr id="52" name="TextBox 51">
            <a:extLst>
              <a:ext uri="{FF2B5EF4-FFF2-40B4-BE49-F238E27FC236}">
                <a16:creationId xmlns:a16="http://schemas.microsoft.com/office/drawing/2014/main" id="{A4FA429B-8C32-E442-AD46-45E68EF6DC9E}"/>
              </a:ext>
            </a:extLst>
          </p:cNvPr>
          <p:cNvSpPr txBox="1"/>
          <p:nvPr/>
        </p:nvSpPr>
        <p:spPr>
          <a:xfrm>
            <a:off x="3321978" y="2986815"/>
            <a:ext cx="5451301" cy="369332"/>
          </a:xfrm>
          <a:prstGeom prst="rect">
            <a:avLst/>
          </a:prstGeom>
          <a:noFill/>
        </p:spPr>
        <p:txBody>
          <a:bodyPr wrap="none" rtlCol="0">
            <a:spAutoFit/>
          </a:bodyPr>
          <a:lstStyle/>
          <a:p>
            <a:r>
              <a:rPr lang="en-US" dirty="0" err="1">
                <a:latin typeface="Arial" panose="020B0604020202020204" pitchFamily="34" charset="0"/>
                <a:cs typeface="Arial" panose="020B0604020202020204" pitchFamily="34" charset="0"/>
              </a:rPr>
              <a:t>ProSize</a:t>
            </a:r>
            <a:r>
              <a:rPr lang="en-US" dirty="0">
                <a:latin typeface="Arial" panose="020B0604020202020204" pitchFamily="34" charset="0"/>
                <a:cs typeface="Arial" panose="020B0604020202020204" pitchFamily="34" charset="0"/>
              </a:rPr>
              <a:t> Data Analysis Software: Peak Table Report</a:t>
            </a:r>
          </a:p>
        </p:txBody>
      </p:sp>
      <p:sp>
        <p:nvSpPr>
          <p:cNvPr id="53" name="TextBox 52">
            <a:extLst>
              <a:ext uri="{FF2B5EF4-FFF2-40B4-BE49-F238E27FC236}">
                <a16:creationId xmlns:a16="http://schemas.microsoft.com/office/drawing/2014/main" id="{92578EDD-559F-B241-810C-F7504E83A716}"/>
              </a:ext>
            </a:extLst>
          </p:cNvPr>
          <p:cNvSpPr txBox="1"/>
          <p:nvPr/>
        </p:nvSpPr>
        <p:spPr>
          <a:xfrm>
            <a:off x="2698153" y="7627242"/>
            <a:ext cx="6731495" cy="3970318"/>
          </a:xfrm>
          <a:prstGeom prst="rect">
            <a:avLst/>
          </a:prstGeom>
          <a:noFill/>
        </p:spPr>
        <p:txBody>
          <a:bodyPr wrap="square" rtlCol="0">
            <a:spAutoFit/>
          </a:bodyPr>
          <a:lstStyle/>
          <a:p>
            <a:pPr algn="just"/>
            <a:r>
              <a:rPr lang="en-US" sz="1400" b="1" dirty="0">
                <a:latin typeface="Arial" panose="020B0604020202020204" pitchFamily="34" charset="0"/>
                <a:cs typeface="Arial" panose="020B0604020202020204" pitchFamily="34" charset="0"/>
              </a:rPr>
              <a:t>Supplementary Figure 2: The Agilent 5300 Fragment Analyzer can detect DNA at concentrations that represent less than 5% of the total DNA from a single well. </a:t>
            </a:r>
            <a:r>
              <a:rPr lang="en-US" sz="1400" dirty="0">
                <a:latin typeface="Arial" panose="020B0604020202020204" pitchFamily="34" charset="0"/>
                <a:cs typeface="Arial" panose="020B0604020202020204" pitchFamily="34" charset="0"/>
              </a:rPr>
              <a:t>Heterozygous DNA from the 6-bp indel generated in this study was increasingly diluted with wildtype DNA and run on the fragment analyzer to test detection sensitivity. (A) Image of the fragment analyzer gel output data showing detection of the mutant band at all concentrations of heterozygous DNA tested. (B) A summary of the Peak Table Report provided by the </a:t>
            </a:r>
            <a:r>
              <a:rPr lang="en-US" sz="1400" dirty="0" err="1">
                <a:latin typeface="Arial" panose="020B0604020202020204" pitchFamily="34" charset="0"/>
                <a:cs typeface="Arial" panose="020B0604020202020204" pitchFamily="34" charset="0"/>
              </a:rPr>
              <a:t>ProSize</a:t>
            </a:r>
            <a:r>
              <a:rPr lang="en-US" sz="1400" dirty="0">
                <a:latin typeface="Arial" panose="020B0604020202020204" pitchFamily="34" charset="0"/>
                <a:cs typeface="Arial" panose="020B0604020202020204" pitchFamily="34" charset="0"/>
              </a:rPr>
              <a:t> Data Analysis Software. Percentages and Total DNA Concentration that are reported here are calculated by the software. Bands that represent only 4% of the total DNA present in the well were visible via fragment analysis. These samples were prepared and loaded as described in the text (DNA is diluted in TE buffer before running on the fragment analyzer) which achieved a final running concentration of approximately 10 ng/</a:t>
            </a:r>
            <a:r>
              <a:rPr lang="en-US" sz="1400" dirty="0" err="1">
                <a:latin typeface="Arial" panose="020B0604020202020204" pitchFamily="34" charset="0"/>
                <a:cs typeface="Arial" panose="020B0604020202020204" pitchFamily="34" charset="0"/>
              </a:rPr>
              <a:t>μL</a:t>
            </a:r>
            <a:r>
              <a:rPr lang="en-US" sz="1400" dirty="0">
                <a:latin typeface="Arial" panose="020B0604020202020204" pitchFamily="34" charset="0"/>
                <a:cs typeface="Arial" panose="020B0604020202020204" pitchFamily="34" charset="0"/>
              </a:rPr>
              <a:t> of DNA. If the user suspects low efficiency of CRISPR reagents, they can run PCR samples that have not been diluted and thus achieve higher detection of the DNA bands. Agilent suggests running DNA samples at a concentration of 0.5 to 50 ng/</a:t>
            </a:r>
            <a:r>
              <a:rPr lang="en-US" sz="1400" dirty="0" err="1">
                <a:latin typeface="Arial" panose="020B0604020202020204" pitchFamily="34" charset="0"/>
                <a:cs typeface="Arial" panose="020B0604020202020204" pitchFamily="34" charset="0"/>
              </a:rPr>
              <a:t>μL</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Pocernich</a:t>
            </a:r>
            <a:r>
              <a:rPr lang="en-US" sz="1400" dirty="0">
                <a:latin typeface="Arial" panose="020B0604020202020204" pitchFamily="34" charset="0"/>
                <a:cs typeface="Arial" panose="020B0604020202020204" pitchFamily="34" charset="0"/>
              </a:rPr>
              <a:t> et al., 2019). Thus, samples can be loaded at higher concentrations, if desired, to increase chances of low percentage indel detection. WT=wildtype.</a:t>
            </a:r>
          </a:p>
        </p:txBody>
      </p:sp>
    </p:spTree>
    <p:extLst>
      <p:ext uri="{BB962C8B-B14F-4D97-AF65-F5344CB8AC3E}">
        <p14:creationId xmlns:p14="http://schemas.microsoft.com/office/powerpoint/2010/main" val="1114587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7">
            <a:extLst>
              <a:ext uri="{FF2B5EF4-FFF2-40B4-BE49-F238E27FC236}">
                <a16:creationId xmlns:a16="http://schemas.microsoft.com/office/drawing/2014/main" id="{25B06D60-B2B5-E54D-A636-E62FB8EB0193}"/>
              </a:ext>
            </a:extLst>
          </p:cNvPr>
          <p:cNvGraphicFramePr>
            <a:graphicFrameLocks noGrp="1"/>
          </p:cNvGraphicFramePr>
          <p:nvPr>
            <p:extLst>
              <p:ext uri="{D42A27DB-BD31-4B8C-83A1-F6EECF244321}">
                <p14:modId xmlns:p14="http://schemas.microsoft.com/office/powerpoint/2010/main" val="662372806"/>
              </p:ext>
            </p:extLst>
          </p:nvPr>
        </p:nvGraphicFramePr>
        <p:xfrm>
          <a:off x="5323802" y="3334204"/>
          <a:ext cx="4737508" cy="1656080"/>
        </p:xfrm>
        <a:graphic>
          <a:graphicData uri="http://schemas.openxmlformats.org/drawingml/2006/table">
            <a:tbl>
              <a:tblPr firstRow="1" bandRow="1">
                <a:tableStyleId>{073A0DAA-6AF3-43AB-8588-CEC1D06C72B9}</a:tableStyleId>
              </a:tblPr>
              <a:tblGrid>
                <a:gridCol w="1566605">
                  <a:extLst>
                    <a:ext uri="{9D8B030D-6E8A-4147-A177-3AD203B41FA5}">
                      <a16:colId xmlns:a16="http://schemas.microsoft.com/office/drawing/2014/main" val="2075957378"/>
                    </a:ext>
                  </a:extLst>
                </a:gridCol>
                <a:gridCol w="1452275">
                  <a:extLst>
                    <a:ext uri="{9D8B030D-6E8A-4147-A177-3AD203B41FA5}">
                      <a16:colId xmlns:a16="http://schemas.microsoft.com/office/drawing/2014/main" val="3105634307"/>
                    </a:ext>
                  </a:extLst>
                </a:gridCol>
                <a:gridCol w="1718628">
                  <a:extLst>
                    <a:ext uri="{9D8B030D-6E8A-4147-A177-3AD203B41FA5}">
                      <a16:colId xmlns:a16="http://schemas.microsoft.com/office/drawing/2014/main" val="1894173751"/>
                    </a:ext>
                  </a:extLst>
                </a:gridCol>
              </a:tblGrid>
              <a:tr h="370840">
                <a:tc>
                  <a:txBody>
                    <a:bodyPr/>
                    <a:lstStyle/>
                    <a:p>
                      <a:pPr algn="ctr"/>
                      <a:endParaRPr lang="en-US" sz="1800" dirty="0">
                        <a:latin typeface="Arial" panose="020B0604020202020204" pitchFamily="34" charset="0"/>
                        <a:cs typeface="Arial" panose="020B0604020202020204" pitchFamily="34" charset="0"/>
                      </a:endParaRPr>
                    </a:p>
                    <a:p>
                      <a:pPr algn="ctr"/>
                      <a:r>
                        <a:rPr lang="en-US" sz="1800" dirty="0">
                          <a:latin typeface="Arial" panose="020B0604020202020204" pitchFamily="34" charset="0"/>
                          <a:cs typeface="Arial" panose="020B0604020202020204" pitchFamily="34" charset="0"/>
                        </a:rPr>
                        <a:t>Phenotype</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800" dirty="0">
                          <a:latin typeface="Arial" panose="020B0604020202020204" pitchFamily="34" charset="0"/>
                          <a:cs typeface="Arial" panose="020B0604020202020204" pitchFamily="34" charset="0"/>
                        </a:rPr>
                        <a:t># (%) observed embryos</a:t>
                      </a:r>
                    </a:p>
                  </a:txBody>
                  <a:tcPr>
                    <a:lnT w="12700" cap="flat" cmpd="sng" algn="ctr">
                      <a:solidFill>
                        <a:schemeClr val="tx1"/>
                      </a:solidFill>
                      <a:prstDash val="solid"/>
                      <a:round/>
                      <a:headEnd type="none" w="med" len="med"/>
                      <a:tailEnd type="none" w="med" len="med"/>
                    </a:lnT>
                  </a:tcPr>
                </a:tc>
                <a:tc>
                  <a:txBody>
                    <a:bodyPr/>
                    <a:lstStyle/>
                    <a:p>
                      <a:pPr algn="ctr"/>
                      <a:r>
                        <a:rPr lang="en-US" sz="1800" dirty="0">
                          <a:latin typeface="Arial" panose="020B0604020202020204" pitchFamily="34" charset="0"/>
                          <a:cs typeface="Arial" panose="020B0604020202020204" pitchFamily="34" charset="0"/>
                        </a:rPr>
                        <a:t># (%) expected embryos</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290484783"/>
                  </a:ext>
                </a:extLst>
              </a:tr>
              <a:tr h="370840">
                <a:tc>
                  <a:txBody>
                    <a:bodyPr/>
                    <a:lstStyle/>
                    <a:p>
                      <a:pPr algn="ctr"/>
                      <a:r>
                        <a:rPr lang="en-US" sz="1800" dirty="0">
                          <a:latin typeface="Arial" panose="020B0604020202020204" pitchFamily="34" charset="0"/>
                          <a:cs typeface="Arial" panose="020B0604020202020204" pitchFamily="34" charset="0"/>
                        </a:rPr>
                        <a:t>Straight body</a:t>
                      </a:r>
                    </a:p>
                  </a:txBody>
                  <a:tcPr>
                    <a:lnL w="12700" cap="flat" cmpd="sng" algn="ctr">
                      <a:solidFill>
                        <a:schemeClr val="tx1"/>
                      </a:solidFill>
                      <a:prstDash val="solid"/>
                      <a:round/>
                      <a:headEnd type="none" w="med" len="med"/>
                      <a:tailEnd type="none" w="med" len="med"/>
                    </a:lnL>
                  </a:tcPr>
                </a:tc>
                <a:tc>
                  <a:txBody>
                    <a:bodyPr/>
                    <a:lstStyle/>
                    <a:p>
                      <a:pPr algn="ctr"/>
                      <a:r>
                        <a:rPr lang="en-US" sz="1800" dirty="0">
                          <a:latin typeface="Arial" panose="020B0604020202020204" pitchFamily="34" charset="0"/>
                          <a:cs typeface="Arial" panose="020B0604020202020204" pitchFamily="34" charset="0"/>
                        </a:rPr>
                        <a:t> 331 (71)</a:t>
                      </a:r>
                    </a:p>
                  </a:txBody>
                  <a:tcPr/>
                </a:tc>
                <a:tc>
                  <a:txBody>
                    <a:bodyPr/>
                    <a:lstStyle/>
                    <a:p>
                      <a:pPr algn="ctr"/>
                      <a:r>
                        <a:rPr lang="en-US" sz="1800" dirty="0">
                          <a:latin typeface="Arial" panose="020B0604020202020204" pitchFamily="34" charset="0"/>
                          <a:cs typeface="Arial" panose="020B0604020202020204" pitchFamily="34" charset="0"/>
                        </a:rPr>
                        <a:t>349.5 (75)</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099630979"/>
                  </a:ext>
                </a:extLst>
              </a:tr>
              <a:tr h="370840">
                <a:tc>
                  <a:txBody>
                    <a:bodyPr/>
                    <a:lstStyle/>
                    <a:p>
                      <a:pPr algn="ctr"/>
                      <a:r>
                        <a:rPr lang="en-US" sz="1800" dirty="0">
                          <a:latin typeface="Arial" panose="020B0604020202020204" pitchFamily="34" charset="0"/>
                          <a:cs typeface="Arial" panose="020B0604020202020204" pitchFamily="34" charset="0"/>
                        </a:rPr>
                        <a:t>Curved tail</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800" dirty="0">
                          <a:latin typeface="Arial" panose="020B0604020202020204" pitchFamily="34" charset="0"/>
                          <a:cs typeface="Arial" panose="020B0604020202020204" pitchFamily="34" charset="0"/>
                        </a:rPr>
                        <a:t>135 (29)</a:t>
                      </a:r>
                    </a:p>
                  </a:txBody>
                  <a:tcPr>
                    <a:lnB w="12700" cap="flat" cmpd="sng" algn="ctr">
                      <a:solidFill>
                        <a:schemeClr val="tx1"/>
                      </a:solidFill>
                      <a:prstDash val="solid"/>
                      <a:round/>
                      <a:headEnd type="none" w="med" len="med"/>
                      <a:tailEnd type="none" w="med" len="med"/>
                    </a:lnB>
                  </a:tcPr>
                </a:tc>
                <a:tc>
                  <a:txBody>
                    <a:bodyPr/>
                    <a:lstStyle/>
                    <a:p>
                      <a:pPr algn="ctr"/>
                      <a:r>
                        <a:rPr lang="en-US" sz="1800" dirty="0">
                          <a:latin typeface="Arial" panose="020B0604020202020204" pitchFamily="34" charset="0"/>
                          <a:cs typeface="Arial" panose="020B0604020202020204" pitchFamily="34" charset="0"/>
                        </a:rPr>
                        <a:t>116.5 (25)</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02455801"/>
                  </a:ext>
                </a:extLst>
              </a:tr>
            </a:tbl>
          </a:graphicData>
        </a:graphic>
      </p:graphicFrame>
      <p:sp>
        <p:nvSpPr>
          <p:cNvPr id="13" name="TextBox 12">
            <a:extLst>
              <a:ext uri="{FF2B5EF4-FFF2-40B4-BE49-F238E27FC236}">
                <a16:creationId xmlns:a16="http://schemas.microsoft.com/office/drawing/2014/main" id="{7792D4FE-128A-5245-B68A-31325C991AC6}"/>
              </a:ext>
            </a:extLst>
          </p:cNvPr>
          <p:cNvSpPr txBox="1"/>
          <p:nvPr/>
        </p:nvSpPr>
        <p:spPr>
          <a:xfrm>
            <a:off x="180413" y="221942"/>
            <a:ext cx="264687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Supplementary Figure 3</a:t>
            </a:r>
          </a:p>
        </p:txBody>
      </p:sp>
      <p:sp>
        <p:nvSpPr>
          <p:cNvPr id="76" name="TextBox 75">
            <a:extLst>
              <a:ext uri="{FF2B5EF4-FFF2-40B4-BE49-F238E27FC236}">
                <a16:creationId xmlns:a16="http://schemas.microsoft.com/office/drawing/2014/main" id="{9F8EFD57-7F4F-8344-BFC2-D7528F3F8E57}"/>
              </a:ext>
            </a:extLst>
          </p:cNvPr>
          <p:cNvSpPr txBox="1"/>
          <p:nvPr/>
        </p:nvSpPr>
        <p:spPr>
          <a:xfrm>
            <a:off x="5306703" y="3306317"/>
            <a:ext cx="297949" cy="369332"/>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B</a:t>
            </a:r>
          </a:p>
        </p:txBody>
      </p:sp>
      <p:grpSp>
        <p:nvGrpSpPr>
          <p:cNvPr id="9" name="Group 8">
            <a:extLst>
              <a:ext uri="{FF2B5EF4-FFF2-40B4-BE49-F238E27FC236}">
                <a16:creationId xmlns:a16="http://schemas.microsoft.com/office/drawing/2014/main" id="{ACD7906C-ADAA-134F-A3E2-2FDDB4271CE0}"/>
              </a:ext>
            </a:extLst>
          </p:cNvPr>
          <p:cNvGrpSpPr/>
          <p:nvPr/>
        </p:nvGrpSpPr>
        <p:grpSpPr>
          <a:xfrm>
            <a:off x="2129640" y="3021195"/>
            <a:ext cx="3612932" cy="2275827"/>
            <a:chOff x="1923900" y="2952615"/>
            <a:chExt cx="3612932" cy="2275827"/>
          </a:xfrm>
        </p:grpSpPr>
        <p:grpSp>
          <p:nvGrpSpPr>
            <p:cNvPr id="8" name="Group 7">
              <a:extLst>
                <a:ext uri="{FF2B5EF4-FFF2-40B4-BE49-F238E27FC236}">
                  <a16:creationId xmlns:a16="http://schemas.microsoft.com/office/drawing/2014/main" id="{3391A6D5-083D-EC4C-BA08-22977085222D}"/>
                </a:ext>
              </a:extLst>
            </p:cNvPr>
            <p:cNvGrpSpPr/>
            <p:nvPr/>
          </p:nvGrpSpPr>
          <p:grpSpPr>
            <a:xfrm>
              <a:off x="1923900" y="2952615"/>
              <a:ext cx="3612932" cy="2275827"/>
              <a:chOff x="323700" y="287202"/>
              <a:chExt cx="3612932" cy="2275827"/>
            </a:xfrm>
          </p:grpSpPr>
          <p:grpSp>
            <p:nvGrpSpPr>
              <p:cNvPr id="3" name="Group 2">
                <a:extLst>
                  <a:ext uri="{FF2B5EF4-FFF2-40B4-BE49-F238E27FC236}">
                    <a16:creationId xmlns:a16="http://schemas.microsoft.com/office/drawing/2014/main" id="{0F971B34-7E3C-1049-97E2-C75367F66075}"/>
                  </a:ext>
                </a:extLst>
              </p:cNvPr>
              <p:cNvGrpSpPr>
                <a:grpSpLocks noChangeAspect="1"/>
              </p:cNvGrpSpPr>
              <p:nvPr/>
            </p:nvGrpSpPr>
            <p:grpSpPr>
              <a:xfrm>
                <a:off x="323700" y="287202"/>
                <a:ext cx="3612932" cy="2275827"/>
                <a:chOff x="-468127" y="-485202"/>
                <a:chExt cx="7974953" cy="5023513"/>
              </a:xfrm>
            </p:grpSpPr>
            <p:sp>
              <p:nvSpPr>
                <p:cNvPr id="11" name="Rectangle 10">
                  <a:extLst>
                    <a:ext uri="{FF2B5EF4-FFF2-40B4-BE49-F238E27FC236}">
                      <a16:creationId xmlns:a16="http://schemas.microsoft.com/office/drawing/2014/main" id="{D54E0CD1-CF81-6B4F-9EA9-56DB7D4F4A94}"/>
                    </a:ext>
                  </a:extLst>
                </p:cNvPr>
                <p:cNvSpPr>
                  <a:spLocks/>
                </p:cNvSpPr>
                <p:nvPr/>
              </p:nvSpPr>
              <p:spPr>
                <a:xfrm>
                  <a:off x="-468127" y="-386555"/>
                  <a:ext cx="6788839" cy="4924866"/>
                </a:xfrm>
                <a:prstGeom prst="rect">
                  <a:avLst/>
                </a:prstGeom>
                <a:solidFill>
                  <a:srgbClr val="F1F1F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44E98B79-0C77-CA44-97B9-1F244204BBCA}"/>
                    </a:ext>
                  </a:extLst>
                </p:cNvPr>
                <p:cNvSpPr txBox="1">
                  <a:spLocks noChangeAspect="1"/>
                </p:cNvSpPr>
                <p:nvPr/>
              </p:nvSpPr>
              <p:spPr>
                <a:xfrm>
                  <a:off x="4885348" y="-485202"/>
                  <a:ext cx="2621478" cy="747302"/>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4 dpf</a:t>
                  </a:r>
                </a:p>
              </p:txBody>
            </p:sp>
            <p:sp>
              <p:nvSpPr>
                <p:cNvPr id="72" name="TextBox 71">
                  <a:extLst>
                    <a:ext uri="{FF2B5EF4-FFF2-40B4-BE49-F238E27FC236}">
                      <a16:creationId xmlns:a16="http://schemas.microsoft.com/office/drawing/2014/main" id="{8975D01F-626D-8642-9953-F19AACC3E857}"/>
                    </a:ext>
                  </a:extLst>
                </p:cNvPr>
                <p:cNvSpPr txBox="1"/>
                <p:nvPr/>
              </p:nvSpPr>
              <p:spPr>
                <a:xfrm>
                  <a:off x="-468127" y="-445461"/>
                  <a:ext cx="657673" cy="81524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A</a:t>
                  </a:r>
                </a:p>
              </p:txBody>
            </p:sp>
          </p:grpSp>
          <p:grpSp>
            <p:nvGrpSpPr>
              <p:cNvPr id="5" name="Group 4">
                <a:extLst>
                  <a:ext uri="{FF2B5EF4-FFF2-40B4-BE49-F238E27FC236}">
                    <a16:creationId xmlns:a16="http://schemas.microsoft.com/office/drawing/2014/main" id="{4F143F32-78A5-F449-8F93-521798F6233D}"/>
                  </a:ext>
                </a:extLst>
              </p:cNvPr>
              <p:cNvGrpSpPr/>
              <p:nvPr/>
            </p:nvGrpSpPr>
            <p:grpSpPr>
              <a:xfrm>
                <a:off x="651120" y="476458"/>
                <a:ext cx="1968926" cy="1209922"/>
                <a:chOff x="651120" y="476458"/>
                <a:chExt cx="1968926" cy="1209922"/>
              </a:xfrm>
            </p:grpSpPr>
            <p:sp>
              <p:nvSpPr>
                <p:cNvPr id="73" name="TextBox 72">
                  <a:extLst>
                    <a:ext uri="{FF2B5EF4-FFF2-40B4-BE49-F238E27FC236}">
                      <a16:creationId xmlns:a16="http://schemas.microsoft.com/office/drawing/2014/main" id="{41052286-C813-1F42-BD0D-6BA15D8DB00D}"/>
                    </a:ext>
                  </a:extLst>
                </p:cNvPr>
                <p:cNvSpPr txBox="1"/>
                <p:nvPr/>
              </p:nvSpPr>
              <p:spPr>
                <a:xfrm>
                  <a:off x="651120" y="476458"/>
                  <a:ext cx="1005403"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Control</a:t>
                  </a:r>
                </a:p>
              </p:txBody>
            </p:sp>
            <p:sp>
              <p:nvSpPr>
                <p:cNvPr id="74" name="TextBox 73">
                  <a:extLst>
                    <a:ext uri="{FF2B5EF4-FFF2-40B4-BE49-F238E27FC236}">
                      <a16:creationId xmlns:a16="http://schemas.microsoft.com/office/drawing/2014/main" id="{EC9C34E7-39B2-9941-947B-347F32282EBA}"/>
                    </a:ext>
                  </a:extLst>
                </p:cNvPr>
                <p:cNvSpPr txBox="1"/>
                <p:nvPr/>
              </p:nvSpPr>
              <p:spPr>
                <a:xfrm>
                  <a:off x="664061" y="1317048"/>
                  <a:ext cx="1955985" cy="369332"/>
                </a:xfrm>
                <a:prstGeom prst="rect">
                  <a:avLst/>
                </a:prstGeom>
                <a:noFill/>
              </p:spPr>
              <p:txBody>
                <a:bodyPr wrap="none" rtlCol="0">
                  <a:spAutoFit/>
                </a:bodyPr>
                <a:lstStyle/>
                <a:p>
                  <a:r>
                    <a:rPr lang="en-US" b="1" i="1" dirty="0">
                      <a:latin typeface="Arial" panose="020B0604020202020204" pitchFamily="34" charset="0"/>
                      <a:cs typeface="Arial" panose="020B0604020202020204" pitchFamily="34" charset="0"/>
                    </a:rPr>
                    <a:t>cluap1</a:t>
                  </a:r>
                  <a:r>
                    <a:rPr lang="en-US" b="1" i="1" baseline="30000" dirty="0">
                      <a:latin typeface="Arial" panose="020B0604020202020204" pitchFamily="34" charset="0"/>
                      <a:cs typeface="Arial" panose="020B0604020202020204" pitchFamily="34" charset="0"/>
                    </a:rPr>
                    <a:t>hi3959a/stl839</a:t>
                  </a:r>
                  <a:endParaRPr lang="en-US" b="1" i="1" dirty="0">
                    <a:latin typeface="Arial" panose="020B0604020202020204" pitchFamily="34" charset="0"/>
                    <a:cs typeface="Arial" panose="020B0604020202020204" pitchFamily="34" charset="0"/>
                  </a:endParaRPr>
                </a:p>
              </p:txBody>
            </p:sp>
          </p:grpSp>
        </p:grpSp>
        <p:pic>
          <p:nvPicPr>
            <p:cNvPr id="6" name="Picture 5" descr="A close-up of a snake&#10;&#10;Description automatically generated with medium confidence">
              <a:extLst>
                <a:ext uri="{FF2B5EF4-FFF2-40B4-BE49-F238E27FC236}">
                  <a16:creationId xmlns:a16="http://schemas.microsoft.com/office/drawing/2014/main" id="{3F667F25-5FF8-5941-BED3-2AC14E6BC76E}"/>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5000"/>
                      </a14:imgEffect>
                    </a14:imgLayer>
                  </a14:imgProps>
                </a:ext>
              </a:extLst>
            </a:blip>
            <a:srcRect l="19051" r="26255" b="82437"/>
            <a:stretch/>
          </p:blipFill>
          <p:spPr>
            <a:xfrm rot="21207157">
              <a:off x="2606408" y="3392328"/>
              <a:ext cx="2281033" cy="520870"/>
            </a:xfrm>
            <a:prstGeom prst="rect">
              <a:avLst/>
            </a:prstGeom>
          </p:spPr>
        </p:pic>
        <p:pic>
          <p:nvPicPr>
            <p:cNvPr id="18" name="Picture 17" descr="A close-up of a snake&#10;&#10;Description automatically generated with medium confidence">
              <a:extLst>
                <a:ext uri="{FF2B5EF4-FFF2-40B4-BE49-F238E27FC236}">
                  <a16:creationId xmlns:a16="http://schemas.microsoft.com/office/drawing/2014/main" id="{9F1D4049-7315-AA46-852E-EC85C3FE22FB}"/>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5000"/>
                      </a14:imgEffect>
                    </a14:imgLayer>
                  </a14:imgProps>
                </a:ext>
              </a:extLst>
            </a:blip>
            <a:srcRect l="36025" t="44482" r="34213" b="27549"/>
            <a:stretch/>
          </p:blipFill>
          <p:spPr>
            <a:xfrm>
              <a:off x="2822725" y="4304347"/>
              <a:ext cx="1241233" cy="829474"/>
            </a:xfrm>
            <a:prstGeom prst="rect">
              <a:avLst/>
            </a:prstGeom>
          </p:spPr>
        </p:pic>
        <p:sp>
          <p:nvSpPr>
            <p:cNvPr id="19" name="Rectangle 18">
              <a:extLst>
                <a:ext uri="{FF2B5EF4-FFF2-40B4-BE49-F238E27FC236}">
                  <a16:creationId xmlns:a16="http://schemas.microsoft.com/office/drawing/2014/main" id="{F26E63E7-97CB-7F4E-8DFB-8F1C962F2A6E}"/>
                </a:ext>
              </a:extLst>
            </p:cNvPr>
            <p:cNvSpPr>
              <a:spLocks/>
            </p:cNvSpPr>
            <p:nvPr/>
          </p:nvSpPr>
          <p:spPr>
            <a:xfrm>
              <a:off x="2933895" y="5094357"/>
              <a:ext cx="666548" cy="45719"/>
            </a:xfrm>
            <a:prstGeom prst="rect">
              <a:avLst/>
            </a:prstGeom>
            <a:solidFill>
              <a:srgbClr val="F1F1F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cs typeface="Arial" panose="020B0604020202020204" pitchFamily="34" charset="0"/>
              </a:endParaRPr>
            </a:p>
          </p:txBody>
        </p:sp>
      </p:grpSp>
      <p:sp>
        <p:nvSpPr>
          <p:cNvPr id="4" name="TextBox 3">
            <a:extLst>
              <a:ext uri="{FF2B5EF4-FFF2-40B4-BE49-F238E27FC236}">
                <a16:creationId xmlns:a16="http://schemas.microsoft.com/office/drawing/2014/main" id="{7D5488C2-5A5B-6B47-94DB-66634CEBF258}"/>
              </a:ext>
            </a:extLst>
          </p:cNvPr>
          <p:cNvSpPr txBox="1"/>
          <p:nvPr/>
        </p:nvSpPr>
        <p:spPr>
          <a:xfrm>
            <a:off x="2130165" y="5541451"/>
            <a:ext cx="7931671" cy="1600438"/>
          </a:xfrm>
          <a:prstGeom prst="rect">
            <a:avLst/>
          </a:prstGeom>
          <a:noFill/>
        </p:spPr>
        <p:txBody>
          <a:bodyPr wrap="square" rtlCol="0">
            <a:spAutoFit/>
          </a:bodyPr>
          <a:lstStyle/>
          <a:p>
            <a:pPr algn="just"/>
            <a:r>
              <a:rPr lang="en-US" sz="1400" b="1" dirty="0">
                <a:latin typeface="Arial" panose="020B0604020202020204" pitchFamily="34" charset="0"/>
                <a:cs typeface="Arial" panose="020B0604020202020204" pitchFamily="34" charset="0"/>
              </a:rPr>
              <a:t>Supplementary Figure 3: Phenotypic complementation test reveals that </a:t>
            </a:r>
            <a:r>
              <a:rPr lang="en-US" sz="1400" b="1" i="1" dirty="0">
                <a:latin typeface="Arial" panose="020B0604020202020204" pitchFamily="34" charset="0"/>
                <a:cs typeface="Arial" panose="020B0604020202020204" pitchFamily="34" charset="0"/>
              </a:rPr>
              <a:t>cluap1</a:t>
            </a:r>
            <a:r>
              <a:rPr lang="en-US" sz="1400" b="1" i="1" baseline="30000" dirty="0">
                <a:latin typeface="Arial" panose="020B0604020202020204" pitchFamily="34" charset="0"/>
                <a:cs typeface="Arial" panose="020B0604020202020204" pitchFamily="34" charset="0"/>
              </a:rPr>
              <a:t>hi3959a/stl839</a:t>
            </a:r>
            <a:r>
              <a:rPr lang="en-US" sz="1400" b="1" i="1" dirty="0">
                <a:latin typeface="Arial" panose="020B0604020202020204" pitchFamily="34" charset="0"/>
                <a:cs typeface="Arial" panose="020B0604020202020204" pitchFamily="34" charset="0"/>
              </a:rPr>
              <a:t> </a:t>
            </a:r>
            <a:r>
              <a:rPr lang="en-US" sz="1400" b="1" dirty="0">
                <a:latin typeface="Arial" panose="020B0604020202020204" pitchFamily="34" charset="0"/>
                <a:cs typeface="Arial" panose="020B0604020202020204" pitchFamily="34" charset="0"/>
              </a:rPr>
              <a:t>mutants display body axis symmetry defects that are inherited at the Mendelian ratio. </a:t>
            </a:r>
            <a:r>
              <a:rPr lang="en-US" sz="1400" dirty="0">
                <a:latin typeface="Arial" panose="020B0604020202020204" pitchFamily="34" charset="0"/>
                <a:cs typeface="Arial" panose="020B0604020202020204" pitchFamily="34" charset="0"/>
              </a:rPr>
              <a:t>(A) Representative images of a control sibling and </a:t>
            </a:r>
            <a:r>
              <a:rPr lang="en-US" sz="1400" i="1" dirty="0">
                <a:latin typeface="Arial" panose="020B0604020202020204" pitchFamily="34" charset="0"/>
                <a:cs typeface="Arial" panose="020B0604020202020204" pitchFamily="34" charset="0"/>
              </a:rPr>
              <a:t>cluap1</a:t>
            </a:r>
            <a:r>
              <a:rPr lang="en-US" sz="1400" i="1" baseline="30000" dirty="0">
                <a:latin typeface="Arial" panose="020B0604020202020204" pitchFamily="34" charset="0"/>
                <a:cs typeface="Arial" panose="020B0604020202020204" pitchFamily="34" charset="0"/>
              </a:rPr>
              <a:t>hi3959a/stl839</a:t>
            </a:r>
            <a:r>
              <a:rPr lang="en-US" sz="1400" i="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mutant at 4 dpf. Mutants display body curvature. (B) This curvature is present in 29% of all total embryos, which suggests Mendelian inheritance of the mutant allele. (Statistics: Chi-square, observed vs. expected, p=0.054). Since the </a:t>
            </a:r>
            <a:r>
              <a:rPr lang="en-US" sz="1400" i="1" dirty="0">
                <a:latin typeface="Arial" panose="020B0604020202020204" pitchFamily="34" charset="0"/>
                <a:cs typeface="Arial" panose="020B0604020202020204" pitchFamily="34" charset="0"/>
              </a:rPr>
              <a:t>cluap1</a:t>
            </a:r>
            <a:r>
              <a:rPr lang="en-US" sz="1400" i="1" baseline="30000" dirty="0">
                <a:latin typeface="Arial" panose="020B0604020202020204" pitchFamily="34" charset="0"/>
                <a:cs typeface="Arial" panose="020B0604020202020204" pitchFamily="34" charset="0"/>
              </a:rPr>
              <a:t>hi3959a</a:t>
            </a:r>
            <a:r>
              <a:rPr lang="en-US" sz="1400" dirty="0">
                <a:latin typeface="Arial" panose="020B0604020202020204" pitchFamily="34" charset="0"/>
                <a:cs typeface="Arial" panose="020B0604020202020204" pitchFamily="34" charset="0"/>
              </a:rPr>
              <a:t> line is reported to be a zygotic null allele, we predict that the </a:t>
            </a:r>
            <a:r>
              <a:rPr lang="en-US" sz="1400" i="1" dirty="0">
                <a:latin typeface="Arial" panose="020B0604020202020204" pitchFamily="34" charset="0"/>
                <a:cs typeface="Arial" panose="020B0604020202020204" pitchFamily="34" charset="0"/>
              </a:rPr>
              <a:t>cluap1</a:t>
            </a:r>
            <a:r>
              <a:rPr lang="en-US" sz="1400" i="1" baseline="30000" dirty="0">
                <a:latin typeface="Arial" panose="020B0604020202020204" pitchFamily="34" charset="0"/>
                <a:cs typeface="Arial" panose="020B0604020202020204" pitchFamily="34" charset="0"/>
              </a:rPr>
              <a:t>stl839</a:t>
            </a:r>
            <a:r>
              <a:rPr lang="en-US" sz="1400" dirty="0">
                <a:latin typeface="Arial" panose="020B0604020202020204" pitchFamily="34" charset="0"/>
                <a:cs typeface="Arial" panose="020B0604020202020204" pitchFamily="34" charset="0"/>
              </a:rPr>
              <a:t> allele is also a null.</a:t>
            </a:r>
          </a:p>
        </p:txBody>
      </p:sp>
    </p:spTree>
    <p:extLst>
      <p:ext uri="{BB962C8B-B14F-4D97-AF65-F5344CB8AC3E}">
        <p14:creationId xmlns:p14="http://schemas.microsoft.com/office/powerpoint/2010/main" val="2945922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8D90DCB-BF3A-3748-89C2-6AAEC8EC4C61}"/>
              </a:ext>
            </a:extLst>
          </p:cNvPr>
          <p:cNvGrpSpPr/>
          <p:nvPr/>
        </p:nvGrpSpPr>
        <p:grpSpPr>
          <a:xfrm>
            <a:off x="4021220" y="1401844"/>
            <a:ext cx="4149561" cy="2694039"/>
            <a:chOff x="3870737" y="1656221"/>
            <a:chExt cx="4149561" cy="2694039"/>
          </a:xfrm>
        </p:grpSpPr>
        <p:pic>
          <p:nvPicPr>
            <p:cNvPr id="4" name="Picture 3" descr="Chart, box and whisker chart&#10;&#10;Description automatically generated">
              <a:extLst>
                <a:ext uri="{FF2B5EF4-FFF2-40B4-BE49-F238E27FC236}">
                  <a16:creationId xmlns:a16="http://schemas.microsoft.com/office/drawing/2014/main" id="{AEE57060-DD13-7E43-8E50-08A6E00D9768}"/>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l="22890" b="19257"/>
            <a:stretch/>
          </p:blipFill>
          <p:spPr>
            <a:xfrm>
              <a:off x="3984607" y="1932938"/>
              <a:ext cx="3680470" cy="1857173"/>
            </a:xfrm>
            <a:prstGeom prst="rect">
              <a:avLst/>
            </a:prstGeom>
          </p:spPr>
        </p:pic>
        <p:grpSp>
          <p:nvGrpSpPr>
            <p:cNvPr id="6" name="Group 5">
              <a:extLst>
                <a:ext uri="{FF2B5EF4-FFF2-40B4-BE49-F238E27FC236}">
                  <a16:creationId xmlns:a16="http://schemas.microsoft.com/office/drawing/2014/main" id="{BD8B73A4-0282-214C-A804-41C768262807}"/>
                </a:ext>
              </a:extLst>
            </p:cNvPr>
            <p:cNvGrpSpPr/>
            <p:nvPr/>
          </p:nvGrpSpPr>
          <p:grpSpPr>
            <a:xfrm>
              <a:off x="7307663" y="2394988"/>
              <a:ext cx="712635" cy="972985"/>
              <a:chOff x="9166546" y="6056214"/>
              <a:chExt cx="712635" cy="972985"/>
            </a:xfrm>
          </p:grpSpPr>
          <p:sp>
            <p:nvSpPr>
              <p:cNvPr id="41" name="TextBox 40">
                <a:extLst>
                  <a:ext uri="{FF2B5EF4-FFF2-40B4-BE49-F238E27FC236}">
                    <a16:creationId xmlns:a16="http://schemas.microsoft.com/office/drawing/2014/main" id="{A41A6DF5-750A-764C-A7C8-C154E792E462}"/>
                  </a:ext>
                </a:extLst>
              </p:cNvPr>
              <p:cNvSpPr txBox="1"/>
              <p:nvPr/>
            </p:nvSpPr>
            <p:spPr>
              <a:xfrm>
                <a:off x="9166546" y="6056214"/>
                <a:ext cx="712635" cy="299925"/>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300 bp</a:t>
                </a:r>
              </a:p>
            </p:txBody>
          </p:sp>
          <p:sp>
            <p:nvSpPr>
              <p:cNvPr id="42" name="TextBox 41">
                <a:extLst>
                  <a:ext uri="{FF2B5EF4-FFF2-40B4-BE49-F238E27FC236}">
                    <a16:creationId xmlns:a16="http://schemas.microsoft.com/office/drawing/2014/main" id="{A69C609F-1C49-884C-919F-232348073E4C}"/>
                  </a:ext>
                </a:extLst>
              </p:cNvPr>
              <p:cNvSpPr txBox="1"/>
              <p:nvPr/>
            </p:nvSpPr>
            <p:spPr>
              <a:xfrm>
                <a:off x="9166546" y="6729274"/>
                <a:ext cx="712635" cy="299925"/>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250 bp</a:t>
                </a:r>
              </a:p>
            </p:txBody>
          </p:sp>
        </p:grpSp>
        <p:sp>
          <p:nvSpPr>
            <p:cNvPr id="8" name="TextBox 7">
              <a:extLst>
                <a:ext uri="{FF2B5EF4-FFF2-40B4-BE49-F238E27FC236}">
                  <a16:creationId xmlns:a16="http://schemas.microsoft.com/office/drawing/2014/main" id="{EEB01BFA-CD19-334D-B253-DA553C17F60B}"/>
                </a:ext>
              </a:extLst>
            </p:cNvPr>
            <p:cNvSpPr txBox="1"/>
            <p:nvPr/>
          </p:nvSpPr>
          <p:spPr>
            <a:xfrm rot="16200000">
              <a:off x="6061330" y="3444374"/>
              <a:ext cx="1321196"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20% het. DNA</a:t>
              </a:r>
            </a:p>
          </p:txBody>
        </p:sp>
        <p:sp>
          <p:nvSpPr>
            <p:cNvPr id="17" name="TextBox 16">
              <a:extLst>
                <a:ext uri="{FF2B5EF4-FFF2-40B4-BE49-F238E27FC236}">
                  <a16:creationId xmlns:a16="http://schemas.microsoft.com/office/drawing/2014/main" id="{4909A38B-1CCB-E94D-B3FF-BB9E807D2223}"/>
                </a:ext>
              </a:extLst>
            </p:cNvPr>
            <p:cNvSpPr txBox="1"/>
            <p:nvPr/>
          </p:nvSpPr>
          <p:spPr>
            <a:xfrm>
              <a:off x="4051902" y="2050237"/>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1</a:t>
              </a:r>
            </a:p>
          </p:txBody>
        </p:sp>
        <p:sp>
          <p:nvSpPr>
            <p:cNvPr id="18" name="TextBox 17">
              <a:extLst>
                <a:ext uri="{FF2B5EF4-FFF2-40B4-BE49-F238E27FC236}">
                  <a16:creationId xmlns:a16="http://schemas.microsoft.com/office/drawing/2014/main" id="{6098BF93-4C0B-EA41-A0DE-40B3D111AF19}"/>
                </a:ext>
              </a:extLst>
            </p:cNvPr>
            <p:cNvSpPr txBox="1"/>
            <p:nvPr/>
          </p:nvSpPr>
          <p:spPr>
            <a:xfrm>
              <a:off x="4460592" y="2050237"/>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2</a:t>
              </a:r>
            </a:p>
          </p:txBody>
        </p:sp>
        <p:sp>
          <p:nvSpPr>
            <p:cNvPr id="19" name="TextBox 18">
              <a:extLst>
                <a:ext uri="{FF2B5EF4-FFF2-40B4-BE49-F238E27FC236}">
                  <a16:creationId xmlns:a16="http://schemas.microsoft.com/office/drawing/2014/main" id="{4228B80B-54C4-0444-A117-62107B66D297}"/>
                </a:ext>
              </a:extLst>
            </p:cNvPr>
            <p:cNvSpPr txBox="1"/>
            <p:nvPr/>
          </p:nvSpPr>
          <p:spPr>
            <a:xfrm>
              <a:off x="4885557" y="2050237"/>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3</a:t>
              </a:r>
            </a:p>
          </p:txBody>
        </p:sp>
        <p:sp>
          <p:nvSpPr>
            <p:cNvPr id="20" name="TextBox 19">
              <a:extLst>
                <a:ext uri="{FF2B5EF4-FFF2-40B4-BE49-F238E27FC236}">
                  <a16:creationId xmlns:a16="http://schemas.microsoft.com/office/drawing/2014/main" id="{F70AA9F4-FE78-DE45-A4AD-9D0EF2AFB73D}"/>
                </a:ext>
              </a:extLst>
            </p:cNvPr>
            <p:cNvSpPr txBox="1"/>
            <p:nvPr/>
          </p:nvSpPr>
          <p:spPr>
            <a:xfrm>
              <a:off x="5296186" y="2050237"/>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4</a:t>
              </a:r>
            </a:p>
          </p:txBody>
        </p:sp>
        <p:sp>
          <p:nvSpPr>
            <p:cNvPr id="21" name="TextBox 20">
              <a:extLst>
                <a:ext uri="{FF2B5EF4-FFF2-40B4-BE49-F238E27FC236}">
                  <a16:creationId xmlns:a16="http://schemas.microsoft.com/office/drawing/2014/main" id="{5158A277-A2BD-284D-AE5E-0B0DFD452935}"/>
                </a:ext>
              </a:extLst>
            </p:cNvPr>
            <p:cNvSpPr txBox="1"/>
            <p:nvPr/>
          </p:nvSpPr>
          <p:spPr>
            <a:xfrm>
              <a:off x="5704716" y="2050237"/>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5</a:t>
              </a:r>
            </a:p>
          </p:txBody>
        </p:sp>
        <p:sp>
          <p:nvSpPr>
            <p:cNvPr id="22" name="TextBox 21">
              <a:extLst>
                <a:ext uri="{FF2B5EF4-FFF2-40B4-BE49-F238E27FC236}">
                  <a16:creationId xmlns:a16="http://schemas.microsoft.com/office/drawing/2014/main" id="{9BA42EEA-5BFD-9D4A-AA8F-63B54CCCE1D2}"/>
                </a:ext>
              </a:extLst>
            </p:cNvPr>
            <p:cNvSpPr txBox="1"/>
            <p:nvPr/>
          </p:nvSpPr>
          <p:spPr>
            <a:xfrm>
              <a:off x="6120566" y="2050237"/>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6</a:t>
              </a:r>
            </a:p>
          </p:txBody>
        </p:sp>
        <p:cxnSp>
          <p:nvCxnSpPr>
            <p:cNvPr id="24" name="Straight Arrow Connector 23">
              <a:extLst>
                <a:ext uri="{FF2B5EF4-FFF2-40B4-BE49-F238E27FC236}">
                  <a16:creationId xmlns:a16="http://schemas.microsoft.com/office/drawing/2014/main" id="{1168650E-40DF-EB49-9CFA-DBCEA3167048}"/>
                </a:ext>
              </a:extLst>
            </p:cNvPr>
            <p:cNvCxnSpPr>
              <a:cxnSpLocks/>
            </p:cNvCxnSpPr>
            <p:nvPr/>
          </p:nvCxnSpPr>
          <p:spPr>
            <a:xfrm>
              <a:off x="4009370" y="2294821"/>
              <a:ext cx="2866447" cy="0"/>
            </a:xfrm>
            <a:prstGeom prst="straightConnector1">
              <a:avLst/>
            </a:prstGeom>
            <a:ln w="9525">
              <a:headEnd type="none"/>
              <a:tailEnd type="none"/>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470BEACD-E79C-114A-B4A5-325EC256E65E}"/>
                </a:ext>
              </a:extLst>
            </p:cNvPr>
            <p:cNvSpPr txBox="1"/>
            <p:nvPr/>
          </p:nvSpPr>
          <p:spPr>
            <a:xfrm rot="16200000">
              <a:off x="6767436" y="1918209"/>
              <a:ext cx="681597"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ladder</a:t>
              </a:r>
            </a:p>
          </p:txBody>
        </p:sp>
        <p:sp>
          <p:nvSpPr>
            <p:cNvPr id="27" name="Rectangle 26">
              <a:extLst>
                <a:ext uri="{FF2B5EF4-FFF2-40B4-BE49-F238E27FC236}">
                  <a16:creationId xmlns:a16="http://schemas.microsoft.com/office/drawing/2014/main" id="{E07CECB7-C19E-F34A-A2F5-4CA871EEEB33}"/>
                </a:ext>
              </a:extLst>
            </p:cNvPr>
            <p:cNvSpPr>
              <a:spLocks/>
            </p:cNvSpPr>
            <p:nvPr/>
          </p:nvSpPr>
          <p:spPr>
            <a:xfrm>
              <a:off x="3870737" y="1656221"/>
              <a:ext cx="4125950" cy="269403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AAE05E3A-868D-254C-AE25-B9C36C8CA6F3}"/>
                </a:ext>
              </a:extLst>
            </p:cNvPr>
            <p:cNvSpPr txBox="1"/>
            <p:nvPr/>
          </p:nvSpPr>
          <p:spPr>
            <a:xfrm>
              <a:off x="6537628" y="2042863"/>
              <a:ext cx="284052"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7</a:t>
              </a:r>
            </a:p>
          </p:txBody>
        </p:sp>
      </p:grpSp>
      <p:sp>
        <p:nvSpPr>
          <p:cNvPr id="23" name="TextBox 22">
            <a:extLst>
              <a:ext uri="{FF2B5EF4-FFF2-40B4-BE49-F238E27FC236}">
                <a16:creationId xmlns:a16="http://schemas.microsoft.com/office/drawing/2014/main" id="{B4BC4AC4-E7E1-9447-BBEC-1B7D0627C749}"/>
              </a:ext>
            </a:extLst>
          </p:cNvPr>
          <p:cNvSpPr txBox="1"/>
          <p:nvPr/>
        </p:nvSpPr>
        <p:spPr>
          <a:xfrm>
            <a:off x="180413" y="221942"/>
            <a:ext cx="264687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Supplementary Figure 4</a:t>
            </a:r>
          </a:p>
        </p:txBody>
      </p:sp>
      <p:sp>
        <p:nvSpPr>
          <p:cNvPr id="2" name="TextBox 1">
            <a:extLst>
              <a:ext uri="{FF2B5EF4-FFF2-40B4-BE49-F238E27FC236}">
                <a16:creationId xmlns:a16="http://schemas.microsoft.com/office/drawing/2014/main" id="{80CE43D9-0CAF-4046-B316-CB700C29D279}"/>
              </a:ext>
            </a:extLst>
          </p:cNvPr>
          <p:cNvSpPr txBox="1"/>
          <p:nvPr/>
        </p:nvSpPr>
        <p:spPr>
          <a:xfrm>
            <a:off x="3341371" y="4205808"/>
            <a:ext cx="5509259" cy="4401205"/>
          </a:xfrm>
          <a:prstGeom prst="rect">
            <a:avLst/>
          </a:prstGeom>
          <a:noFill/>
        </p:spPr>
        <p:txBody>
          <a:bodyPr wrap="square" rtlCol="0">
            <a:spAutoFit/>
          </a:bodyPr>
          <a:lstStyle/>
          <a:p>
            <a:pPr algn="just"/>
            <a:r>
              <a:rPr lang="en-US" sz="1400" b="1" dirty="0">
                <a:latin typeface="Arial" panose="020B0604020202020204" pitchFamily="34" charset="0"/>
                <a:cs typeface="Arial" panose="020B0604020202020204" pitchFamily="34" charset="0"/>
              </a:rPr>
              <a:t>Supplementary Figure 4: Distinguishing between homozygous wildtype and homozygous mutant DNA bands can be clarified by addition of a low concentration of heterozygous DNA.</a:t>
            </a:r>
            <a:r>
              <a:rPr lang="en-US" sz="1400" dirty="0">
                <a:latin typeface="Arial" panose="020B0604020202020204" pitchFamily="34" charset="0"/>
                <a:cs typeface="Arial" panose="020B0604020202020204" pitchFamily="34" charset="0"/>
              </a:rPr>
              <a:t> When working with small indels, capillary differences in migration speed can hinder identification of homozygous mutant versus homozygous wildtype DNA bands. We suggest adding diluted PCR product from a previously identified heterozygous sample to each well at 10-20% of the total DNA concentration. The resulting fragment analysis will display more intense bands for the unknown sample and lighter bands for the heterozygous control. With the presence of the heterozygous sample in each well, the homozygous samples align with the wildtype or mutant DNA bands, thus easing identification of homozygous samples. F2 progeny from the </a:t>
            </a:r>
            <a:r>
              <a:rPr lang="en-US" sz="1400" i="1" dirty="0">
                <a:latin typeface="Arial" panose="020B0604020202020204" pitchFamily="34" charset="0"/>
                <a:cs typeface="Arial" panose="020B0604020202020204" pitchFamily="34" charset="0"/>
              </a:rPr>
              <a:t>cluap1</a:t>
            </a:r>
            <a:r>
              <a:rPr lang="en-US" sz="1400" i="1" baseline="30000" dirty="0">
                <a:latin typeface="Arial" panose="020B0604020202020204" pitchFamily="34" charset="0"/>
                <a:cs typeface="Arial" panose="020B0604020202020204" pitchFamily="34" charset="0"/>
              </a:rPr>
              <a:t>stl839</a:t>
            </a:r>
            <a:r>
              <a:rPr lang="en-US" sz="1400" dirty="0">
                <a:latin typeface="Arial" panose="020B0604020202020204" pitchFamily="34" charset="0"/>
                <a:cs typeface="Arial" panose="020B0604020202020204" pitchFamily="34" charset="0"/>
              </a:rPr>
              <a:t> line were genotyped using fragment analysis (Lanes 1-6).</a:t>
            </a:r>
            <a:r>
              <a:rPr lang="en-US" sz="1400" i="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For each well, a previously identified heterozygous PCR product was added at 20% of the total DNA of the well (8 </a:t>
            </a:r>
            <a:r>
              <a:rPr lang="en-US" sz="1400" dirty="0" err="1">
                <a:latin typeface="Arial" panose="020B0604020202020204" pitchFamily="34" charset="0"/>
                <a:cs typeface="Arial" panose="020B0604020202020204" pitchFamily="34" charset="0"/>
              </a:rPr>
              <a:t>μL</a:t>
            </a:r>
            <a:r>
              <a:rPr lang="en-US" sz="1400" dirty="0">
                <a:latin typeface="Arial" panose="020B0604020202020204" pitchFamily="34" charset="0"/>
                <a:cs typeface="Arial" panose="020B0604020202020204" pitchFamily="34" charset="0"/>
              </a:rPr>
              <a:t> unknown sample with 2 </a:t>
            </a:r>
            <a:r>
              <a:rPr lang="en-US" sz="1400" dirty="0" err="1">
                <a:latin typeface="Arial" panose="020B0604020202020204" pitchFamily="34" charset="0"/>
                <a:cs typeface="Arial" panose="020B0604020202020204" pitchFamily="34" charset="0"/>
              </a:rPr>
              <a:t>μL</a:t>
            </a:r>
            <a:r>
              <a:rPr lang="en-US" sz="1400" dirty="0">
                <a:latin typeface="Arial" panose="020B0604020202020204" pitchFamily="34" charset="0"/>
                <a:cs typeface="Arial" panose="020B0604020202020204" pitchFamily="34" charset="0"/>
              </a:rPr>
              <a:t> heterozygous sample). Lane 7 contains only 20% of the heterozygous sample for reference. With this method, Lanes 1-2 can be identified as heterozygotes, Lanes 3-4 as homozygous wildtype, and Lanes 5-6 as homozygous mutants.</a:t>
            </a:r>
          </a:p>
        </p:txBody>
      </p:sp>
    </p:spTree>
    <p:extLst>
      <p:ext uri="{BB962C8B-B14F-4D97-AF65-F5344CB8AC3E}">
        <p14:creationId xmlns:p14="http://schemas.microsoft.com/office/powerpoint/2010/main" val="3057394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B4BC4AC4-E7E1-9447-BBEC-1B7D0627C749}"/>
              </a:ext>
            </a:extLst>
          </p:cNvPr>
          <p:cNvSpPr txBox="1"/>
          <p:nvPr/>
        </p:nvSpPr>
        <p:spPr>
          <a:xfrm>
            <a:off x="180413" y="221942"/>
            <a:ext cx="254018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Supplementary Table 1</a:t>
            </a:r>
          </a:p>
        </p:txBody>
      </p:sp>
      <p:graphicFrame>
        <p:nvGraphicFramePr>
          <p:cNvPr id="5" name="Table 6">
            <a:extLst>
              <a:ext uri="{FF2B5EF4-FFF2-40B4-BE49-F238E27FC236}">
                <a16:creationId xmlns:a16="http://schemas.microsoft.com/office/drawing/2014/main" id="{1EDB2762-2427-9548-85C3-5F5F0597C45B}"/>
              </a:ext>
            </a:extLst>
          </p:cNvPr>
          <p:cNvGraphicFramePr>
            <a:graphicFrameLocks noGrp="1"/>
          </p:cNvGraphicFramePr>
          <p:nvPr>
            <p:extLst>
              <p:ext uri="{D42A27DB-BD31-4B8C-83A1-F6EECF244321}">
                <p14:modId xmlns:p14="http://schemas.microsoft.com/office/powerpoint/2010/main" val="3181107980"/>
              </p:ext>
            </p:extLst>
          </p:nvPr>
        </p:nvGraphicFramePr>
        <p:xfrm>
          <a:off x="1448435" y="1931581"/>
          <a:ext cx="9295130" cy="1473200"/>
        </p:xfrm>
        <a:graphic>
          <a:graphicData uri="http://schemas.openxmlformats.org/drawingml/2006/table">
            <a:tbl>
              <a:tblPr firstRow="1" bandRow="1">
                <a:tableStyleId>{073A0DAA-6AF3-43AB-8588-CEC1D06C72B9}</a:tableStyleId>
              </a:tblPr>
              <a:tblGrid>
                <a:gridCol w="1411306">
                  <a:extLst>
                    <a:ext uri="{9D8B030D-6E8A-4147-A177-3AD203B41FA5}">
                      <a16:colId xmlns:a16="http://schemas.microsoft.com/office/drawing/2014/main" val="2022744390"/>
                    </a:ext>
                  </a:extLst>
                </a:gridCol>
                <a:gridCol w="1515035">
                  <a:extLst>
                    <a:ext uri="{9D8B030D-6E8A-4147-A177-3AD203B41FA5}">
                      <a16:colId xmlns:a16="http://schemas.microsoft.com/office/drawing/2014/main" val="1592745500"/>
                    </a:ext>
                  </a:extLst>
                </a:gridCol>
                <a:gridCol w="1201271">
                  <a:extLst>
                    <a:ext uri="{9D8B030D-6E8A-4147-A177-3AD203B41FA5}">
                      <a16:colId xmlns:a16="http://schemas.microsoft.com/office/drawing/2014/main" val="1617759259"/>
                    </a:ext>
                  </a:extLst>
                </a:gridCol>
                <a:gridCol w="2259106">
                  <a:extLst>
                    <a:ext uri="{9D8B030D-6E8A-4147-A177-3AD203B41FA5}">
                      <a16:colId xmlns:a16="http://schemas.microsoft.com/office/drawing/2014/main" val="962984297"/>
                    </a:ext>
                  </a:extLst>
                </a:gridCol>
                <a:gridCol w="2908412">
                  <a:extLst>
                    <a:ext uri="{9D8B030D-6E8A-4147-A177-3AD203B41FA5}">
                      <a16:colId xmlns:a16="http://schemas.microsoft.com/office/drawing/2014/main" val="865015467"/>
                    </a:ext>
                  </a:extLst>
                </a:gridCol>
              </a:tblGrid>
              <a:tr h="370840">
                <a:tc>
                  <a:txBody>
                    <a:bodyPr/>
                    <a:lstStyle/>
                    <a:p>
                      <a:pPr algn="ctr"/>
                      <a:r>
                        <a:rPr lang="en-US" sz="1400" dirty="0">
                          <a:latin typeface="Arial" panose="020B0604020202020204" pitchFamily="34" charset="0"/>
                          <a:cs typeface="Arial" panose="020B0604020202020204" pitchFamily="34" charset="0"/>
                        </a:rPr>
                        <a:t>Predicted WT Amplicon Size (bp)</a:t>
                      </a:r>
                    </a:p>
                  </a:txBody>
                  <a:tcPr/>
                </a:tc>
                <a:tc>
                  <a:txBody>
                    <a:bodyPr/>
                    <a:lstStyle/>
                    <a:p>
                      <a:pPr algn="ctr"/>
                      <a:r>
                        <a:rPr lang="en-US" sz="1400" dirty="0">
                          <a:latin typeface="Arial" panose="020B0604020202020204" pitchFamily="34" charset="0"/>
                          <a:cs typeface="Arial" panose="020B0604020202020204" pitchFamily="34" charset="0"/>
                        </a:rPr>
                        <a:t>Running size of WT band</a:t>
                      </a:r>
                    </a:p>
                    <a:p>
                      <a:pPr algn="ctr"/>
                      <a:r>
                        <a:rPr lang="en-US" sz="1400" dirty="0">
                          <a:latin typeface="Arial" panose="020B0604020202020204" pitchFamily="34" charset="0"/>
                          <a:cs typeface="Arial" panose="020B0604020202020204" pitchFamily="34" charset="0"/>
                        </a:rPr>
                        <a:t>(bp ± SD)</a:t>
                      </a:r>
                    </a:p>
                  </a:txBody>
                  <a:tcPr/>
                </a:tc>
                <a:tc>
                  <a:txBody>
                    <a:bodyPr/>
                    <a:lstStyle/>
                    <a:p>
                      <a:pPr algn="ctr"/>
                      <a:r>
                        <a:rPr lang="en-US" sz="1400" dirty="0">
                          <a:latin typeface="Arial" panose="020B0604020202020204" pitchFamily="34" charset="0"/>
                          <a:cs typeface="Arial" panose="020B0604020202020204" pitchFamily="34" charset="0"/>
                        </a:rPr>
                        <a:t>Precision</a:t>
                      </a:r>
                    </a:p>
                    <a:p>
                      <a:pPr algn="ctr"/>
                      <a:r>
                        <a:rPr lang="en-US" sz="1400" dirty="0">
                          <a:latin typeface="Arial" panose="020B0604020202020204" pitchFamily="34" charset="0"/>
                          <a:cs typeface="Arial" panose="020B0604020202020204" pitchFamily="34" charset="0"/>
                        </a:rPr>
                        <a:t>(%)</a:t>
                      </a:r>
                    </a:p>
                  </a:txBody>
                  <a:tcPr/>
                </a:tc>
                <a:tc>
                  <a:txBody>
                    <a:bodyPr/>
                    <a:lstStyle/>
                    <a:p>
                      <a:pPr algn="ctr"/>
                      <a:r>
                        <a:rPr lang="en-US" sz="1400" dirty="0">
                          <a:latin typeface="Arial" panose="020B0604020202020204" pitchFamily="34" charset="0"/>
                          <a:cs typeface="Arial" panose="020B0604020202020204" pitchFamily="34" charset="0"/>
                        </a:rPr>
                        <a:t>Accuracy in predicting WT amplicon size</a:t>
                      </a:r>
                    </a:p>
                    <a:p>
                      <a:pPr algn="ctr"/>
                      <a:r>
                        <a:rPr lang="en-US" sz="1400" dirty="0">
                          <a:latin typeface="Arial" panose="020B0604020202020204" pitchFamily="34" charset="0"/>
                          <a:cs typeface="Arial" panose="020B0604020202020204" pitchFamily="34" charset="0"/>
                        </a:rPr>
                        <a:t>(%)</a:t>
                      </a:r>
                    </a:p>
                  </a:txBody>
                  <a:tcPr/>
                </a:tc>
                <a:tc>
                  <a:txBody>
                    <a:bodyPr/>
                    <a:lstStyle/>
                    <a:p>
                      <a:pPr algn="ctr"/>
                      <a:r>
                        <a:rPr lang="en-US" sz="1400" dirty="0">
                          <a:latin typeface="Arial" panose="020B0604020202020204" pitchFamily="34" charset="0"/>
                          <a:cs typeface="Arial" panose="020B0604020202020204" pitchFamily="34" charset="0"/>
                        </a:rPr>
                        <a:t>Observed difference between WT and mutant bands</a:t>
                      </a:r>
                    </a:p>
                    <a:p>
                      <a:pPr algn="ctr"/>
                      <a:r>
                        <a:rPr lang="en-US" sz="1400" dirty="0">
                          <a:latin typeface="Arial" panose="020B0604020202020204" pitchFamily="34" charset="0"/>
                          <a:cs typeface="Arial" panose="020B0604020202020204" pitchFamily="34" charset="0"/>
                        </a:rPr>
                        <a:t>(bp ± SD)</a:t>
                      </a:r>
                    </a:p>
                  </a:txBody>
                  <a:tcPr/>
                </a:tc>
                <a:extLst>
                  <a:ext uri="{0D108BD9-81ED-4DB2-BD59-A6C34878D82A}">
                    <a16:rowId xmlns:a16="http://schemas.microsoft.com/office/drawing/2014/main" val="2857284974"/>
                  </a:ext>
                </a:extLst>
              </a:tr>
              <a:tr h="370840">
                <a:tc>
                  <a:txBody>
                    <a:bodyPr/>
                    <a:lstStyle/>
                    <a:p>
                      <a:pPr algn="ctr"/>
                      <a:r>
                        <a:rPr lang="en-US" sz="1400" dirty="0">
                          <a:latin typeface="Arial" panose="020B0604020202020204" pitchFamily="34" charset="0"/>
                          <a:cs typeface="Arial" panose="020B0604020202020204" pitchFamily="34" charset="0"/>
                        </a:rPr>
                        <a:t>266</a:t>
                      </a:r>
                    </a:p>
                  </a:txBody>
                  <a:tcPr anchor="ctr"/>
                </a:tc>
                <a:tc>
                  <a:txBody>
                    <a:bodyPr/>
                    <a:lstStyle/>
                    <a:p>
                      <a:pPr algn="ctr"/>
                      <a:r>
                        <a:rPr lang="en-US" sz="1400" dirty="0">
                          <a:latin typeface="Arial" panose="020B0604020202020204" pitchFamily="34" charset="0"/>
                          <a:cs typeface="Arial" panose="020B0604020202020204" pitchFamily="34" charset="0"/>
                        </a:rPr>
                        <a:t>273.4 ± 3.0</a:t>
                      </a:r>
                    </a:p>
                  </a:txBody>
                  <a:tcPr anchor="ctr"/>
                </a:tc>
                <a:tc>
                  <a:txBody>
                    <a:bodyPr/>
                    <a:lstStyle/>
                    <a:p>
                      <a:pPr algn="ctr"/>
                      <a:r>
                        <a:rPr lang="en-US" sz="1400" dirty="0">
                          <a:latin typeface="Arial" panose="020B0604020202020204" pitchFamily="34" charset="0"/>
                          <a:cs typeface="Arial" panose="020B0604020202020204" pitchFamily="34" charset="0"/>
                        </a:rPr>
                        <a:t>1.1%</a:t>
                      </a:r>
                    </a:p>
                  </a:txBody>
                  <a:tcPr anchor="ctr"/>
                </a:tc>
                <a:tc>
                  <a:txBody>
                    <a:bodyPr/>
                    <a:lstStyle/>
                    <a:p>
                      <a:pPr algn="ctr"/>
                      <a:r>
                        <a:rPr lang="en-US" sz="1400" dirty="0">
                          <a:latin typeface="Arial" panose="020B0604020202020204" pitchFamily="34" charset="0"/>
                          <a:cs typeface="Arial" panose="020B0604020202020204" pitchFamily="34" charset="0"/>
                        </a:rPr>
                        <a:t>2.8%</a:t>
                      </a:r>
                    </a:p>
                  </a:txBody>
                  <a:tcPr anchor="ctr"/>
                </a:tc>
                <a:tc>
                  <a:txBody>
                    <a:bodyPr/>
                    <a:lstStyle/>
                    <a:p>
                      <a:pPr algn="ctr"/>
                      <a:r>
                        <a:rPr lang="en-US" sz="1400" dirty="0">
                          <a:latin typeface="Arial" panose="020B0604020202020204" pitchFamily="34" charset="0"/>
                          <a:cs typeface="Arial" panose="020B0604020202020204" pitchFamily="34" charset="0"/>
                        </a:rPr>
                        <a:t>6.6 ± 0.5</a:t>
                      </a:r>
                    </a:p>
                  </a:txBody>
                  <a:tcPr anchor="ctr"/>
                </a:tc>
                <a:extLst>
                  <a:ext uri="{0D108BD9-81ED-4DB2-BD59-A6C34878D82A}">
                    <a16:rowId xmlns:a16="http://schemas.microsoft.com/office/drawing/2014/main" val="3008032091"/>
                  </a:ext>
                </a:extLst>
              </a:tr>
              <a:tr h="370840">
                <a:tc>
                  <a:txBody>
                    <a:bodyPr/>
                    <a:lstStyle/>
                    <a:p>
                      <a:pPr algn="ctr"/>
                      <a:r>
                        <a:rPr lang="en-US" sz="1400" dirty="0">
                          <a:latin typeface="Arial" panose="020B0604020202020204" pitchFamily="34" charset="0"/>
                          <a:cs typeface="Arial" panose="020B0604020202020204" pitchFamily="34" charset="0"/>
                        </a:rPr>
                        <a:t>74</a:t>
                      </a:r>
                    </a:p>
                  </a:txBody>
                  <a:tcPr anchor="ctr"/>
                </a:tc>
                <a:tc>
                  <a:txBody>
                    <a:bodyPr/>
                    <a:lstStyle/>
                    <a:p>
                      <a:pPr algn="ctr"/>
                      <a:r>
                        <a:rPr lang="en-US" sz="1400" dirty="0">
                          <a:latin typeface="Arial" panose="020B0604020202020204" pitchFamily="34" charset="0"/>
                          <a:cs typeface="Arial" panose="020B0604020202020204" pitchFamily="34" charset="0"/>
                        </a:rPr>
                        <a:t>86.1 ± 0.7</a:t>
                      </a:r>
                    </a:p>
                  </a:txBody>
                  <a:tcPr anchor="ctr"/>
                </a:tc>
                <a:tc>
                  <a:txBody>
                    <a:bodyPr/>
                    <a:lstStyle/>
                    <a:p>
                      <a:pPr algn="ctr"/>
                      <a:r>
                        <a:rPr lang="en-US" sz="1400" dirty="0">
                          <a:latin typeface="Arial" panose="020B0604020202020204" pitchFamily="34" charset="0"/>
                          <a:cs typeface="Arial" panose="020B0604020202020204" pitchFamily="34" charset="0"/>
                        </a:rPr>
                        <a:t>0.8%</a:t>
                      </a:r>
                    </a:p>
                  </a:txBody>
                  <a:tcPr anchor="ctr"/>
                </a:tc>
                <a:tc>
                  <a:txBody>
                    <a:bodyPr/>
                    <a:lstStyle/>
                    <a:p>
                      <a:pPr algn="ctr"/>
                      <a:r>
                        <a:rPr lang="en-US" sz="1400" dirty="0">
                          <a:latin typeface="Arial" panose="020B0604020202020204" pitchFamily="34" charset="0"/>
                          <a:cs typeface="Arial" panose="020B0604020202020204" pitchFamily="34" charset="0"/>
                        </a:rPr>
                        <a:t>16.4%</a:t>
                      </a:r>
                    </a:p>
                  </a:txBody>
                  <a:tcPr anchor="ctr"/>
                </a:tc>
                <a:tc>
                  <a:txBody>
                    <a:bodyPr/>
                    <a:lstStyle/>
                    <a:p>
                      <a:pPr algn="ctr"/>
                      <a:r>
                        <a:rPr lang="en-US" sz="1400" dirty="0">
                          <a:latin typeface="Arial" panose="020B0604020202020204" pitchFamily="34" charset="0"/>
                          <a:cs typeface="Arial" panose="020B0604020202020204" pitchFamily="34" charset="0"/>
                        </a:rPr>
                        <a:t>6.0 ± 0.2</a:t>
                      </a:r>
                    </a:p>
                  </a:txBody>
                  <a:tcPr anchor="ctr"/>
                </a:tc>
                <a:extLst>
                  <a:ext uri="{0D108BD9-81ED-4DB2-BD59-A6C34878D82A}">
                    <a16:rowId xmlns:a16="http://schemas.microsoft.com/office/drawing/2014/main" val="3727306315"/>
                  </a:ext>
                </a:extLst>
              </a:tr>
            </a:tbl>
          </a:graphicData>
        </a:graphic>
      </p:graphicFrame>
      <p:sp>
        <p:nvSpPr>
          <p:cNvPr id="4" name="TextBox 3">
            <a:extLst>
              <a:ext uri="{FF2B5EF4-FFF2-40B4-BE49-F238E27FC236}">
                <a16:creationId xmlns:a16="http://schemas.microsoft.com/office/drawing/2014/main" id="{1D65FF83-B437-914E-995A-3D8A6B702E63}"/>
              </a:ext>
            </a:extLst>
          </p:cNvPr>
          <p:cNvSpPr txBox="1"/>
          <p:nvPr/>
        </p:nvSpPr>
        <p:spPr>
          <a:xfrm>
            <a:off x="1448435" y="3592004"/>
            <a:ext cx="9295130" cy="2893100"/>
          </a:xfrm>
          <a:prstGeom prst="rect">
            <a:avLst/>
          </a:prstGeom>
          <a:noFill/>
        </p:spPr>
        <p:txBody>
          <a:bodyPr wrap="square" rtlCol="0">
            <a:spAutoFit/>
          </a:bodyPr>
          <a:lstStyle/>
          <a:p>
            <a:pPr algn="just"/>
            <a:r>
              <a:rPr lang="en-US" sz="1400" b="1" dirty="0">
                <a:latin typeface="Arial" panose="020B0604020202020204" pitchFamily="34" charset="0"/>
                <a:cs typeface="Arial" panose="020B0604020202020204" pitchFamily="34" charset="0"/>
              </a:rPr>
              <a:t>Supplementary Table 1: The Agilent 5300 Fragment Analyzer sizing precision can be improved through use of smaller amplicons.</a:t>
            </a:r>
            <a:r>
              <a:rPr lang="en-US" sz="1400" dirty="0">
                <a:latin typeface="Arial" panose="020B0604020202020204" pitchFamily="34" charset="0"/>
                <a:cs typeface="Arial" panose="020B0604020202020204" pitchFamily="34" charset="0"/>
              </a:rPr>
              <a:t> All fragment analyzer runs used in this study were compiled and analyzed for sizing accuracy (how closely the running size of the PCR products matches the predicted size of the amplicon based on genomic sequence) and sizing precision (the overall consistency of the band running size </a:t>
            </a:r>
            <a:r>
              <a:rPr lang="en-US" sz="1400">
                <a:latin typeface="Arial" panose="020B0604020202020204" pitchFamily="34" charset="0"/>
                <a:cs typeface="Arial" panose="020B0604020202020204" pitchFamily="34" charset="0"/>
              </a:rPr>
              <a:t>between runs). </a:t>
            </a:r>
            <a:r>
              <a:rPr lang="en-US" sz="1400" dirty="0">
                <a:latin typeface="Arial" panose="020B0604020202020204" pitchFamily="34" charset="0"/>
                <a:cs typeface="Arial" panose="020B0604020202020204" pitchFamily="34" charset="0"/>
              </a:rPr>
              <a:t>Agilent reports that the 5300 Fragment Analyzer will be accurate to within 5% of the expected size and precise to within 2% CV (</a:t>
            </a:r>
            <a:r>
              <a:rPr lang="en-US" sz="1400" dirty="0" err="1">
                <a:latin typeface="Arial" panose="020B0604020202020204" pitchFamily="34" charset="0"/>
                <a:cs typeface="Arial" panose="020B0604020202020204" pitchFamily="34" charset="0"/>
              </a:rPr>
              <a:t>Pocernich</a:t>
            </a:r>
            <a:r>
              <a:rPr lang="en-US" sz="1400" dirty="0">
                <a:latin typeface="Arial" panose="020B0604020202020204" pitchFamily="34" charset="0"/>
                <a:cs typeface="Arial" panose="020B0604020202020204" pitchFamily="34" charset="0"/>
              </a:rPr>
              <a:t> et al., 2019). Precision was calculated by dividing the standard deviation by the running size of the wildtype (WT) band (with 0% being the most precise). Precision was improved in the samples run with a smaller amplicon, as the average variation between samples was less than 1 bp. However, sample accuracy was not improved by running smaller amplicons. Percent accuracy was measured by subtracting the expected amplicon size from the observed size, then dividing by the expected size (with 0% being the most accurate). The fragment analyzer frequently sized bands up to 20% larger than the predicted amplicon size. For indel analysis, both amplicon sizes were relatively precise in predicting the 6-bp difference between the WT and mutant bands. However, the indel sizing precision was moderately improved with use of the smaller amplicon. SD= standard deviation.</a:t>
            </a:r>
          </a:p>
        </p:txBody>
      </p:sp>
    </p:spTree>
    <p:extLst>
      <p:ext uri="{BB962C8B-B14F-4D97-AF65-F5344CB8AC3E}">
        <p14:creationId xmlns:p14="http://schemas.microsoft.com/office/powerpoint/2010/main" val="6226199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14679</TotalTime>
  <Words>1378</Words>
  <Application>Microsoft Macintosh PowerPoint</Application>
  <PresentationFormat>Custom</PresentationFormat>
  <Paragraphs>137</Paragraphs>
  <Slides>5</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Colijn, Sarah</dc:creator>
  <cp:lastModifiedBy>Colijn, Sarah</cp:lastModifiedBy>
  <cp:revision>188</cp:revision>
  <dcterms:created xsi:type="dcterms:W3CDTF">2021-10-21T17:54:56Z</dcterms:created>
  <dcterms:modified xsi:type="dcterms:W3CDTF">2022-01-06T22:59:28Z</dcterms:modified>
</cp:coreProperties>
</file>