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6"/>
  </p:notesMasterIdLst>
  <p:handoutMasterIdLst>
    <p:handoutMasterId r:id="rId17"/>
  </p:handoutMasterIdLst>
  <p:sldIdLst>
    <p:sldId id="260" r:id="rId6"/>
    <p:sldId id="262" r:id="rId7"/>
    <p:sldId id="263" r:id="rId8"/>
    <p:sldId id="264" r:id="rId9"/>
    <p:sldId id="265" r:id="rId10"/>
    <p:sldId id="271" r:id="rId11"/>
    <p:sldId id="266" r:id="rId12"/>
    <p:sldId id="267" r:id="rId13"/>
    <p:sldId id="269" r:id="rId14"/>
    <p:sldId id="270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8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01/04/2023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01/04/2023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‹N°›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‹N°›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Bobo-Newton Acute Myocarditis: A Case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July, 2022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907961"/>
            <a:ext cx="7128392" cy="3484039"/>
          </a:xfrm>
        </p:spPr>
        <p:txBody>
          <a:bodyPr>
            <a:normAutofit fontScale="85000" lnSpcReduction="10000"/>
          </a:bodyPr>
          <a:lstStyle/>
          <a:p>
            <a:pPr marL="228600" indent="-228600">
              <a:lnSpc>
                <a:spcPct val="200000"/>
              </a:lnSpc>
              <a:spcAft>
                <a:spcPts val="800"/>
              </a:spcAft>
              <a:buFontTx/>
              <a:buAutoNum type="arabicPeriod"/>
            </a:pPr>
            <a:r>
              <a:rPr lang="en-US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Ferreira VM, Schulz-</a:t>
            </a:r>
            <a:r>
              <a:rPr lang="en-US" sz="13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Menger</a:t>
            </a:r>
            <a:r>
              <a:rPr lang="en-US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J, </a:t>
            </a:r>
            <a:r>
              <a:rPr lang="en-US" sz="13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Holmvang</a:t>
            </a:r>
            <a:r>
              <a:rPr lang="en-US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G, Kramer CM, Carbone I, </a:t>
            </a:r>
            <a:r>
              <a:rPr lang="en-US" sz="13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Sechtem</a:t>
            </a:r>
            <a:r>
              <a:rPr lang="en-US" sz="13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U, et al.  </a:t>
            </a:r>
            <a:r>
              <a:rPr lang="en-US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Cardiovascular Magnetic Resonance in Nonischemic Myocardial Inflammation: Expert Recommendations. </a:t>
            </a:r>
            <a:r>
              <a:rPr lang="en-US" sz="13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 Am Coll </a:t>
            </a:r>
            <a:r>
              <a:rPr lang="en-US" sz="13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Cardiol</a:t>
            </a:r>
            <a:r>
              <a:rPr lang="en-US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2018;72:3158-3176.</a:t>
            </a:r>
            <a:endParaRPr lang="fr-FR" sz="1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200000"/>
              </a:lnSpc>
              <a:spcAft>
                <a:spcPts val="800"/>
              </a:spcAft>
              <a:buAutoNum type="arabicPeriod"/>
            </a:pP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Bobo RA, Newton EJ. A previously undescribed gram-negative bacillus causing</a:t>
            </a:r>
            <a:r>
              <a:rPr lang="fr-FR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septicemia and meningitis. </a:t>
            </a:r>
            <a:r>
              <a:rPr lang="en-US" sz="13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 J Clin </a:t>
            </a:r>
            <a:r>
              <a:rPr lang="en-US" sz="13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Pathol</a:t>
            </a:r>
            <a:r>
              <a:rPr lang="en-US" sz="13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1976;65:564–9.</a:t>
            </a:r>
          </a:p>
          <a:p>
            <a:pPr marL="228600" indent="-228600">
              <a:lnSpc>
                <a:spcPct val="200000"/>
              </a:lnSpc>
              <a:spcAft>
                <a:spcPts val="800"/>
              </a:spcAft>
              <a:buAutoNum type="arabicPeriod"/>
            </a:pPr>
            <a:r>
              <a:rPr lang="en-US" sz="13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Markewitz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RDH, Graf T. </a:t>
            </a:r>
            <a:r>
              <a:rPr lang="en-US" sz="13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Capnocytophaga</a:t>
            </a:r>
            <a:r>
              <a:rPr lang="en-US" sz="13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3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canimorsus</a:t>
            </a:r>
            <a:r>
              <a:rPr lang="en-US" sz="13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infection. </a:t>
            </a:r>
            <a:r>
              <a:rPr lang="en-US" sz="13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US" sz="13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Eng</a:t>
            </a:r>
            <a:r>
              <a:rPr lang="en-US" sz="13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 Med.</a:t>
            </a:r>
            <a:r>
              <a:rPr lang="fr-FR" sz="13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2020;383:1167.</a:t>
            </a:r>
          </a:p>
          <a:p>
            <a:pPr marL="228600" indent="-228600">
              <a:lnSpc>
                <a:spcPct val="200000"/>
              </a:lnSpc>
              <a:spcAft>
                <a:spcPts val="800"/>
              </a:spcAft>
              <a:buAutoNum type="arabicPeriod"/>
            </a:pP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Lion C, </a:t>
            </a:r>
            <a:r>
              <a:rPr lang="en-US" sz="13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Escande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F, </a:t>
            </a:r>
            <a:r>
              <a:rPr lang="en-US" sz="13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Burdin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JC. </a:t>
            </a:r>
            <a:r>
              <a:rPr lang="en-US" sz="13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Capnocytophaga</a:t>
            </a:r>
            <a:r>
              <a:rPr lang="en-US" sz="13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3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canimorsus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infections in humans:</a:t>
            </a:r>
            <a:r>
              <a:rPr lang="fr-FR" sz="1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review of the literature and cases report. </a:t>
            </a:r>
            <a:r>
              <a:rPr lang="en-US" sz="13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</a:t>
            </a:r>
            <a:r>
              <a:rPr lang="en-US" sz="13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 Epidemiol. 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1996;12:521–33.</a:t>
            </a:r>
          </a:p>
          <a:p>
            <a:pPr marL="228600" indent="-228600">
              <a:lnSpc>
                <a:spcPct val="200000"/>
              </a:lnSpc>
              <a:spcAft>
                <a:spcPts val="800"/>
              </a:spcAft>
              <a:buAutoNum type="arabicPeriod"/>
            </a:pP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Scharf C, Widmer U. Myocardial infarction after dog bite. </a:t>
            </a:r>
            <a:r>
              <a:rPr lang="en-US" sz="13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Circulation</a:t>
            </a:r>
            <a:r>
              <a:rPr lang="en-US" sz="13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2000;102:713–714.</a:t>
            </a:r>
          </a:p>
          <a:p>
            <a:pPr marL="228600" indent="-228600">
              <a:lnSpc>
                <a:spcPct val="200000"/>
              </a:lnSpc>
              <a:spcAft>
                <a:spcPts val="800"/>
              </a:spcAft>
              <a:buAutoNum type="arabicPeriod"/>
            </a:pP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200000"/>
              </a:lnSpc>
              <a:spcAft>
                <a:spcPts val="800"/>
              </a:spcAft>
              <a:buAutoNum type="arabicPeriod"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200000"/>
              </a:lnSpc>
              <a:spcAft>
                <a:spcPts val="800"/>
              </a:spcAft>
              <a:buAutoNum type="arabicPeriod"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lnSpc>
                <a:spcPct val="200000"/>
              </a:lnSpc>
              <a:spcAft>
                <a:spcPts val="800"/>
              </a:spcAft>
              <a:buAutoNum type="arabicPeriod"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131012"/>
            <a:ext cx="3456434" cy="3168000"/>
          </a:xfrm>
        </p:spPr>
        <p:txBody>
          <a:bodyPr>
            <a:normAutofit/>
          </a:bodyPr>
          <a:lstStyle/>
          <a:p>
            <a:r>
              <a:rPr lang="en-GB" dirty="0"/>
              <a:t>Acute myocarditis is most often caused by a viral infection</a:t>
            </a:r>
            <a:r>
              <a:rPr lang="en-GB" baseline="30000" dirty="0"/>
              <a:t>1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Uncommon infectious agents must be sought after a dog bite or scratch</a:t>
            </a:r>
            <a:r>
              <a:rPr lang="en-GB" baseline="30000" dirty="0"/>
              <a:t>2,3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716016" y="1131012"/>
            <a:ext cx="3456434" cy="3168000"/>
          </a:xfrm>
        </p:spPr>
        <p:txBody>
          <a:bodyPr>
            <a:normAutofit/>
          </a:bodyPr>
          <a:lstStyle/>
          <a:p>
            <a:r>
              <a:rPr lang="en-GB" dirty="0"/>
              <a:t>Acute myocarditis may mimic acute myocardial infarction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Cardiovascular magnetic resonance imaging (CMR) is key for accurate diagnosis</a:t>
            </a:r>
            <a:r>
              <a:rPr lang="en-GB" baseline="30000" dirty="0"/>
              <a:t>1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28421" y="1549831"/>
            <a:ext cx="7508928" cy="2944677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37 year-old male, active smoker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Right hand bitten by his dog 3 days before symptoms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 day history of fever, headache and myalgia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Presented with </a:t>
            </a:r>
            <a:r>
              <a:rPr lang="en-GB" dirty="0" err="1"/>
              <a:t>epigastralgia</a:t>
            </a:r>
            <a:r>
              <a:rPr lang="en-GB" dirty="0"/>
              <a:t>, nausea, diarrhoea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Conscious, 38°2C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Blood pressure 118/72 mm Hg, Heart Rate 130 bpm, pulse oxygen saturation 100%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23528" y="1239132"/>
            <a:ext cx="3456434" cy="31680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Intense inflammatory status on blood tests, blood cultures drawn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C-reactive protein 417 mg/L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Procalcitonin 8.42 µg/L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White blood cell count 9.45 Giga/L (neutrophils 91%)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Platelets 29 Giga/L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Acute renal failure, abnormal liver enzymes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238785" y="1224000"/>
            <a:ext cx="4091553" cy="316800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Acute myocardial injury, elevated high sensitivity-Troponin T (peak 1129 ng/L on Day 2, normal range &lt;50 ng/L)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Mild diffuse ST-segment elevation on the electrocardiogram (ECG) (Fig. 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Mild diffuse left ventricular (LV) hypokinesia on echocardiography (LV ejection fraction (EF) 42%) </a:t>
            </a:r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635431" y="1224000"/>
            <a:ext cx="7694908" cy="316800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Initial treatment with parenteral Cefotaxime (3g/day)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At 45h, 2 blood cultures grew slender fusiform gram-negative rods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 err="1"/>
              <a:t>Capnocytophaga</a:t>
            </a:r>
            <a:r>
              <a:rPr lang="en-GB" i="1" dirty="0"/>
              <a:t> </a:t>
            </a:r>
            <a:r>
              <a:rPr lang="en-GB" i="1" dirty="0" err="1"/>
              <a:t>Canimorsus</a:t>
            </a:r>
            <a:r>
              <a:rPr lang="en-GB" i="1" dirty="0"/>
              <a:t> </a:t>
            </a:r>
            <a:r>
              <a:rPr lang="en-GB" dirty="0"/>
              <a:t>was identified by </a:t>
            </a:r>
            <a:r>
              <a:rPr lang="en-GB" dirty="0" err="1"/>
              <a:t>Maldi</a:t>
            </a:r>
            <a:r>
              <a:rPr lang="en-GB" dirty="0"/>
              <a:t>-time of flight mass spectrometry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Cefotaxime changed to Amoxicillin 3g/day for 7 days with favourable outcome 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Complementary 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56435" y="1107765"/>
            <a:ext cx="3663898" cy="316800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Normal coronary arteries on coronary computed tomography angiography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Recovery of LV EF (56%) on CMR imaging at Day 5 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All modified Lake Louise criteria on CMR imaging</a:t>
            </a:r>
            <a:r>
              <a:rPr lang="en-GB" baseline="30000" dirty="0"/>
              <a:t>1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3921071" y="1045773"/>
            <a:ext cx="5044698" cy="321449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Oedema in the </a:t>
            </a:r>
            <a:r>
              <a:rPr lang="en-GB" dirty="0" err="1"/>
              <a:t>subepicardium</a:t>
            </a:r>
            <a:r>
              <a:rPr lang="en-GB" dirty="0"/>
              <a:t> (B)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Early gadolinium enhancement (hyperaemia, 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Typical foci of late Gadolinium enhancement (D)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Elevated T2 times (oedema, E), increased extracellular volume fraction (F).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513293A-596F-65DF-8C59-23E0F3E02A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1" t="15141" r="18631" b="16840"/>
          <a:stretch/>
        </p:blipFill>
        <p:spPr>
          <a:xfrm>
            <a:off x="3150372" y="3474827"/>
            <a:ext cx="2688273" cy="157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108399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Coronary computed tomography angiography can rule out obstructive coronary artery disease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Comprehensive CMR imaging is key for the diagnosis of acute myocarditis</a:t>
            </a:r>
            <a:r>
              <a:rPr lang="en-GB" baseline="30000" dirty="0"/>
              <a:t>1</a:t>
            </a:r>
          </a:p>
          <a:p>
            <a:endParaRPr lang="en-GB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4F88B0D3-BAAE-AE8D-C691-E9EF650575B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1959" y="1224000"/>
            <a:ext cx="4200041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case of sepsis after a dog bite, </a:t>
            </a:r>
            <a:r>
              <a:rPr lang="en-GB" dirty="0" err="1"/>
              <a:t>Capnocytophaga</a:t>
            </a:r>
            <a:r>
              <a:rPr lang="en-GB" dirty="0"/>
              <a:t> </a:t>
            </a:r>
            <a:r>
              <a:rPr lang="en-GB" dirty="0" err="1"/>
              <a:t>Canimorsus</a:t>
            </a:r>
            <a:r>
              <a:rPr lang="en-GB" dirty="0"/>
              <a:t> must be sought in blood cultures</a:t>
            </a:r>
            <a:r>
              <a:rPr lang="en-GB" baseline="30000" dirty="0"/>
              <a:t>3,4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ECG should be performed and high sensitivity-Troponin should be drawn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Acute myocarditis or acute myocardial infarction may be caused by C. </a:t>
            </a:r>
            <a:r>
              <a:rPr lang="en-GB" dirty="0" err="1"/>
              <a:t>Canimorsus</a:t>
            </a:r>
            <a:r>
              <a:rPr lang="en-GB" dirty="0"/>
              <a:t> infection</a:t>
            </a:r>
            <a:r>
              <a:rPr lang="en-GB" baseline="30000" dirty="0"/>
              <a:t>4,5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71220" y="937647"/>
            <a:ext cx="8066867" cy="345435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This is the first case of documented acute myocarditis caused by </a:t>
            </a:r>
            <a:r>
              <a:rPr lang="en-GB" i="1" dirty="0" err="1"/>
              <a:t>Capnocytophaga</a:t>
            </a:r>
            <a:r>
              <a:rPr lang="en-GB" i="1" dirty="0"/>
              <a:t> </a:t>
            </a:r>
            <a:r>
              <a:rPr lang="en-GB" i="1" dirty="0" err="1"/>
              <a:t>Canimorsus</a:t>
            </a:r>
            <a:endParaRPr lang="en-GB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patients presented with fever, headache, </a:t>
            </a:r>
            <a:r>
              <a:rPr lang="en-GB" dirty="0" err="1"/>
              <a:t>epigastralgia</a:t>
            </a:r>
            <a:r>
              <a:rPr lang="en-GB" dirty="0"/>
              <a:t>, nausea and diarrhoea, and no cardiac symptoms</a:t>
            </a:r>
            <a:endParaRPr lang="en-GB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Acute myocarditis and acute MI should be ruled out in this clinical scenario even in the absence of cardiac symptoms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Diagnostic criteria of acute myocarditis are represented by the modified Lake Louise criteria on CMR imaging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Mortality rate may reach 33% in case of septic shock associated with C. </a:t>
            </a:r>
            <a:r>
              <a:rPr lang="en-US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Canimorsus</a:t>
            </a:r>
            <a:r>
              <a:rPr lang="en-US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infection</a:t>
            </a:r>
            <a:r>
              <a:rPr lang="en-US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</a:t>
            </a:r>
            <a:endParaRPr lang="en-GB" baseline="30000" dirty="0"/>
          </a:p>
          <a:p>
            <a:endParaRPr lang="en-GB" dirty="0"/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EHJ-CR-D-21-00911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100737" y="2087815"/>
            <a:ext cx="3128095" cy="2059505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case of sepsis after a dog bite, </a:t>
            </a:r>
            <a:r>
              <a:rPr lang="en-GB" i="1" dirty="0" err="1"/>
              <a:t>Capnocytophaga</a:t>
            </a:r>
            <a:r>
              <a:rPr lang="en-GB" i="1" dirty="0"/>
              <a:t> </a:t>
            </a:r>
            <a:r>
              <a:rPr lang="en-GB" i="1" dirty="0" err="1"/>
              <a:t>Canimorsus</a:t>
            </a:r>
            <a:r>
              <a:rPr lang="en-GB" dirty="0"/>
              <a:t> should be sought in blood cultures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12-lead ECG and Hs-Troponin should be promptly assessed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39962" y="1955215"/>
            <a:ext cx="2314284" cy="1604226"/>
          </a:xfrm>
        </p:spPr>
        <p:txBody>
          <a:bodyPr>
            <a:no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Comprehensive c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ardiac magnetic resonance imaging is key for differential diagnosis between acute myocarditis (modified Lake Louise Criteria) and acute coronary syndromes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873857" y="1955214"/>
            <a:ext cx="2967925" cy="2848783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Myocardial biopsy is invasive and hampered by sampling errors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 be performed only in the most severe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 with hemodynamic compromise</a:t>
            </a:r>
            <a:endParaRPr lang="en-GB" dirty="0"/>
          </a:p>
        </p:txBody>
      </p:sp>
      <p:pic>
        <p:nvPicPr>
          <p:cNvPr id="12" name="Espace réservé pour une image  11">
            <a:extLst>
              <a:ext uri="{FF2B5EF4-FFF2-40B4-BE49-F238E27FC236}">
                <a16:creationId xmlns:a16="http://schemas.microsoft.com/office/drawing/2014/main" id="{EABDD0EA-D77B-BBCF-4F04-CCA000A69C9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" r="1579"/>
          <a:stretch>
            <a:fillRect/>
          </a:stretch>
        </p:blipFill>
        <p:spPr>
          <a:xfrm>
            <a:off x="847566" y="771915"/>
            <a:ext cx="1642788" cy="1161973"/>
          </a:xfrm>
        </p:spPr>
      </p:pic>
      <p:pic>
        <p:nvPicPr>
          <p:cNvPr id="15" name="Espace réservé pour une image  14">
            <a:extLst>
              <a:ext uri="{FF2B5EF4-FFF2-40B4-BE49-F238E27FC236}">
                <a16:creationId xmlns:a16="http://schemas.microsoft.com/office/drawing/2014/main" id="{71713D8B-02DF-D268-2336-0ACEB231D0A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6" r="9246"/>
          <a:stretch>
            <a:fillRect/>
          </a:stretch>
        </p:blipFill>
        <p:spPr>
          <a:xfrm>
            <a:off x="3646111" y="731493"/>
            <a:ext cx="1801249" cy="1161973"/>
          </a:xfrm>
        </p:spPr>
      </p:pic>
      <p:pic>
        <p:nvPicPr>
          <p:cNvPr id="17" name="Espace réservé pour une image  16">
            <a:extLst>
              <a:ext uri="{FF2B5EF4-FFF2-40B4-BE49-F238E27FC236}">
                <a16:creationId xmlns:a16="http://schemas.microsoft.com/office/drawing/2014/main" id="{F1DE30DA-CBB0-78EE-0FFC-37CB703E8A7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45" b="17745"/>
          <a:stretch>
            <a:fillRect/>
          </a:stretch>
        </p:blipFill>
        <p:spPr>
          <a:xfrm>
            <a:off x="6350859" y="771915"/>
            <a:ext cx="1801249" cy="1161973"/>
          </a:xfrm>
        </p:spPr>
      </p:pic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705</Words>
  <Application>Microsoft Office PowerPoint</Application>
  <PresentationFormat>Affichage à l'écran (16:9)</PresentationFormat>
  <Paragraphs>100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Bobo-Newton Acute Myocarditis: A Case Report</vt:lpstr>
      <vt:lpstr>Introduction</vt:lpstr>
      <vt:lpstr>Case Presentation History and Examination Findings</vt:lpstr>
      <vt:lpstr>Case Presentation Investigations</vt:lpstr>
      <vt:lpstr>Case Presentation Management</vt:lpstr>
      <vt:lpstr>Case Presentation Complementary investigations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Garot Jérome</cp:lastModifiedBy>
  <cp:revision>88</cp:revision>
  <dcterms:created xsi:type="dcterms:W3CDTF">2017-10-02T09:19:02Z</dcterms:created>
  <dcterms:modified xsi:type="dcterms:W3CDTF">2023-04-01T12:05:09Z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