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63" r:id="rId8"/>
    <p:sldId id="264" r:id="rId9"/>
    <p:sldId id="272" r:id="rId10"/>
    <p:sldId id="274" r:id="rId11"/>
    <p:sldId id="265" r:id="rId12"/>
    <p:sldId id="275" r:id="rId13"/>
    <p:sldId id="273" r:id="rId14"/>
    <p:sldId id="266" r:id="rId15"/>
    <p:sldId id="267" r:id="rId16"/>
    <p:sldId id="271" r:id="rId17"/>
    <p:sldId id="27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3"/>
  </p:normalViewPr>
  <p:slideViewPr>
    <p:cSldViewPr snapToGrid="0" showGuides="1">
      <p:cViewPr varScale="1">
        <p:scale>
          <a:sx n="120" d="100"/>
          <a:sy n="120" d="100"/>
        </p:scale>
        <p:origin x="200" y="4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0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749" y="3718166"/>
            <a:ext cx="5934638" cy="360040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Cardiac Tamponade-Mediated Generalized Coronary Vasospasm Presenting as an Inferior ST-Segment Elevation Myocardial Infarction: A Case Report</a:t>
            </a:r>
            <a:b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114749" y="3989941"/>
            <a:ext cx="6119812" cy="729416"/>
          </a:xfrm>
        </p:spPr>
        <p:txBody>
          <a:bodyPr>
            <a:no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January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EBB96-B4A2-44CA-6A8A-BF22FC8734F6}"/>
              </a:ext>
            </a:extLst>
          </p:cNvPr>
          <p:cNvSpPr txBox="1"/>
          <p:nvPr/>
        </p:nvSpPr>
        <p:spPr>
          <a:xfrm>
            <a:off x="3520440" y="978408"/>
            <a:ext cx="0" cy="0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627CB3-A14A-F442-9543-3AA1925AB52E}"/>
              </a:ext>
            </a:extLst>
          </p:cNvPr>
          <p:cNvSpPr txBox="1"/>
          <p:nvPr/>
        </p:nvSpPr>
        <p:spPr>
          <a:xfrm>
            <a:off x="1207008" y="4754880"/>
            <a:ext cx="0" cy="0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76E84-8C18-B20F-88C0-863A1A8532FE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459619" cy="316800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ardiogenic shock from cardiac tamponade led to an endogenous catecholamine surge resulting in diffuse arterial vasoconstriction</a:t>
            </a: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manifesting as an inferior STEMI.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Angiographic stenoses of the RCA, LAD, and aortoiliac vessels all dramatically improved after pericardiocentesis alone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Correcting the patient’s cardiogenic shock by performing pericardiocentesis resulted </a:t>
            </a: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improved perfusion almost immediately as evidenced by improved hemodynamics and resolution of ST elevations on ECG. 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87CC56-E519-61EB-BA57-FAE8B07CF9ED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 reported case of diffuse coronary and peripheral artery vasospasm caused by endogenous catecholamines from cardiac tamponade.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Had tamponade not been recognized in the catheterization laboratory, attempts at percutaneous coronary intervention, rather than pericardiocentesis, could have resulted in a catastrophic clinical outcome. 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18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Type 1 atherothrombotic events will continue to account </a:t>
            </a: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most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STEMIs, however, consider diffuse arterial vasoconstriction from cardiogenic shock in </a:t>
            </a:r>
            <a:r>
              <a:rPr lang="en-US" sz="18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appropriate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clinical context.   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FAD298-5DC7-A9C3-1EC6-AA3D68263D87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E3BB9-AF63-66B3-1EA8-BA1C3CF0F9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8A8327-DAB7-3D0D-6A60-583BB38CA71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7481334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Coronary vasospasm is a clinical entity capable of manifesting as ACS, including STEMI.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b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Both exogenous and endogenous catecholamines can produce profound coronary and peripheral arterial vasospasm.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b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patients presenting with cardiogenic shock, physiologic arterial vasoconstriction can lead to functionally occlusive coronary physiology resulting in ST-segment elevations on ECG.</a:t>
            </a:r>
            <a:endParaRPr lang="en-US" sz="2000" b="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56CC17-1811-02DD-E78F-8B7FF3841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Points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59F906-DB94-0FCA-0D84-F3A3D71D4BE2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950020"/>
      </p:ext>
    </p:extLst>
  </p:cSld>
  <p:clrMapOvr>
    <a:masterClrMapping/>
  </p:clrMapOvr>
  <p:transition spd="med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600" y="830595"/>
            <a:ext cx="7491917" cy="3168000"/>
          </a:xfrm>
        </p:spPr>
        <p:txBody>
          <a:bodyPr>
            <a:normAutofit fontScale="32500" lnSpcReduction="20000"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0" dirty="0" err="1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Thygesen</a:t>
            </a:r>
            <a:r>
              <a:rPr lang="en-US" sz="3600" b="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K, Alpert JS, Jaffe AS, </a:t>
            </a:r>
            <a:r>
              <a:rPr lang="en-US" sz="3600" b="0" dirty="0" err="1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Chaitman</a:t>
            </a:r>
            <a:r>
              <a:rPr lang="en-US" sz="3600" b="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BR, </a:t>
            </a:r>
            <a:r>
              <a:rPr lang="en-US" sz="3600" b="0" dirty="0" err="1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Bax</a:t>
            </a:r>
            <a:r>
              <a:rPr lang="en-US" sz="3600" b="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JJ, Morrow DA, et al.</a:t>
            </a:r>
            <a:r>
              <a:rPr lang="en-US" sz="3600" b="0" dirty="0">
                <a:solidFill>
                  <a:srgbClr val="21212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Fourth Universal Definition of Myocardial Infarction (2018). J Am Coll </a:t>
            </a:r>
            <a:r>
              <a:rPr lang="en-US" sz="36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Cardiol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2018;72:2231-2264. </a:t>
            </a:r>
            <a:endParaRPr lang="en-US" sz="3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36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Imazio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M, </a:t>
            </a:r>
            <a:r>
              <a:rPr lang="en-US" sz="36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Trinchero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R. Myopericarditis: Etiology, management, and prognosis. Int J </a:t>
            </a:r>
            <a:r>
              <a:rPr lang="en-US" sz="3600" b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Cardiol</a:t>
            </a:r>
            <a:r>
              <a:rPr lang="en-US" sz="36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2008;127:17-26.</a:t>
            </a:r>
            <a:endParaRPr lang="en-US" sz="3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solidFill>
                  <a:srgbClr val="2323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3600" b="0" dirty="0">
                <a:solidFill>
                  <a:srgbClr val="23232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Bybee KA, Prasad A. Stress-related cardiomyopathy syndromes. Circulation 2008;118:397-409. </a:t>
            </a:r>
            <a:endParaRPr lang="en-US" sz="36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solidFill>
                  <a:srgbClr val="23232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600" b="0" dirty="0">
                <a:solidFill>
                  <a:srgbClr val="23232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Chen A, Ren X. Aortic dissection manifesting as ST-segment elevation myocardial infarction. Circulation 2015;131:503-504. </a:t>
            </a: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Wang K, </a:t>
            </a:r>
            <a:r>
              <a:rPr lang="en-US" sz="3600" b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Asinger</a:t>
            </a:r>
            <a:r>
              <a:rPr lang="en-US" sz="36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RW, Marriott HJL. ST-segment elevation in conditions other than acute myocardial infarction. N </a:t>
            </a:r>
            <a:r>
              <a:rPr lang="en-US" sz="3600" b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3600" b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 Med 2003;349:2128-2135. </a:t>
            </a:r>
            <a:endParaRPr lang="en-US" sz="3600" b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C8DEC6-EE36-83AA-D0D7-0900A49AA34F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200400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triad of chest pain, ST-segment elevations, and elevated cardiac biomarkers is consistent with a type 1 myocardial infarction</a:t>
            </a:r>
            <a:r>
              <a:rPr lang="en-US" sz="1800" b="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Conditions other than acute plaque rupture may present with this triad coronary vasospasm, myopericarditis, stress cardiomyopathy, and aortic or coronary dissection</a:t>
            </a:r>
            <a:r>
              <a:rPr lang="en-US" sz="1800" b="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2-4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Coronary vasospasm is a rare cause of STEMI and can be precipitated by endogenous catecholamines</a:t>
            </a:r>
            <a:r>
              <a:rPr lang="en-GB" sz="1800" b="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800" b="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9315448" y="1224000"/>
            <a:ext cx="3456434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3AD8AB-78F9-7162-DBF9-F68D40385127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 and Examination 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 year old female with a history of chronic obstructive pulmonary disease presents to the emergency department with several hours of substernal chest pain.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Sudden onset, substernal pressure-like pain at rest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 130 BP 80/50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Appeared uncomfortable, tachycardic with regular rhythm, distant heart sounds, and elevated JVP</a:t>
            </a:r>
          </a:p>
          <a:p>
            <a:pPr marL="342900" indent="-342900">
              <a:buFont typeface="Wingdings" pitchFamily="2" charset="2"/>
              <a:buChar char="§"/>
            </a:pP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FD2AD-2300-7BBD-6069-E2B3BC6F2F51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ECG on admission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1267280" y="4125433"/>
            <a:ext cx="6609439" cy="3168000"/>
          </a:xfrm>
        </p:spPr>
        <p:txBody>
          <a:bodyPr>
            <a:normAutofit/>
          </a:bodyPr>
          <a:lstStyle/>
          <a:p>
            <a:r>
              <a:rPr lang="en-US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1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A. ECG on initial presentation with ST elevations in II, III,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aVF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roponin of 1.6 ng/ml (ref &lt;0.04 ng/ml) at time of ECG.  </a:t>
            </a:r>
            <a:endParaRPr lang="en-GB" sz="1400" dirty="0"/>
          </a:p>
        </p:txBody>
      </p:sp>
      <p:pic>
        <p:nvPicPr>
          <p:cNvPr id="7" name="Picture 6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ADF9E4BC-E51E-BAEE-2752-D0494BC330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1267280" y="1063625"/>
            <a:ext cx="6609439" cy="30618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56A1B2-4456-A84D-2E04-CED5F5AE446B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ECA5B-65EC-F732-1BD7-1643C67DFC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3C0D5A-6211-2597-856A-167B27FFFD2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71600" y="873126"/>
            <a:ext cx="7460069" cy="3168000"/>
          </a:xfrm>
        </p:spPr>
        <p:txBody>
          <a:bodyPr/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coronary angiogram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B489C49-511B-A94A-4ED9-94C86DD8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0A4544-29FF-062C-8BDA-150633AD6701}"/>
              </a:ext>
            </a:extLst>
          </p:cNvPr>
          <p:cNvSpPr txBox="1"/>
          <p:nvPr/>
        </p:nvSpPr>
        <p:spPr>
          <a:xfrm>
            <a:off x="107504" y="3724398"/>
            <a:ext cx="8827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Figure 2: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Initial angiography of the RCA (A),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LAD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(B), and aortoiliac system (C). </a:t>
            </a:r>
            <a:endParaRPr lang="en-US" dirty="0"/>
          </a:p>
        </p:txBody>
      </p:sp>
      <p:pic>
        <p:nvPicPr>
          <p:cNvPr id="6" name="Picture 5" descr="Diagram, map&#10;&#10;Description automatically generated">
            <a:extLst>
              <a:ext uri="{FF2B5EF4-FFF2-40B4-BE49-F238E27FC236}">
                <a16:creationId xmlns:a16="http://schemas.microsoft.com/office/drawing/2014/main" id="{7EC48659-D3EB-288A-071F-58B064A94A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809932" y="1171251"/>
            <a:ext cx="7158375" cy="25717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0F0408-3622-1D17-F76F-1FD97BD938CA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90795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6B8C2-3D5B-C6EA-FD21-27E48D4F92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491516" cy="316800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 taken to the catheterization laboratory for coronary angiogram, revealing subtotal occlusion of RCA, 95% stenosis of LAD, severe diffuse aortoiliac stenoses.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angiogram of the chest reports large pericardial effusion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Emergent transthoracic echocardiogram in the catheterization lab demonstrates echocardiographic findings of tamponade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Pericardiocentesis performed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8A3F02-FF4F-63C5-D480-4C84046690B1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737483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4865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A0D98DC-ACF1-A1A1-7A06-F543B2494F6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25033518"/>
              </p:ext>
            </p:extLst>
          </p:nvPr>
        </p:nvGraphicFramePr>
        <p:xfrm>
          <a:off x="971600" y="922115"/>
          <a:ext cx="7200800" cy="361216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92865">
                  <a:extLst>
                    <a:ext uri="{9D8B030D-6E8A-4147-A177-3AD203B41FA5}">
                      <a16:colId xmlns:a16="http://schemas.microsoft.com/office/drawing/2014/main" val="2562876191"/>
                    </a:ext>
                  </a:extLst>
                </a:gridCol>
                <a:gridCol w="5407935">
                  <a:extLst>
                    <a:ext uri="{9D8B030D-6E8A-4147-A177-3AD203B41FA5}">
                      <a16:colId xmlns:a16="http://schemas.microsoft.com/office/drawing/2014/main" val="491631468"/>
                    </a:ext>
                  </a:extLst>
                </a:gridCol>
              </a:tblGrid>
              <a:tr h="305415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since presentation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Event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2358917406"/>
                  </a:ext>
                </a:extLst>
              </a:tr>
              <a:tr h="39310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 minutes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Patient presented to the emergency department reporting several hours of chest pain with initial HR 130 bpm and BP 80/50 mmHg.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1146258877"/>
                  </a:ext>
                </a:extLst>
              </a:tr>
              <a:tr h="25449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minutes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Initial ECG demonstrating ST elevations in the inferior leads (II, III, aVF).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1888706539"/>
                  </a:ext>
                </a:extLst>
              </a:tr>
              <a:tr h="25449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 minutes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CT angiogram chest demonstrates no aortic dissection but identifies large pericardial effusion.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3272122357"/>
                  </a:ext>
                </a:extLst>
              </a:tr>
              <a:tr h="60036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 hour 20 minutes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Coronary angiogram performed; right coronary artery (RCA) with diffuse subtotal occlusion; left anterior descending (LAD) with 95% proximal stenosis; distal abdominal aorta and bilateral common iliac arteries diffusely diseased.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2733929405"/>
                  </a:ext>
                </a:extLst>
              </a:tr>
              <a:tr h="600368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 hour 40 minutes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Emergent transthoracic echocardiogram performed in catheterization laboratory with large pericardial effusion and echocardiographic findings of tamponade; pericardiocentesis performed with 800 mL of serosanguinous fluid removed.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3184183800"/>
                  </a:ext>
                </a:extLst>
              </a:tr>
              <a:tr h="25449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 hours 30 minutes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Repeat ECG showed resolution of inferior ST elevations; HR 100 bpm and BP 140/60 mmHg.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1240234088"/>
                  </a:ext>
                </a:extLst>
              </a:tr>
              <a:tr h="39310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 hours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Repeat coronary angiogram showed RCA with 20% distal stenosis, LAD widely patent without stenosis, and aortoiliac arteries without stenosis.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2541734654"/>
                  </a:ext>
                </a:extLst>
              </a:tr>
              <a:tr h="25449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 days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Pericardial drain clamped without re-accumulation of pericardial effusion on repeat echocardiogram.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4037821745"/>
                  </a:ext>
                </a:extLst>
              </a:tr>
              <a:tr h="254492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 days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Pericardial drain removed.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316" marR="35316" marT="0" marB="0"/>
                </a:tc>
                <a:extLst>
                  <a:ext uri="{0D108BD9-81ED-4DB2-BD59-A6C34878D82A}">
                    <a16:rowId xmlns:a16="http://schemas.microsoft.com/office/drawing/2014/main" val="174507361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3DF94BC-C43D-FF7C-1BD1-8283145EF2E6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05D07-F5CF-5D16-4329-D73EB4EA90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A0D2E2-AEF0-BDF6-2788-C08B7B984A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71550" y="4085706"/>
            <a:ext cx="6871452" cy="369332"/>
          </a:xfrm>
        </p:spPr>
        <p:txBody>
          <a:bodyPr>
            <a:normAutofit fontScale="77500" lnSpcReduction="20000"/>
          </a:bodyPr>
          <a:lstStyle/>
          <a:p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1.B. </a:t>
            </a:r>
            <a:r>
              <a:rPr lang="en-US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ECG 50 minutes post-pericardiocentesis with resolution of inferior ST elevations 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D5155-092E-13F7-5DC8-18693DFD3FC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B3E3C8-AACC-8019-8F23-5E52CB1DC30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80812AD3-0F96-2030-94C8-E621DA2719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971550" y="842571"/>
            <a:ext cx="6871453" cy="318318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CC8CF08-CE0D-0EEB-2A91-9B0D10242341}"/>
              </a:ext>
            </a:extLst>
          </p:cNvPr>
          <p:cNvSpPr txBox="1">
            <a:spLocks/>
          </p:cNvSpPr>
          <p:nvPr/>
        </p:nvSpPr>
        <p:spPr>
          <a:xfrm>
            <a:off x="971550" y="507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ECG Post-Pericardiocentesis</a:t>
            </a:r>
            <a:endParaRPr lang="en-GB" sz="2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1DE4AB-0EA0-9756-D40D-788EE7F5E25A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14051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8EF15-FEE5-0DA0-64BD-2890AE76FC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05FD32-6FE0-2E15-3910-83304A7DEB4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83779" y="4108193"/>
            <a:ext cx="7200800" cy="3002584"/>
          </a:xfrm>
        </p:spPr>
        <p:txBody>
          <a:bodyPr>
            <a:normAutofit/>
          </a:bodyPr>
          <a:lstStyle/>
          <a:p>
            <a:r>
              <a:rPr lang="en-US" sz="12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2: Top row: Initial angiography of the RCA (A), LAD (B), and aortoiliac system (C). Bottom row: subsequent angiography next day of the RCA (D), LAD (E), and right </a:t>
            </a:r>
            <a:r>
              <a:rPr lang="en-US" sz="1200" b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iliac system </a:t>
            </a:r>
            <a:r>
              <a:rPr lang="en-US" sz="12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(F) following correction of cardiac tamponade and cardiogenic shock.</a:t>
            </a:r>
            <a:r>
              <a:rPr lang="en-US" sz="1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80D03A1-DB3D-B10F-15E9-D1861CD25F6B}"/>
              </a:ext>
            </a:extLst>
          </p:cNvPr>
          <p:cNvSpPr txBox="1">
            <a:spLocks/>
          </p:cNvSpPr>
          <p:nvPr/>
        </p:nvSpPr>
        <p:spPr>
          <a:xfrm>
            <a:off x="971600" y="-65070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Presentation</a:t>
            </a:r>
            <a:br>
              <a:rPr lang="en-GB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Coronary Angiogram Pre and Post-Pericardiocentesis</a:t>
            </a:r>
            <a:endParaRPr lang="en-GB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00821CBB-BCDD-7D4F-CB72-E931CAB5E16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576" y="639483"/>
            <a:ext cx="4824847" cy="346871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724EE9-2A56-90BB-2901-CED07C850A2C}"/>
              </a:ext>
            </a:extLst>
          </p:cNvPr>
          <p:cNvSpPr txBox="1"/>
          <p:nvPr/>
        </p:nvSpPr>
        <p:spPr>
          <a:xfrm>
            <a:off x="1084521" y="4660126"/>
            <a:ext cx="19989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EHJ-CR-D-22-00788R1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46479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5277</TotalTime>
  <Words>906</Words>
  <Application>Microsoft Macintosh PowerPoint</Application>
  <PresentationFormat>On-screen Show (16:9)</PresentationFormat>
  <Paragraphs>96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Segoe UI</vt:lpstr>
      <vt:lpstr>Times New Roman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Cardiac Tamponade-Mediated Generalized Coronary Vasospasm Presenting as an Inferior ST-Segment Elevation Myocardial Infarction: A Case Report </vt:lpstr>
      <vt:lpstr>Introduction</vt:lpstr>
      <vt:lpstr>Case Presentation History and Examination Findings</vt:lpstr>
      <vt:lpstr>Case Presentation Initial ECG on admission</vt:lpstr>
      <vt:lpstr>Case Presentation </vt:lpstr>
      <vt:lpstr>Case Presentation Investigations</vt:lpstr>
      <vt:lpstr>Case Presentation Management</vt:lpstr>
      <vt:lpstr>PowerPoint Presentation</vt:lpstr>
      <vt:lpstr>PowerPoint Presentation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Saxon, Cara</cp:lastModifiedBy>
  <cp:revision>49</cp:revision>
  <dcterms:created xsi:type="dcterms:W3CDTF">2017-10-02T09:19:02Z</dcterms:created>
  <dcterms:modified xsi:type="dcterms:W3CDTF">2023-04-04T20:37:50Z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