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7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0CEAA-196F-4001-8D5F-0885C31C07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BB8CC9-B22E-43B6-8B58-679BE8E67A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a-I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43A32-5363-4968-8AF1-22CCFD4E5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BC33-7689-4480-ACCA-144AF028C4B0}" type="datetimeFigureOut">
              <a:rPr lang="fa-IR" smtClean="0"/>
              <a:t>05/03/1444</a:t>
            </a:fld>
            <a:endParaRPr lang="fa-I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EE809-4255-4AE1-8359-57D062F0F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35B68-E064-4542-A8EB-6FE41154F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ABA8-31F8-4135-BFE2-60834EF390C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22890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AE5F5D-56EA-4749-AC51-43C6A7DA8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C9132A-2F81-4C06-BA34-B3AF582FE2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A7AA96-5EB9-4810-A0E1-D585D96AB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BC33-7689-4480-ACCA-144AF028C4B0}" type="datetimeFigureOut">
              <a:rPr lang="fa-IR" smtClean="0"/>
              <a:t>05/03/1444</a:t>
            </a:fld>
            <a:endParaRPr lang="fa-I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33E89-E7BD-46E8-9A30-61825BD02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D4B0B4-120A-451F-8D2B-3BE0CA63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ABA8-31F8-4135-BFE2-60834EF390C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82403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4B1A21-49DE-4E79-A2A2-0E064481AC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E79C26-E309-404C-9313-73B2858923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D3CA79-AA90-453C-8118-3F1FC08B3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BC33-7689-4480-ACCA-144AF028C4B0}" type="datetimeFigureOut">
              <a:rPr lang="fa-IR" smtClean="0"/>
              <a:t>05/03/1444</a:t>
            </a:fld>
            <a:endParaRPr lang="fa-I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6BD82-5DAF-4942-B105-20DD0B178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A284E-3B01-407F-BFAD-9E1030860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ABA8-31F8-4135-BFE2-60834EF390C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45908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0FF8D-D8C8-4350-A202-9777672A8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29664C-EE70-4340-995D-8E1E67860B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9AEAD8-8383-40D3-B522-F7BBB6E11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BC33-7689-4480-ACCA-144AF028C4B0}" type="datetimeFigureOut">
              <a:rPr lang="fa-IR" smtClean="0"/>
              <a:t>05/03/1444</a:t>
            </a:fld>
            <a:endParaRPr lang="fa-I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F5466-CDC5-410F-8C2F-F4E563451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9DBE5A-5628-4718-9A93-8B199FAC7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ABA8-31F8-4135-BFE2-60834EF390C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69642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52740-B083-458C-8F3F-99BDE49BA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D1E426-ED80-4057-9B10-60FD97239A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28825E-C217-4EAB-9C20-48BDA2FD4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BC33-7689-4480-ACCA-144AF028C4B0}" type="datetimeFigureOut">
              <a:rPr lang="fa-IR" smtClean="0"/>
              <a:t>05/03/1444</a:t>
            </a:fld>
            <a:endParaRPr lang="fa-I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BB19A-CD86-4AA3-A673-508201AB3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A44506-53F1-4D3D-93F7-56F157FAD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ABA8-31F8-4135-BFE2-60834EF390C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71984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069F6-422E-48C4-9F47-176768C81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84F2FB-BA1A-466C-8857-F7E63AEA21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381457-A8D9-419E-BB2F-A2C0104B17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682EFD-C18A-442C-9F4A-D01E2D2FB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BC33-7689-4480-ACCA-144AF028C4B0}" type="datetimeFigureOut">
              <a:rPr lang="fa-IR" smtClean="0"/>
              <a:t>05/03/1444</a:t>
            </a:fld>
            <a:endParaRPr lang="fa-I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ED6C6E-A654-4B8A-AE57-E7A422730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6B777-E549-4362-8136-7111B58FC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ABA8-31F8-4135-BFE2-60834EF390C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05548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15C2A-ADF4-4E7A-9FCF-0CF8454F3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73648-03EB-4418-B13A-D0A8BEE90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DC8AE9-1B2E-4CA1-A1C9-7348B7CF30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3AB2C1-BBA1-4432-92EC-5DB32E41DA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A719F6-2F6D-4C9F-93C9-326B798D9F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1D20A3-92EE-47A7-BEBE-2161806F5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BC33-7689-4480-ACCA-144AF028C4B0}" type="datetimeFigureOut">
              <a:rPr lang="fa-IR" smtClean="0"/>
              <a:t>05/03/1444</a:t>
            </a:fld>
            <a:endParaRPr lang="fa-I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D62936-8F22-446E-AD7A-64BB014FD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99CE5AB-0961-4550-B21B-EF4C0D8EF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ABA8-31F8-4135-BFE2-60834EF390C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12851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D51D5-66F0-4481-8BA0-860EDCFEF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4E485E-6D50-4F11-9B37-31F864DDB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BC33-7689-4480-ACCA-144AF028C4B0}" type="datetimeFigureOut">
              <a:rPr lang="fa-IR" smtClean="0"/>
              <a:t>05/03/1444</a:t>
            </a:fld>
            <a:endParaRPr lang="fa-I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D643B75-AF1E-4921-8F46-B4A24CD7C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021032-C926-451F-90C2-602549438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ABA8-31F8-4135-BFE2-60834EF390C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12262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90B01D-B906-4B11-9D79-61A9219D4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BC33-7689-4480-ACCA-144AF028C4B0}" type="datetimeFigureOut">
              <a:rPr lang="fa-IR" smtClean="0"/>
              <a:t>05/03/1444</a:t>
            </a:fld>
            <a:endParaRPr lang="fa-I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F0696E-74D1-46EC-85E4-8DBBC74D0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D42AD8-2F8B-4CD7-BF06-CBEAADA7FF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ABA8-31F8-4135-BFE2-60834EF390C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2745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8D560-7C59-405F-930F-E2D0290C5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8749E1-EBAE-4B1D-A664-5813C7BB7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7A856D-D4D1-4E1F-8063-DEBE1400C3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AC7DE2-96D0-44B3-AE07-AD5FA1B86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BC33-7689-4480-ACCA-144AF028C4B0}" type="datetimeFigureOut">
              <a:rPr lang="fa-IR" smtClean="0"/>
              <a:t>05/03/1444</a:t>
            </a:fld>
            <a:endParaRPr lang="fa-I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5EC573-9A09-4BB9-9309-B7AA3CD3C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07784D-67A5-4827-9240-5EC4BAF49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ABA8-31F8-4135-BFE2-60834EF390C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94273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FB15A-42F1-4CA3-87D0-CEEEF1A3C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F4937E-9965-429F-89A0-32855087ED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4E78CB-E0F2-477A-877F-6879F219BF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9F31A6-548D-48B5-8091-CB04C5B39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DBC33-7689-4480-ACCA-144AF028C4B0}" type="datetimeFigureOut">
              <a:rPr lang="fa-IR" smtClean="0"/>
              <a:t>05/03/1444</a:t>
            </a:fld>
            <a:endParaRPr lang="fa-I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A19A2D-29D9-429A-9606-124C06692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081A5D-6D64-4FB5-A142-77DE13F88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ABA8-31F8-4135-BFE2-60834EF390C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5436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9F845F-17A3-49F6-8382-10447CA28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a-I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4D1F16-1202-4DE1-BDA5-F0F1A5080C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a-I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16966-BD14-4AF2-82D9-23F210806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DBC33-7689-4480-ACCA-144AF028C4B0}" type="datetimeFigureOut">
              <a:rPr lang="fa-IR" smtClean="0"/>
              <a:t>05/03/1444</a:t>
            </a:fld>
            <a:endParaRPr lang="fa-I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50F85-E74D-46F2-9F5F-13DB62AE19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72C6B-E057-4E96-B2E7-36B929D472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4ABA8-31F8-4135-BFE2-60834EF390C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88056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2C807285-7C5D-9325-DA15-1F4F8943BD07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3577590" y="2404808"/>
              <a:ext cx="5036821" cy="3193289"/>
            </p:xfrm>
            <a:graphic>
              <a:graphicData uri="http://schemas.openxmlformats.org/drawingml/2006/table">
                <a:tbl>
                  <a:tblPr rtl="1" firstRow="1" firstCol="1" bandRow="1">
                    <a:tableStyleId>{5C22544A-7EE6-4342-B048-85BDC9FD1C3A}</a:tableStyleId>
                  </a:tblPr>
                  <a:tblGrid>
                    <a:gridCol w="718458">
                      <a:extLst>
                        <a:ext uri="{9D8B030D-6E8A-4147-A177-3AD203B41FA5}">
                          <a16:colId xmlns:a16="http://schemas.microsoft.com/office/drawing/2014/main" val="3465020841"/>
                        </a:ext>
                      </a:extLst>
                    </a:gridCol>
                    <a:gridCol w="647374">
                      <a:extLst>
                        <a:ext uri="{9D8B030D-6E8A-4147-A177-3AD203B41FA5}">
                          <a16:colId xmlns:a16="http://schemas.microsoft.com/office/drawing/2014/main" val="3650081007"/>
                        </a:ext>
                      </a:extLst>
                    </a:gridCol>
                    <a:gridCol w="719981">
                      <a:extLst>
                        <a:ext uri="{9D8B030D-6E8A-4147-A177-3AD203B41FA5}">
                          <a16:colId xmlns:a16="http://schemas.microsoft.com/office/drawing/2014/main" val="3590117818"/>
                        </a:ext>
                      </a:extLst>
                    </a:gridCol>
                    <a:gridCol w="647881">
                      <a:extLst>
                        <a:ext uri="{9D8B030D-6E8A-4147-A177-3AD203B41FA5}">
                          <a16:colId xmlns:a16="http://schemas.microsoft.com/office/drawing/2014/main" val="3589262161"/>
                        </a:ext>
                      </a:extLst>
                    </a:gridCol>
                    <a:gridCol w="647374">
                      <a:extLst>
                        <a:ext uri="{9D8B030D-6E8A-4147-A177-3AD203B41FA5}">
                          <a16:colId xmlns:a16="http://schemas.microsoft.com/office/drawing/2014/main" val="1350882593"/>
                        </a:ext>
                      </a:extLst>
                    </a:gridCol>
                    <a:gridCol w="575782">
                      <a:extLst>
                        <a:ext uri="{9D8B030D-6E8A-4147-A177-3AD203B41FA5}">
                          <a16:colId xmlns:a16="http://schemas.microsoft.com/office/drawing/2014/main" val="3664516132"/>
                        </a:ext>
                      </a:extLst>
                    </a:gridCol>
                    <a:gridCol w="1079971">
                      <a:extLst>
                        <a:ext uri="{9D8B030D-6E8A-4147-A177-3AD203B41FA5}">
                          <a16:colId xmlns:a16="http://schemas.microsoft.com/office/drawing/2014/main" val="484675060"/>
                        </a:ext>
                      </a:extLst>
                    </a:gridCol>
                  </a:tblGrid>
                  <a:tr h="28321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8:1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6:1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4:1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a-IR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>
                                    <a:effectLst/>
                                  </a:rPr>
                                  <m:t>2</m:t>
                                </m:r>
                                <m:r>
                                  <a:rPr lang="en-US" sz="1100">
                                    <a:effectLst/>
                                  </a:rPr>
                                  <m:t>:</m:t>
                                </m:r>
                                <m:r>
                                  <a:rPr lang="en-US" sz="1100">
                                    <a:effectLst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>
                                    <a:effectLst/>
                                  </a:rPr>
                                  <m:t>1</m:t>
                                </m:r>
                                <m:r>
                                  <a:rPr lang="en-US" sz="1100">
                                    <a:effectLst/>
                                  </a:rPr>
                                  <m:t>:</m:t>
                                </m:r>
                                <m:r>
                                  <a:rPr lang="en-US" sz="1100">
                                    <a:effectLst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1: 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Chitosan/EGF ratio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a-IR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32143095"/>
                      </a:ext>
                    </a:extLst>
                  </a:tr>
                  <a:tr h="534035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405.7±7.5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126.9±15.4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63.5±3.7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105.2±16.9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a-IR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106.7±15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a-IR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127.5±5.23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Particle Size (nm)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87858096"/>
                      </a:ext>
                    </a:extLst>
                  </a:tr>
                  <a:tr h="477520"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41.4±3.5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40.9±0.3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31.1±1.5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36.9±2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32.6±0.6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6.3±0.3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Zeta potential (mV)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8718028"/>
                      </a:ext>
                    </a:extLst>
                  </a:tr>
                  <a:tr h="430530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0.4±0.1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0.3±0.1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0.4±0.1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0.3±0.1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0.3±0.1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0.3±0.1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PDI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a-IR" sz="11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0393944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" name="Content Placeholder 3">
                <a:extLst>
                  <a:ext uri="{FF2B5EF4-FFF2-40B4-BE49-F238E27FC236}">
                    <a16:creationId xmlns:a16="http://schemas.microsoft.com/office/drawing/2014/main" id="{2C807285-7C5D-9325-DA15-1F4F8943BD07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3577590" y="2404808"/>
              <a:ext cx="5036821" cy="3193289"/>
            </p:xfrm>
            <a:graphic>
              <a:graphicData uri="http://schemas.openxmlformats.org/drawingml/2006/table">
                <a:tbl>
                  <a:tblPr rtl="1" firstRow="1" firstCol="1" bandRow="1">
                    <a:tableStyleId>{5C22544A-7EE6-4342-B048-85BDC9FD1C3A}</a:tableStyleId>
                  </a:tblPr>
                  <a:tblGrid>
                    <a:gridCol w="718458">
                      <a:extLst>
                        <a:ext uri="{9D8B030D-6E8A-4147-A177-3AD203B41FA5}">
                          <a16:colId xmlns:a16="http://schemas.microsoft.com/office/drawing/2014/main" val="3465020841"/>
                        </a:ext>
                      </a:extLst>
                    </a:gridCol>
                    <a:gridCol w="647374">
                      <a:extLst>
                        <a:ext uri="{9D8B030D-6E8A-4147-A177-3AD203B41FA5}">
                          <a16:colId xmlns:a16="http://schemas.microsoft.com/office/drawing/2014/main" val="3650081007"/>
                        </a:ext>
                      </a:extLst>
                    </a:gridCol>
                    <a:gridCol w="719981">
                      <a:extLst>
                        <a:ext uri="{9D8B030D-6E8A-4147-A177-3AD203B41FA5}">
                          <a16:colId xmlns:a16="http://schemas.microsoft.com/office/drawing/2014/main" val="3590117818"/>
                        </a:ext>
                      </a:extLst>
                    </a:gridCol>
                    <a:gridCol w="647881">
                      <a:extLst>
                        <a:ext uri="{9D8B030D-6E8A-4147-A177-3AD203B41FA5}">
                          <a16:colId xmlns:a16="http://schemas.microsoft.com/office/drawing/2014/main" val="3589262161"/>
                        </a:ext>
                      </a:extLst>
                    </a:gridCol>
                    <a:gridCol w="647374">
                      <a:extLst>
                        <a:ext uri="{9D8B030D-6E8A-4147-A177-3AD203B41FA5}">
                          <a16:colId xmlns:a16="http://schemas.microsoft.com/office/drawing/2014/main" val="1350882593"/>
                        </a:ext>
                      </a:extLst>
                    </a:gridCol>
                    <a:gridCol w="575782">
                      <a:extLst>
                        <a:ext uri="{9D8B030D-6E8A-4147-A177-3AD203B41FA5}">
                          <a16:colId xmlns:a16="http://schemas.microsoft.com/office/drawing/2014/main" val="3664516132"/>
                        </a:ext>
                      </a:extLst>
                    </a:gridCol>
                    <a:gridCol w="1079971">
                      <a:extLst>
                        <a:ext uri="{9D8B030D-6E8A-4147-A177-3AD203B41FA5}">
                          <a16:colId xmlns:a16="http://schemas.microsoft.com/office/drawing/2014/main" val="484675060"/>
                        </a:ext>
                      </a:extLst>
                    </a:gridCol>
                  </a:tblGrid>
                  <a:tr h="758762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8:1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6:1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4:1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a-IR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324528" t="-800" r="-361321" b="-3304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a-IR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420561" t="-800" r="-257944" b="-3304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1: 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Chitosan/EGF ratio</a:t>
                          </a:r>
                        </a:p>
                        <a:p>
                          <a:pPr marL="0" marR="0" algn="ctr" rtl="0">
                            <a:lnSpc>
                              <a:spcPct val="115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a-IR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832143095"/>
                      </a:ext>
                    </a:extLst>
                  </a:tr>
                  <a:tr h="97878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405.7±7.5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126.9±15.4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63.5±3.7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105.2±16.9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a-IR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106.7±15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a-IR" sz="11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127.5±5.23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Particle Size (nm)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87858096"/>
                      </a:ext>
                    </a:extLst>
                  </a:tr>
                  <a:tr h="728409"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41.4±3.5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40.9±0.3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31.1±1.5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36.9±2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32.6±0.6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6.3±0.3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Zeta potential (mV)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88718028"/>
                      </a:ext>
                    </a:extLst>
                  </a:tr>
                  <a:tr h="727329"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0.4±0.1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0.3±0.1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0.4±0.1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0.3±0.1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0.3±0.1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>
                              <a:effectLst/>
                            </a:rPr>
                            <a:t>0.3±0.1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 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100" dirty="0">
                              <a:effectLst/>
                            </a:rPr>
                            <a:t>PDI</a:t>
                          </a:r>
                        </a:p>
                        <a:p>
                          <a:pPr marL="0" marR="0" algn="ctr" rtl="0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fa-IR" sz="1100" dirty="0">
                              <a:effectLst/>
                            </a:rPr>
                            <a:t> 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30393944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1">
            <a:extLst>
              <a:ext uri="{FF2B5EF4-FFF2-40B4-BE49-F238E27FC236}">
                <a16:creationId xmlns:a16="http://schemas.microsoft.com/office/drawing/2014/main" id="{2E91A473-139F-090A-D9EF-2AB28C954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0280" y="1539478"/>
            <a:ext cx="771143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fa-IR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en-US" altLang="fa-I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1. Size, zeta potential and PDI of Chitosan/EGF nanoparticles at different ratios. Data are represented as mean </a:t>
            </a:r>
            <a:r>
              <a:rPr kumimoji="0" lang="en-US" altLang="fa-IR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± SD</a:t>
            </a:r>
            <a:r>
              <a:rPr kumimoji="0" lang="en-US" altLang="fa-IR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(n=3).</a:t>
            </a:r>
            <a:endParaRPr kumimoji="0" lang="en-US" altLang="fa-IR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fa-I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181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AE3F584-C24E-4DAE-B315-4C6D1E480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5820" y="4903470"/>
            <a:ext cx="9978390" cy="605790"/>
          </a:xfrm>
        </p:spPr>
        <p:txBody>
          <a:bodyPr/>
          <a:lstStyle/>
          <a:p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 2. TEM analysis of chitosan/EGF nanoparticles at ratio of 2:1 (a) Zoom in 40x1000 and (b) 25x1000.</a:t>
            </a:r>
            <a:endParaRPr lang="fa-I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7177CC-057D-4BB6-907E-B57EF6116C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490" y="875238"/>
            <a:ext cx="3227070" cy="3489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34ACFC-B01F-41D4-8E1A-A34EF00DE4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875238"/>
            <a:ext cx="3227070" cy="348999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BB40F94-5687-41C1-90A0-8EE35F1799E5}"/>
              </a:ext>
            </a:extLst>
          </p:cNvPr>
          <p:cNvSpPr txBox="1"/>
          <p:nvPr/>
        </p:nvSpPr>
        <p:spPr>
          <a:xfrm>
            <a:off x="2015490" y="4365228"/>
            <a:ext cx="756666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/>
              <a:t>A                                                                            B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632563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5E22590-B386-4500-2076-327C6DE676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545235"/>
              </p:ext>
            </p:extLst>
          </p:nvPr>
        </p:nvGraphicFramePr>
        <p:xfrm>
          <a:off x="3667593" y="2588153"/>
          <a:ext cx="2691130" cy="175031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528445">
                  <a:extLst>
                    <a:ext uri="{9D8B030D-6E8A-4147-A177-3AD203B41FA5}">
                      <a16:colId xmlns:a16="http://schemas.microsoft.com/office/drawing/2014/main" val="1734315228"/>
                    </a:ext>
                  </a:extLst>
                </a:gridCol>
                <a:gridCol w="1162685">
                  <a:extLst>
                    <a:ext uri="{9D8B030D-6E8A-4147-A177-3AD203B41FA5}">
                      <a16:colId xmlns:a16="http://schemas.microsoft.com/office/drawing/2014/main" val="17916310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Loading efficiency (%)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Chitosan/EGF ratio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70293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67±3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</a:t>
                      </a:r>
                      <a:r>
                        <a:rPr lang="fa-IR" sz="1200">
                          <a:effectLst/>
                        </a:rPr>
                        <a:t>:</a:t>
                      </a:r>
                      <a:r>
                        <a:rPr lang="en-US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24846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88± 4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r>
                        <a:rPr lang="fa-IR" sz="1200" dirty="0">
                          <a:effectLst/>
                        </a:rPr>
                        <a:t>:</a:t>
                      </a:r>
                      <a:r>
                        <a:rPr lang="en-US" sz="1200" dirty="0">
                          <a:effectLst/>
                        </a:rPr>
                        <a:t>1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35687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90±3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</a:t>
                      </a:r>
                      <a:r>
                        <a:rPr lang="fa-IR" sz="1200">
                          <a:effectLst/>
                        </a:rPr>
                        <a:t>:</a:t>
                      </a:r>
                      <a:r>
                        <a:rPr lang="en-US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29170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96.4± 2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r>
                        <a:rPr lang="fa-IR" sz="1200" dirty="0">
                          <a:effectLst/>
                        </a:rPr>
                        <a:t>:</a:t>
                      </a:r>
                      <a:r>
                        <a:rPr lang="en-US" sz="1200" dirty="0">
                          <a:effectLst/>
                        </a:rPr>
                        <a:t>4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77954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97.4±3</a:t>
                      </a:r>
                      <a:endParaRPr lang="en-US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</a:t>
                      </a:r>
                      <a:r>
                        <a:rPr lang="fa-IR" sz="1200" dirty="0">
                          <a:effectLst/>
                        </a:rPr>
                        <a:t>:</a:t>
                      </a:r>
                      <a:r>
                        <a:rPr lang="en-US" sz="12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0272276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FAF1719F-6EEA-6E81-FA47-0E40BBBF1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5042" y="1392223"/>
            <a:ext cx="7630695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5241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5241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5241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5241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5241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5241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5241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5241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5241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24125" algn="l"/>
              </a:tabLst>
            </a:pPr>
            <a:r>
              <a:rPr lang="en-US" altLang="fa-IR" sz="1400" dirty="0"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S 3</a:t>
            </a:r>
            <a:r>
              <a:rPr kumimoji="0" lang="en-US" altLang="fa-I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. EGF protein loading efficiency in nanoparticles with different ratio of chitosan/EGF. Data are represented as mean </a:t>
            </a:r>
            <a:r>
              <a:rPr kumimoji="0" lang="en-US" altLang="fa-I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+mj-cs"/>
              </a:rPr>
              <a:t>± SD</a:t>
            </a:r>
            <a:r>
              <a:rPr kumimoji="0" lang="en-US" altLang="fa-I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 (n=3)</a:t>
            </a:r>
            <a:endParaRPr kumimoji="0" lang="en-US" altLang="fa-IR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24125" algn="l"/>
              </a:tabLst>
            </a:pPr>
            <a:endParaRPr kumimoji="0" lang="en-US" altLang="fa-IR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42914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192</Words>
  <Application>Microsoft Office PowerPoint</Application>
  <PresentationFormat>Widescreen</PresentationFormat>
  <Paragraphs>77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 Rastegari</dc:creator>
  <cp:lastModifiedBy>Ali Rastegari</cp:lastModifiedBy>
  <cp:revision>5</cp:revision>
  <dcterms:created xsi:type="dcterms:W3CDTF">2022-04-19T08:09:59Z</dcterms:created>
  <dcterms:modified xsi:type="dcterms:W3CDTF">2022-09-30T15:19:19Z</dcterms:modified>
</cp:coreProperties>
</file>