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6480175" cy="576103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2400" y="-666"/>
      </p:cViewPr>
      <p:guideLst>
        <p:guide orient="horz" pos="1815"/>
        <p:guide pos="20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86014" y="1789657"/>
            <a:ext cx="5508149" cy="123488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72027" y="3264588"/>
            <a:ext cx="4536123" cy="14722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330090" y="230710"/>
            <a:ext cx="1032778" cy="491555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29506" y="230710"/>
            <a:ext cx="2992581" cy="491555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1890" y="3702002"/>
            <a:ext cx="5508149" cy="114420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11890" y="2441774"/>
            <a:ext cx="5508149" cy="126022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29506" y="1344243"/>
            <a:ext cx="2012680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350190" y="1344243"/>
            <a:ext cx="2012679" cy="380201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4009" y="230709"/>
            <a:ext cx="5832158" cy="96017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4009" y="1289566"/>
            <a:ext cx="2863203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24009" y="1826996"/>
            <a:ext cx="2863203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291840" y="1289566"/>
            <a:ext cx="2864327" cy="53743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291840" y="1826996"/>
            <a:ext cx="2864327" cy="33192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4009" y="229375"/>
            <a:ext cx="2131933" cy="9761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33568" y="229376"/>
            <a:ext cx="3622598" cy="491688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24009" y="1205552"/>
            <a:ext cx="2131933" cy="394071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0160" y="4032727"/>
            <a:ext cx="3888105" cy="476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270160" y="514759"/>
            <a:ext cx="3888105" cy="34566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270160" y="4508813"/>
            <a:ext cx="3888105" cy="6761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24009" y="230709"/>
            <a:ext cx="5832158" cy="9601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4009" y="1344243"/>
            <a:ext cx="5832158" cy="3802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24010" y="5339630"/>
            <a:ext cx="1512041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BE30A-8C2C-4138-84BD-9E566C6B5C5A}" type="datetimeFigureOut">
              <a:rPr lang="zh-CN" altLang="en-US" smtClean="0"/>
              <a:pPr/>
              <a:t>2023/3/27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214061" y="5339630"/>
            <a:ext cx="2052055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644126" y="5339630"/>
            <a:ext cx="1512041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7DF94-B1BD-41A6-9E02-94D6E6BB244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416" y="683985"/>
            <a:ext cx="1606329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直接箭头连接符 4"/>
          <p:cNvCxnSpPr/>
          <p:nvPr/>
        </p:nvCxnSpPr>
        <p:spPr>
          <a:xfrm>
            <a:off x="1273718" y="2520479"/>
            <a:ext cx="720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25646" y="2304455"/>
            <a:ext cx="7008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IL-21</a:t>
            </a:r>
            <a:endParaRPr lang="zh-CN" altLang="en-US" sz="2000" b="1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1830" y="683985"/>
            <a:ext cx="1606329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66006" y="683985"/>
            <a:ext cx="1606329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209822" y="2304455"/>
            <a:ext cx="742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CD48</a:t>
            </a:r>
            <a:endParaRPr lang="zh-CN" alt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93998" y="2304455"/>
            <a:ext cx="981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CD137L</a:t>
            </a:r>
            <a:endParaRPr lang="zh-CN" altLang="en-US" sz="2000" b="1" dirty="0"/>
          </a:p>
        </p:txBody>
      </p:sp>
      <p:cxnSp>
        <p:nvCxnSpPr>
          <p:cNvPr id="11" name="直接箭头连接符 10"/>
          <p:cNvCxnSpPr/>
          <p:nvPr/>
        </p:nvCxnSpPr>
        <p:spPr>
          <a:xfrm>
            <a:off x="2929902" y="2520479"/>
            <a:ext cx="720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4730102" y="2520479"/>
            <a:ext cx="7200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-273" y="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A</a:t>
            </a:r>
            <a:endParaRPr lang="zh-CN" altLang="en-US" sz="2800" b="1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5768" y="3240559"/>
            <a:ext cx="63006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Supplementary Figure 1: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Phenotypic characterization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of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engineered K562 cells</a:t>
            </a:r>
            <a:endParaRPr kumimoji="0" lang="en-US" altLang="zh-CN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Engineered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K562 cells</a:t>
            </a:r>
            <a:r>
              <a:rPr kumimoji="0" lang="en-US" altLang="zh-CN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and parental K562 cells were stained with IL-21, CD48 and CD137L antibodies and analyzed using flow </a:t>
            </a:r>
            <a:r>
              <a:rPr lang="en-US" altLang="zh-CN" sz="1200" dirty="0" err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cytometry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 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Representative 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FACS 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histograms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 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showing IL-21, CD48 and CD137L surface expression on parental K562 cells (blank) and engineered K562 cells (colored). 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9814" y="144215"/>
            <a:ext cx="1294613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-273" y="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A</a:t>
            </a:r>
            <a:endParaRPr lang="zh-CN" altLang="en-US" sz="2800" b="1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pic>
        <p:nvPicPr>
          <p:cNvPr id="14" name="Picture 3" descr="E:\博士资料库\Heidelberg\AG Schmitt\CAR NK\2021 CAR-NK manuscript\Figures\F1\%NK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5198" y="2368912"/>
            <a:ext cx="1313041" cy="1980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0" y="21528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B</a:t>
            </a:r>
            <a:endParaRPr lang="zh-CN" altLang="en-US" sz="2800" b="1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  <p:pic>
        <p:nvPicPr>
          <p:cNvPr id="24" name="Picture 2" descr="E:\博士资料库\Heidelberg\AG Schmitt\CAR NK\2021 CAR-NK manuscript\Figures\F1\7AAD-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6681" y="2368912"/>
            <a:ext cx="1713766" cy="19800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523927" y="2152888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</a:t>
            </a:r>
            <a:endParaRPr lang="zh-CN" altLang="en-US" sz="2800" b="1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6" name="Rectangle 1"/>
          <p:cNvSpPr>
            <a:spLocks noChangeArrowheads="1"/>
          </p:cNvSpPr>
          <p:nvPr/>
        </p:nvSpPr>
        <p:spPr bwMode="auto">
          <a:xfrm>
            <a:off x="0" y="4372362"/>
            <a:ext cx="64801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Supplementary Figure 2: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NK cell purity</a:t>
            </a:r>
            <a:r>
              <a:rPr kumimoji="0" lang="en-US" altLang="zh-CN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of</a:t>
            </a:r>
            <a:r>
              <a:rPr kumimoji="0" lang="en-US" altLang="zh-CN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CAR MLNK cells and </a:t>
            </a: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CAR NK cells.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(A)</a:t>
            </a:r>
            <a:r>
              <a:rPr kumimoji="0" lang="en-US" altLang="zh-CN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The 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peripheral blood 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PBMC or isolated NK cells were stained with CD3 and CD56 antibodies for analysis of NK cell purity (CD3- CD56+) by flow </a:t>
            </a:r>
            <a:r>
              <a:rPr lang="en-US" altLang="zh-CN" sz="1200" dirty="0" err="1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cytometry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 The FACS plot showed one representative data from 4 healthy donors. (B) The percentage of CD3- CD56+ cells on CAR </a:t>
            </a:r>
            <a:r>
              <a:rPr lang="en-US" altLang="zh-CN" sz="1200" dirty="0" err="1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transduced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NK cells and CAR </a:t>
            </a:r>
            <a:r>
              <a:rPr lang="en-US" altLang="zh-CN" sz="1200" dirty="0" err="1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transduced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MLNK cells. </a:t>
            </a:r>
            <a:r>
              <a:rPr lang="en-US" altLang="zh-CN" sz="1200" dirty="0" err="1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Representive</a:t>
            </a:r>
            <a:r>
              <a:rPr lang="en-US" altLang="zh-CN" sz="1200" dirty="0" smtClean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FACS plots were shown (n=4). (C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 Viability of CAR NK cells and CAR MLNK cells on day 14 were shown.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1026" name="Picture 2" descr="E:\博士资料库\Heidelberg\AG Schmitt\CAR NK\2021 CAR-NK manuscript\Figures\Additional files\S F2B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3143" y="2224896"/>
            <a:ext cx="2976824" cy="1800000"/>
          </a:xfrm>
          <a:prstGeom prst="rect">
            <a:avLst/>
          </a:prstGeom>
          <a:noFill/>
        </p:spPr>
      </p:pic>
      <p:pic>
        <p:nvPicPr>
          <p:cNvPr id="1027" name="Picture 3" descr="E:\博士资料库\Heidelberg\AG Schmitt\CAR NK\2021 CAR-NK manuscript\Figures\Additional files\S F2A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7759" y="144215"/>
            <a:ext cx="2975565" cy="18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65915"/>
          <a:stretch>
            <a:fillRect/>
          </a:stretch>
        </p:blipFill>
        <p:spPr bwMode="auto">
          <a:xfrm>
            <a:off x="479870" y="900671"/>
            <a:ext cx="585656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b="74667"/>
          <a:stretch>
            <a:fillRect/>
          </a:stretch>
        </p:blipFill>
        <p:spPr bwMode="auto">
          <a:xfrm>
            <a:off x="479870" y="2556854"/>
            <a:ext cx="5825459" cy="15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91815" y="576462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CAR NK</a:t>
            </a:r>
            <a:endParaRPr lang="zh-CN" alt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87959" y="576462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CAR MLNK</a:t>
            </a:r>
            <a:endParaRPr lang="zh-CN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44143" y="57646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NT NK</a:t>
            </a:r>
            <a:endParaRPr lang="zh-CN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12295" y="57646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NT MLNK</a:t>
            </a:r>
            <a:endParaRPr lang="zh-CN" alt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1008510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D7</a:t>
            </a:r>
            <a:endParaRPr lang="zh-CN" alt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592686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D14</a:t>
            </a:r>
            <a:endParaRPr lang="zh-CN" altLang="en-US" b="1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416" y="3483675"/>
            <a:ext cx="800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CD56</a:t>
            </a:r>
            <a:endParaRPr lang="zh-CN" alt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31775" y="3951546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CD16</a:t>
            </a: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587366" y="396083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V="1">
            <a:off x="575791" y="338477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15751" y="4608910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Supplementary Figure </a:t>
            </a:r>
            <a:r>
              <a:rPr lang="en-US" altLang="zh-CN" sz="1200" b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3: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istribution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NK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cell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subsets in CAR NK, CAR MLNK, NT NK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and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NT MLNK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cells. </a:t>
            </a:r>
            <a:endParaRPr lang="en-US" altLang="zh-CN" sz="12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(A) Representative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flow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cytometry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plots showing the distribution of NK cell subtypes in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CAR NK, CAR MLNK, NT NK and NT MLNK </a:t>
            </a:r>
            <a:r>
              <a:rPr lang="en-US" altLang="zh-CN" sz="12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cells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on day 7 and day 14 of cultivation.</a:t>
            </a:r>
            <a:endParaRPr lang="zh-CN" altLang="en-US" sz="1200" dirty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273" y="199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Arial" pitchFamily="34" charset="0"/>
                <a:ea typeface="Arial Unicode MS" pitchFamily="34" charset="-122"/>
                <a:cs typeface="Arial" pitchFamily="34" charset="0"/>
              </a:rPr>
              <a:t>A</a:t>
            </a:r>
            <a:endParaRPr lang="zh-CN" altLang="en-US" sz="2800" b="1" dirty="0">
              <a:latin typeface="Arial" pitchFamily="34" charset="0"/>
              <a:ea typeface="Arial Unicode MS" pitchFamily="34" charset="-122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221</Words>
  <Application>Microsoft Office PowerPoint</Application>
  <PresentationFormat>自定义</PresentationFormat>
  <Paragraphs>22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幻灯片 1</vt:lpstr>
      <vt:lpstr>幻灯片 2</vt:lpstr>
      <vt:lpstr>幻灯片 3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4</cp:revision>
  <dcterms:created xsi:type="dcterms:W3CDTF">2022-12-13T10:05:46Z</dcterms:created>
  <dcterms:modified xsi:type="dcterms:W3CDTF">2023-03-27T14:10:18Z</dcterms:modified>
</cp:coreProperties>
</file>