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88" d="100"/>
          <a:sy n="88" d="100"/>
        </p:scale>
        <p:origin x="1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'Antibody Exp'!$P$20</c:f>
              <c:strCache>
                <c:ptCount val="1"/>
                <c:pt idx="0">
                  <c:v>Percent inhibition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25400">
                <a:solidFill>
                  <a:schemeClr val="tx1"/>
                </a:solidFill>
              </a:ln>
              <a:effectLst/>
            </c:spPr>
          </c:marker>
          <c:trendline>
            <c:spPr>
              <a:ln w="3810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2.5446985446985447E-2"/>
                  <c:y val="0.3282407407407407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</c:trendlineLbl>
          </c:trendline>
          <c:xVal>
            <c:numRef>
              <c:f>'Antibody Exp'!$O$21:$O$25</c:f>
              <c:numCache>
                <c:formatCode>General</c:formatCode>
                <c:ptCount val="5"/>
                <c:pt idx="0" formatCode="#,##0">
                  <c:v>5</c:v>
                </c:pt>
                <c:pt idx="1">
                  <c:v>2.5</c:v>
                </c:pt>
                <c:pt idx="2">
                  <c:v>1</c:v>
                </c:pt>
                <c:pt idx="3">
                  <c:v>0.5</c:v>
                </c:pt>
                <c:pt idx="4">
                  <c:v>0.25</c:v>
                </c:pt>
              </c:numCache>
            </c:numRef>
          </c:xVal>
          <c:yVal>
            <c:numRef>
              <c:f>'Antibody Exp'!$P$21:$P$25</c:f>
              <c:numCache>
                <c:formatCode>General</c:formatCode>
                <c:ptCount val="5"/>
                <c:pt idx="0">
                  <c:v>1</c:v>
                </c:pt>
                <c:pt idx="1">
                  <c:v>0.69747899159663873</c:v>
                </c:pt>
                <c:pt idx="2">
                  <c:v>0.19327731092436976</c:v>
                </c:pt>
                <c:pt idx="3">
                  <c:v>7.563025210084022E-2</c:v>
                </c:pt>
                <c:pt idx="4">
                  <c:v>0.12605042016806717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D43-44BE-8838-D2B9DF37FA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019904"/>
        <c:axId val="49044864"/>
      </c:scatterChart>
      <c:valAx>
        <c:axId val="49019904"/>
        <c:scaling>
          <c:orientation val="minMax"/>
          <c:max val="5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b="1" dirty="0"/>
                  <a:t>Anti-FST (</a:t>
                </a:r>
                <a:r>
                  <a:rPr lang="el-GR" sz="1000" b="1" i="0" u="none" strike="noStrike" baseline="0" dirty="0">
                    <a:effectLst/>
                  </a:rPr>
                  <a:t>μ</a:t>
                </a:r>
                <a:r>
                  <a:rPr lang="en-AU" sz="1000" b="1" i="0" u="none" strike="noStrike" baseline="0" dirty="0">
                    <a:effectLst/>
                  </a:rPr>
                  <a:t>g/</a:t>
                </a:r>
                <a:r>
                  <a:rPr lang="en-US" b="1" dirty="0"/>
                  <a:t>mL)</a:t>
                </a:r>
              </a:p>
            </c:rich>
          </c:tx>
          <c:layout>
            <c:manualLayout>
              <c:xMode val="edge"/>
              <c:yMode val="edge"/>
              <c:x val="0.45104413923311559"/>
              <c:y val="0.9189814814814815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#,##0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9044864"/>
        <c:crosses val="autoZero"/>
        <c:crossBetween val="midCat"/>
      </c:valAx>
      <c:valAx>
        <c:axId val="4904486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050" b="1" dirty="0"/>
                  <a:t>Inhibition</a:t>
                </a:r>
                <a:r>
                  <a:rPr lang="en-US" sz="1050" b="1" baseline="0" dirty="0"/>
                  <a:t> of </a:t>
                </a:r>
                <a:r>
                  <a:rPr lang="en-US" sz="1050" b="1" baseline="0" dirty="0" err="1"/>
                  <a:t>f</a:t>
                </a:r>
                <a:r>
                  <a:rPr lang="en-US" sz="1050" b="1" dirty="0" err="1"/>
                  <a:t>ollistatin</a:t>
                </a:r>
                <a:r>
                  <a:rPr lang="en-US" sz="1050" b="1" dirty="0"/>
                  <a:t> growth response</a:t>
                </a:r>
                <a:r>
                  <a:rPr lang="en-US" sz="1050" b="1" baseline="0" dirty="0"/>
                  <a:t> (%)</a:t>
                </a:r>
                <a:endParaRPr lang="en-US" sz="1050" b="1" dirty="0"/>
              </a:p>
            </c:rich>
          </c:tx>
          <c:layout>
            <c:manualLayout>
              <c:xMode val="edge"/>
              <c:yMode val="edge"/>
              <c:x val="1.386001386001386E-2"/>
              <c:y val="0.1115740740740740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9019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FF724-3D9E-7172-4802-9EAB9F0472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3B1F22-BFCA-1F3F-62C4-F7081B3B53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AA09E-CFEB-AAC9-9B86-7D2653E3F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BCC1A-2BF8-44F5-A76A-64B9B1FEC0D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E0EC9C-97A8-BFFD-B165-66196CBC9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C312A-06FC-2B82-1391-1BACE3B55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9D35-D4D3-480B-9670-6967681B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890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8B948-5FBA-58D6-F40B-22EE4BC9F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434C13-C758-FBC8-66A7-9DC7325B2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118D44-661C-6217-3614-02031CD04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BCC1A-2BF8-44F5-A76A-64B9B1FEC0D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A37718-3FB3-B156-CEB5-C85A1AAB2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5FC5F-0051-CA2C-4F21-74B716C65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9D35-D4D3-480B-9670-6967681B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552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5A4B3D-2406-E512-6025-13A4E48EF1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B24AC7-3374-A4AA-9D8C-9449C9DE77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B3C8A4-7190-D81F-73DD-37AF0BE4F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BCC1A-2BF8-44F5-A76A-64B9B1FEC0D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3ECC1F-D4AE-E425-8EED-9035543AC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E2ED2-F6B9-FF1F-2FEA-B3E4D29F7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9D35-D4D3-480B-9670-6967681B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516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7AFB6-6F4C-F9C8-A3F8-0546AD020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C0F302-7548-62F6-2A59-E01F6E53F4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B4F766-EF41-97FE-0E33-C23B94BC6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BCC1A-2BF8-44F5-A76A-64B9B1FEC0D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8DD15-C724-E4EC-3835-0BF63F40C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C6A63-C296-B54F-08AA-1B6EB3682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9D35-D4D3-480B-9670-6967681B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602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E6FFE-8EEB-CF49-AD20-4EFCD6A77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9CD1A5-76A0-0761-9607-CD4D0FA2BA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327FC8-1DE8-EF1D-563B-CA7C182E2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BCC1A-2BF8-44F5-A76A-64B9B1FEC0D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6CF013-9E7A-DEB8-5323-CA9EE3FA9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3DBE91-F82B-36F9-89A7-FB177B99A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9D35-D4D3-480B-9670-6967681B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15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B45DB-0C7C-5D40-8D72-96172A481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76F21-AC61-EF32-5831-5605F2282F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86FA90-175E-9B49-D745-A58AC10349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5F699C-6152-A4D4-9A4D-4620EBAF7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BCC1A-2BF8-44F5-A76A-64B9B1FEC0D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B36AA4-E09D-8D95-12E9-AF5690BB1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0FD8F1-AB71-471D-52D9-D534CC6F4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9D35-D4D3-480B-9670-6967681B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860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07AF3-2D24-A6B1-615A-C4E7EE5CB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318B94-5976-1805-3993-50A4A76688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8D59E9-89EC-C1FE-7FFF-D9E6A11B4F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953AEA-7934-A952-9A2D-D36FF38577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C1CF82-69BA-CE65-925B-1C98AF62CA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4335CB-857D-48FA-B8C7-449D76731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BCC1A-2BF8-44F5-A76A-64B9B1FEC0D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4A0EAE-EB32-11B6-7E5B-944C96808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F9A225-E17E-D051-7CFB-3CA72E25F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9D35-D4D3-480B-9670-6967681B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405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F64DB-8800-71E2-C576-25678D1E8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B20EF2-5ACA-1187-4095-2F0277C51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BCC1A-2BF8-44F5-A76A-64B9B1FEC0D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5201DF-B11B-2EE1-498E-43E466062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327FB5-E466-B2BA-AA7A-08F66C1A0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9D35-D4D3-480B-9670-6967681B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04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677DE3-F50D-7841-1439-1F1D2F624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BCC1A-2BF8-44F5-A76A-64B9B1FEC0D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994F99-2926-BF55-0ED0-6AB8493BB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1E4D69-6040-7A43-B30B-E6AEB6408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9D35-D4D3-480B-9670-6967681B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949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E171F-DE13-38DA-49D6-9D8AF9BAC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E3EB3C-C0D7-FEF5-A56F-021EEEC567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49F10D-AA65-4EFC-E24A-6B8B42D876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096497-DCB3-333F-A37D-3810255A7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BCC1A-2BF8-44F5-A76A-64B9B1FEC0D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1DADA3-0BB1-7EE8-B372-88DABC161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E5B865-C5FF-527B-489C-E9F927BF9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9D35-D4D3-480B-9670-6967681B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51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531E1-E208-6C50-7E12-51D746BC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D37CEF-15B8-CC24-5DC0-FD9628BA02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F2C171-606E-FFE8-15B3-1D3070083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91153F-3266-3A3C-C71C-C2B082D5D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BCC1A-2BF8-44F5-A76A-64B9B1FEC0D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1100A-02C1-A1AC-C131-2B87D0D1B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0AF16D-A6E2-05BB-5D61-4466DD801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9D35-D4D3-480B-9670-6967681B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382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9555F3-402C-1F46-8D1B-101A9D0E7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4379D3-A8E6-D8EC-5C6A-71FBCCCE39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9039A-D11E-EF18-0426-A4BA8721FA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BCC1A-2BF8-44F5-A76A-64B9B1FEC0D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7E63A-2B8F-2044-7EB3-80F9F20386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DA2BE-A87B-AC99-7FF5-25FC0A11C3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29D35-D4D3-480B-9670-6967681BA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858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6.emf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oleObject" Target="../embeddings/oleObject2.bin"/><Relationship Id="rId2" Type="http://schemas.openxmlformats.org/officeDocument/2006/relationships/image" Target="../media/image1.png"/><Relationship Id="rId16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5.emf"/><Relationship Id="rId5" Type="http://schemas.microsoft.com/office/2007/relationships/hdphoto" Target="../media/hdphoto2.wdp"/><Relationship Id="rId15" Type="http://schemas.openxmlformats.org/officeDocument/2006/relationships/oleObject" Target="../embeddings/oleObject3.bin"/><Relationship Id="rId10" Type="http://schemas.openxmlformats.org/officeDocument/2006/relationships/oleObject" Target="../embeddings/oleObject1.bin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4431A6-74DF-1040-0BF3-BADF30BBE0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681" y="2207524"/>
            <a:ext cx="2304255" cy="17281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1EF5304-025C-06A4-0A04-69A5CEA721A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2207524"/>
            <a:ext cx="2304255" cy="17281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DB49076-FE54-0CBB-343A-7B7BEABEE59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953" y="413660"/>
            <a:ext cx="2304254" cy="172819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A37294-6A54-0949-28C1-24ECAD40B8F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682" y="419662"/>
            <a:ext cx="2304255" cy="17281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C8BE6C9-0568-1CEC-B26A-4BF81A91666C}"/>
              </a:ext>
            </a:extLst>
          </p:cNvPr>
          <p:cNvSpPr txBox="1"/>
          <p:nvPr/>
        </p:nvSpPr>
        <p:spPr>
          <a:xfrm rot="16200000">
            <a:off x="2784705" y="2670876"/>
            <a:ext cx="1505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Taxol treated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B4F47F-49C7-A95F-A38D-F9A3ED7DD701}"/>
              </a:ext>
            </a:extLst>
          </p:cNvPr>
          <p:cNvSpPr txBox="1"/>
          <p:nvPr/>
        </p:nvSpPr>
        <p:spPr>
          <a:xfrm rot="16200000">
            <a:off x="2586700" y="975595"/>
            <a:ext cx="19018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Untreated control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8E7C1A-3E30-93BA-5DC1-062A460C60BF}"/>
              </a:ext>
            </a:extLst>
          </p:cNvPr>
          <p:cNvSpPr txBox="1"/>
          <p:nvPr/>
        </p:nvSpPr>
        <p:spPr>
          <a:xfrm>
            <a:off x="8500490" y="-59746"/>
            <a:ext cx="2223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>
                <a:latin typeface="Arial" pitchFamily="34" charset="0"/>
                <a:cs typeface="Arial" pitchFamily="34" charset="0"/>
              </a:rPr>
              <a:t>Supplementary Figure 3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6D581421-BC5E-5DD1-F805-23E2D9A8B5C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91419" y="44915"/>
          <a:ext cx="1606550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0" imgW="2099231" imgH="3011794" progId="Prism9.Document">
                  <p:embed/>
                </p:oleObj>
              </mc:Choice>
              <mc:Fallback>
                <p:oleObj name="Prism 9" r:id="rId10" imgW="2099231" imgH="3011794" progId="Prism9.Document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6D581421-BC5E-5DD1-F805-23E2D9A8B5C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1419" y="44915"/>
                        <a:ext cx="1606550" cy="230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1861B0F3-52E0-464A-9B93-2085344CC23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13743" y="2255306"/>
          <a:ext cx="1585908" cy="23454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12" imgW="2071861" imgH="3064551" progId="Prism8.Document">
                  <p:embed/>
                </p:oleObj>
              </mc:Choice>
              <mc:Fallback>
                <p:oleObj name="Prism 8" r:id="rId12" imgW="2071861" imgH="3064551" progId="Prism8.Document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1861B0F3-52E0-464A-9B93-2085344CC23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3743" y="2255306"/>
                        <a:ext cx="1585908" cy="23454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224C43B0-5CA8-440F-3ED1-2F3215B400C0}"/>
              </a:ext>
            </a:extLst>
          </p:cNvPr>
          <p:cNvSpPr txBox="1"/>
          <p:nvPr/>
        </p:nvSpPr>
        <p:spPr>
          <a:xfrm>
            <a:off x="1606169" y="45623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A370FFC6-F9BB-0D04-78FE-3ABA73108521}"/>
              </a:ext>
            </a:extLst>
          </p:cNvPr>
          <p:cNvGraphicFramePr>
            <a:graphicFrameLocks/>
          </p:cNvGraphicFramePr>
          <p:nvPr/>
        </p:nvGraphicFramePr>
        <p:xfrm>
          <a:off x="4683188" y="4594489"/>
          <a:ext cx="4034455" cy="2054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4A928020-B39D-CC51-18B0-FF3384C9D910}"/>
              </a:ext>
            </a:extLst>
          </p:cNvPr>
          <p:cNvSpPr txBox="1"/>
          <p:nvPr/>
        </p:nvSpPr>
        <p:spPr>
          <a:xfrm>
            <a:off x="4601111" y="4295315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9DB292-9A4B-82F1-8FB3-98AC28E4AA2C}"/>
              </a:ext>
            </a:extLst>
          </p:cNvPr>
          <p:cNvSpPr txBox="1"/>
          <p:nvPr/>
        </p:nvSpPr>
        <p:spPr>
          <a:xfrm>
            <a:off x="3137497" y="150617"/>
            <a:ext cx="5917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b="1" dirty="0">
                <a:latin typeface="Arial" pitchFamily="34" charset="0"/>
                <a:cs typeface="Arial" pitchFamily="34" charset="0"/>
              </a:rPr>
              <a:t>B (i)                                                                                        (ii)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EBF508F-5A28-F355-4833-5DF3B5302402}"/>
              </a:ext>
            </a:extLst>
          </p:cNvPr>
          <p:cNvSpPr txBox="1"/>
          <p:nvPr/>
        </p:nvSpPr>
        <p:spPr>
          <a:xfrm>
            <a:off x="6691626" y="4580023"/>
            <a:ext cx="8352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/>
              <a:t>OVSAHO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1C900B-6161-99AB-3115-C1D304B36AF7}"/>
              </a:ext>
            </a:extLst>
          </p:cNvPr>
          <p:cNvSpPr txBox="1"/>
          <p:nvPr/>
        </p:nvSpPr>
        <p:spPr>
          <a:xfrm>
            <a:off x="5006247" y="32793"/>
            <a:ext cx="2179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Ki67= Blue    FST=Red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208B4445-47AC-CA00-31AE-AE306CAA3D2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522319" y="634005"/>
          <a:ext cx="2087206" cy="3147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5" imgW="2041249" imgH="3078237" progId="Prism9.Document">
                  <p:embed/>
                </p:oleObj>
              </mc:Choice>
              <mc:Fallback>
                <p:oleObj name="Prism 9" r:id="rId15" imgW="2041249" imgH="3078237" progId="Prism9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208B4445-47AC-CA00-31AE-AE306CAA3D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8522319" y="634005"/>
                        <a:ext cx="2087206" cy="31470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50567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9DEBA56-AE1B-C618-F1CA-DC84A6CBBBEF}"/>
              </a:ext>
            </a:extLst>
          </p:cNvPr>
          <p:cNvSpPr txBox="1"/>
          <p:nvPr/>
        </p:nvSpPr>
        <p:spPr>
          <a:xfrm>
            <a:off x="391886" y="652375"/>
            <a:ext cx="11353800" cy="27832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3. The effect of FST or 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taxol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treatment ovarian cancer proliferation and FST secretion, and the ability of a FST neutralization antibody to inhibit FST’s effect on proliferation. A.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PT340 and PT412 cells were treated with 200 ng/mL FST for 72h before cell counts were performed.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(i) IHC images and (ii) FST+ cell bodies in OVSAHO tumor xenografts treated with or without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taxol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stained with both Ki67 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Forangi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Blue) and FST (Fast Red).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C.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Titer of the ability of the anti-FST neutralizing antibody to inhibit the effect of FST on cell growth.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502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Prism 9</vt:lpstr>
      <vt:lpstr>Prism 8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Siegmann, Bill</dc:creator>
  <cp:lastModifiedBy>Siegmann, Bill</cp:lastModifiedBy>
  <cp:revision>1</cp:revision>
  <dcterms:created xsi:type="dcterms:W3CDTF">2023-02-14T14:18:11Z</dcterms:created>
  <dcterms:modified xsi:type="dcterms:W3CDTF">2023-02-14T14:18:57Z</dcterms:modified>
</cp:coreProperties>
</file>